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2D3A"/>
    <a:srgbClr val="FFFFFF"/>
    <a:srgbClr val="178B7A"/>
    <a:srgbClr val="20B9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4660"/>
  </p:normalViewPr>
  <p:slideViewPr>
    <p:cSldViewPr snapToGrid="0">
      <p:cViewPr varScale="1">
        <p:scale>
          <a:sx n="80" d="100"/>
          <a:sy n="80" d="100"/>
        </p:scale>
        <p:origin x="138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2"/>
          <c:order val="0"/>
          <c:tx>
            <c:strRef>
              <c:f>'Bar (multiple series)'!$D$10</c:f>
              <c:strCache>
                <c:ptCount val="1"/>
                <c:pt idx="0">
                  <c:v>Will register this week</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'Bar (multiple series)'!$A$11:$A$13</c:f>
              <c:strCache>
                <c:ptCount val="3"/>
                <c:pt idx="0">
                  <c:v>Control -
Let's talk organ &amp;
 tissue donation</c:v>
                </c:pt>
                <c:pt idx="1">
                  <c:v>Treatment 1 -
 Registering is easy
 and only takes 
1 minute</c:v>
                </c:pt>
                <c:pt idx="2">
                  <c:v>Treatment 2 -
Know that your 
heart will go on</c:v>
                </c:pt>
              </c:strCache>
            </c:strRef>
          </c:cat>
          <c:val>
            <c:numRef>
              <c:f>'Bar (multiple series)'!$D$11:$D$13</c:f>
              <c:numCache>
                <c:formatCode>General</c:formatCode>
                <c:ptCount val="3"/>
                <c:pt idx="0">
                  <c:v>20.9</c:v>
                </c:pt>
                <c:pt idx="1">
                  <c:v>29.4</c:v>
                </c:pt>
                <c:pt idx="2">
                  <c:v>21.9</c:v>
                </c:pt>
              </c:numCache>
            </c:numRef>
          </c:val>
          <c:extLst>
            <c:ext xmlns:c16="http://schemas.microsoft.com/office/drawing/2014/chart" uri="{C3380CC4-5D6E-409C-BE32-E72D297353CC}">
              <c16:uniqueId val="{00000000-498C-448C-B3BD-E3CFF6C79966}"/>
            </c:ext>
          </c:extLst>
        </c:ser>
        <c:dLbls>
          <c:showLegendKey val="0"/>
          <c:showVal val="0"/>
          <c:showCatName val="0"/>
          <c:showSerName val="0"/>
          <c:showPercent val="0"/>
          <c:showBubbleSize val="0"/>
        </c:dLbls>
        <c:gapWidth val="150"/>
        <c:axId val="569021744"/>
        <c:axId val="569025024"/>
      </c:barChart>
      <c:catAx>
        <c:axId val="569021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69025024"/>
        <c:crosses val="autoZero"/>
        <c:auto val="1"/>
        <c:lblAlgn val="ctr"/>
        <c:lblOffset val="100"/>
        <c:noMultiLvlLbl val="0"/>
      </c:catAx>
      <c:valAx>
        <c:axId val="569025024"/>
        <c:scaling>
          <c:orientation val="minMax"/>
          <c:max val="40"/>
        </c:scaling>
        <c:delete val="0"/>
        <c:axPos val="t"/>
        <c:numFmt formatCode="General" sourceLinked="1"/>
        <c:majorTickMark val="out"/>
        <c:minorTickMark val="none"/>
        <c:tickLblPos val="high"/>
        <c:spPr>
          <a:noFill/>
          <a:ln>
            <a:solidFill>
              <a:srgbClr val="D9D9D9"/>
            </a:solid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90217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992BFD-F733-4960-84B6-1361D717889B}" type="datetimeFigureOut">
              <a:rPr lang="en-AU" smtClean="0"/>
              <a:t>28/02/2022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168626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92BFD-F733-4960-84B6-1361D717889B}" type="datetimeFigureOut">
              <a:rPr lang="en-AU" smtClean="0"/>
              <a:t>28/02/2022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166489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92BFD-F733-4960-84B6-1361D717889B}" type="datetimeFigureOut">
              <a:rPr lang="en-AU" smtClean="0"/>
              <a:t>28/02/2022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302669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92BFD-F733-4960-84B6-1361D717889B}" type="datetimeFigureOut">
              <a:rPr lang="en-AU" smtClean="0"/>
              <a:t>28/02/2022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178595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992BFD-F733-4960-84B6-1361D717889B}" type="datetimeFigureOut">
              <a:rPr lang="en-AU" smtClean="0"/>
              <a:t>28/02/2022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310642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992BFD-F733-4960-84B6-1361D717889B}" type="datetimeFigureOut">
              <a:rPr lang="en-AU" smtClean="0"/>
              <a:t>28/02/2022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202173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992BFD-F733-4960-84B6-1361D717889B}" type="datetimeFigureOut">
              <a:rPr lang="en-AU" smtClean="0"/>
              <a:t>28/02/2022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3281038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92BFD-F733-4960-84B6-1361D717889B}" type="datetimeFigureOut">
              <a:rPr lang="en-AU" smtClean="0"/>
              <a:t>28/02/2022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59199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92BFD-F733-4960-84B6-1361D717889B}" type="datetimeFigureOut">
              <a:rPr lang="en-AU" smtClean="0"/>
              <a:t>28/02/2022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205543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2992BFD-F733-4960-84B6-1361D717889B}" type="datetimeFigureOut">
              <a:rPr lang="en-AU" smtClean="0"/>
              <a:t>28/02/2022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362957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2992BFD-F733-4960-84B6-1361D717889B}" type="datetimeFigureOut">
              <a:rPr lang="en-AU" smtClean="0"/>
              <a:t>28/02/2022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F58818-6B13-45E6-B301-FDAE201D8A16}" type="slidenum">
              <a:rPr lang="en-AU" smtClean="0"/>
              <a:t>‹#›</a:t>
            </a:fld>
            <a:endParaRPr lang="en-AU"/>
          </a:p>
        </p:txBody>
      </p:sp>
    </p:spTree>
    <p:extLst>
      <p:ext uri="{BB962C8B-B14F-4D97-AF65-F5344CB8AC3E}">
        <p14:creationId xmlns:p14="http://schemas.microsoft.com/office/powerpoint/2010/main" val="308662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2992BFD-F733-4960-84B6-1361D717889B}" type="datetimeFigureOut">
              <a:rPr lang="en-AU" smtClean="0"/>
              <a:t>28/02/2022</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AF58818-6B13-45E6-B301-FDAE201D8A16}" type="slidenum">
              <a:rPr lang="en-AU" smtClean="0"/>
              <a:t>‹#›</a:t>
            </a:fld>
            <a:endParaRPr lang="en-AU"/>
          </a:p>
        </p:txBody>
      </p:sp>
    </p:spTree>
    <p:extLst>
      <p:ext uri="{BB962C8B-B14F-4D97-AF65-F5344CB8AC3E}">
        <p14:creationId xmlns:p14="http://schemas.microsoft.com/office/powerpoint/2010/main" val="965428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9" name="Rectangle 3088" descr="Dark Navy Background"/>
          <p:cNvSpPr/>
          <p:nvPr/>
        </p:nvSpPr>
        <p:spPr>
          <a:xfrm>
            <a:off x="515320" y="8399127"/>
            <a:ext cx="5927797" cy="1033760"/>
          </a:xfrm>
          <a:prstGeom prst="rect">
            <a:avLst/>
          </a:prstGeom>
          <a:solidFill>
            <a:srgbClr val="112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3" name="Group 12" descr="Icon of lightbulb"/>
          <p:cNvGrpSpPr/>
          <p:nvPr/>
        </p:nvGrpSpPr>
        <p:grpSpPr>
          <a:xfrm>
            <a:off x="703384" y="8533984"/>
            <a:ext cx="756000" cy="756000"/>
            <a:chOff x="804121" y="8533984"/>
            <a:chExt cx="756000" cy="756000"/>
          </a:xfrm>
        </p:grpSpPr>
        <p:sp>
          <p:nvSpPr>
            <p:cNvPr id="45" name="Oval 44"/>
            <p:cNvSpPr/>
            <p:nvPr/>
          </p:nvSpPr>
          <p:spPr>
            <a:xfrm>
              <a:off x="804121" y="8533984"/>
              <a:ext cx="756000" cy="756000"/>
            </a:xfrm>
            <a:prstGeom prst="ellipse">
              <a:avLst/>
            </a:prstGeom>
            <a:solidFill>
              <a:srgbClr val="178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39" name="Group 38">
              <a:extLst>
                <a:ext uri="{FF2B5EF4-FFF2-40B4-BE49-F238E27FC236}">
                  <a16:creationId xmlns:a16="http://schemas.microsoft.com/office/drawing/2014/main" id="{25B40F49-5D91-514E-8E71-8832E7C6E727}"/>
                </a:ext>
              </a:extLst>
            </p:cNvPr>
            <p:cNvGrpSpPr/>
            <p:nvPr/>
          </p:nvGrpSpPr>
          <p:grpSpPr>
            <a:xfrm>
              <a:off x="990426" y="8632246"/>
              <a:ext cx="406668" cy="581395"/>
              <a:chOff x="850287" y="1443902"/>
              <a:chExt cx="559496" cy="937852"/>
            </a:xfrm>
          </p:grpSpPr>
          <p:sp>
            <p:nvSpPr>
              <p:cNvPr id="40" name="Graphic 4">
                <a:extLst>
                  <a:ext uri="{FF2B5EF4-FFF2-40B4-BE49-F238E27FC236}">
                    <a16:creationId xmlns:a16="http://schemas.microsoft.com/office/drawing/2014/main" id="{B60AC77D-930C-B241-BDF5-2ABAF8D83A60}"/>
                  </a:ext>
                </a:extLst>
              </p:cNvPr>
              <p:cNvSpPr>
                <a:spLocks noChangeAspect="1"/>
              </p:cNvSpPr>
              <p:nvPr/>
            </p:nvSpPr>
            <p:spPr>
              <a:xfrm>
                <a:off x="850287" y="1443902"/>
                <a:ext cx="559496" cy="671476"/>
              </a:xfrm>
              <a:custGeom>
                <a:avLst/>
                <a:gdLst>
                  <a:gd name="connsiteX0" fmla="*/ 280574 w 559496"/>
                  <a:gd name="connsiteY0" fmla="*/ 0 h 671476"/>
                  <a:gd name="connsiteX1" fmla="*/ 278878 w 559496"/>
                  <a:gd name="connsiteY1" fmla="*/ 0 h 671476"/>
                  <a:gd name="connsiteX2" fmla="*/ 5 w 559496"/>
                  <a:gd name="connsiteY2" fmla="*/ 283340 h 671476"/>
                  <a:gd name="connsiteX3" fmla="*/ 67341 w 559496"/>
                  <a:gd name="connsiteY3" fmla="*/ 464810 h 671476"/>
                  <a:gd name="connsiteX4" fmla="*/ 155536 w 559496"/>
                  <a:gd name="connsiteY4" fmla="*/ 653497 h 671476"/>
                  <a:gd name="connsiteX5" fmla="*/ 156384 w 559496"/>
                  <a:gd name="connsiteY5" fmla="*/ 671476 h 671476"/>
                  <a:gd name="connsiteX6" fmla="*/ 402785 w 559496"/>
                  <a:gd name="connsiteY6" fmla="*/ 671476 h 671476"/>
                  <a:gd name="connsiteX7" fmla="*/ 403633 w 559496"/>
                  <a:gd name="connsiteY7" fmla="*/ 653497 h 671476"/>
                  <a:gd name="connsiteX8" fmla="*/ 491828 w 559496"/>
                  <a:gd name="connsiteY8" fmla="*/ 465189 h 671476"/>
                  <a:gd name="connsiteX9" fmla="*/ 461690 w 559496"/>
                  <a:gd name="connsiteY9" fmla="*/ 67948 h 671476"/>
                  <a:gd name="connsiteX10" fmla="*/ 280574 w 559496"/>
                  <a:gd name="connsiteY10" fmla="*/ 0 h 671476"/>
                  <a:gd name="connsiteX11" fmla="*/ 462901 w 559496"/>
                  <a:gd name="connsiteY11" fmla="*/ 440964 h 671476"/>
                  <a:gd name="connsiteX12" fmla="*/ 367733 w 559496"/>
                  <a:gd name="connsiteY12" fmla="*/ 633625 h 671476"/>
                  <a:gd name="connsiteX13" fmla="*/ 191719 w 559496"/>
                  <a:gd name="connsiteY13" fmla="*/ 633625 h 671476"/>
                  <a:gd name="connsiteX14" fmla="*/ 96268 w 559496"/>
                  <a:gd name="connsiteY14" fmla="*/ 440585 h 671476"/>
                  <a:gd name="connsiteX15" fmla="*/ 121499 w 559496"/>
                  <a:gd name="connsiteY15" fmla="*/ 97728 h 671476"/>
                  <a:gd name="connsiteX16" fmla="*/ 462901 w 559496"/>
                  <a:gd name="connsiteY16" fmla="*/ 123066 h 671476"/>
                  <a:gd name="connsiteX17" fmla="*/ 462901 w 559496"/>
                  <a:gd name="connsiteY17" fmla="*/ 440585 h 671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9496" h="671476">
                    <a:moveTo>
                      <a:pt x="280574" y="0"/>
                    </a:moveTo>
                    <a:lnTo>
                      <a:pt x="278878" y="0"/>
                    </a:lnTo>
                    <a:cubicBezTo>
                      <a:pt x="123959" y="905"/>
                      <a:pt x="-897" y="127761"/>
                      <a:pt x="5" y="283340"/>
                    </a:cubicBezTo>
                    <a:cubicBezTo>
                      <a:pt x="391" y="349921"/>
                      <a:pt x="24247" y="414212"/>
                      <a:pt x="67341" y="464810"/>
                    </a:cubicBezTo>
                    <a:cubicBezTo>
                      <a:pt x="119354" y="529062"/>
                      <a:pt x="153275" y="601358"/>
                      <a:pt x="155536" y="653497"/>
                    </a:cubicBezTo>
                    <a:lnTo>
                      <a:pt x="156384" y="671476"/>
                    </a:lnTo>
                    <a:lnTo>
                      <a:pt x="402785" y="671476"/>
                    </a:lnTo>
                    <a:lnTo>
                      <a:pt x="403633" y="653497"/>
                    </a:lnTo>
                    <a:cubicBezTo>
                      <a:pt x="406177" y="601358"/>
                      <a:pt x="440098" y="529062"/>
                      <a:pt x="491828" y="465189"/>
                    </a:cubicBezTo>
                    <a:cubicBezTo>
                      <a:pt x="592735" y="347136"/>
                      <a:pt x="579242" y="169285"/>
                      <a:pt x="461690" y="67948"/>
                    </a:cubicBezTo>
                    <a:cubicBezTo>
                      <a:pt x="411244" y="24459"/>
                      <a:pt x="347056" y="379"/>
                      <a:pt x="280574" y="0"/>
                    </a:cubicBezTo>
                    <a:close/>
                    <a:moveTo>
                      <a:pt x="462901" y="440964"/>
                    </a:moveTo>
                    <a:cubicBezTo>
                      <a:pt x="410700" y="504932"/>
                      <a:pt x="376119" y="575808"/>
                      <a:pt x="367733" y="633625"/>
                    </a:cubicBezTo>
                    <a:lnTo>
                      <a:pt x="191719" y="633625"/>
                    </a:lnTo>
                    <a:cubicBezTo>
                      <a:pt x="183804" y="575808"/>
                      <a:pt x="148752" y="504932"/>
                      <a:pt x="96268" y="440585"/>
                    </a:cubicBezTo>
                    <a:cubicBezTo>
                      <a:pt x="8960" y="338911"/>
                      <a:pt x="20256" y="185409"/>
                      <a:pt x="121499" y="97728"/>
                    </a:cubicBezTo>
                    <a:cubicBezTo>
                      <a:pt x="222742" y="10048"/>
                      <a:pt x="375593" y="21392"/>
                      <a:pt x="462901" y="123066"/>
                    </a:cubicBezTo>
                    <a:cubicBezTo>
                      <a:pt x="541234" y="214288"/>
                      <a:pt x="541234" y="349363"/>
                      <a:pt x="462901" y="440585"/>
                    </a:cubicBezTo>
                    <a:close/>
                  </a:path>
                </a:pathLst>
              </a:custGeom>
              <a:solidFill>
                <a:schemeClr val="bg1"/>
              </a:solidFill>
              <a:ln w="9371" cap="flat">
                <a:noFill/>
                <a:prstDash val="solid"/>
                <a:miter/>
              </a:ln>
            </p:spPr>
            <p:txBody>
              <a:bodyPr rtlCol="0" anchor="ctr"/>
              <a:lstStyle/>
              <a:p>
                <a:endParaRPr lang="en-AU"/>
              </a:p>
            </p:txBody>
          </p:sp>
          <p:sp>
            <p:nvSpPr>
              <p:cNvPr id="41" name="Graphic 4">
                <a:extLst>
                  <a:ext uri="{FF2B5EF4-FFF2-40B4-BE49-F238E27FC236}">
                    <a16:creationId xmlns:a16="http://schemas.microsoft.com/office/drawing/2014/main" id="{EE3B6EE2-7516-8A47-A0AD-62FF56554ED8}"/>
                  </a:ext>
                </a:extLst>
              </p:cNvPr>
              <p:cNvSpPr>
                <a:spLocks noChangeAspect="1"/>
              </p:cNvSpPr>
              <p:nvPr/>
            </p:nvSpPr>
            <p:spPr>
              <a:xfrm>
                <a:off x="996872" y="2167802"/>
                <a:ext cx="266376" cy="37850"/>
              </a:xfrm>
              <a:custGeom>
                <a:avLst/>
                <a:gdLst>
                  <a:gd name="connsiteX0" fmla="*/ 0 w 266376"/>
                  <a:gd name="connsiteY0" fmla="*/ 0 h 37850"/>
                  <a:gd name="connsiteX1" fmla="*/ 266376 w 266376"/>
                  <a:gd name="connsiteY1" fmla="*/ 0 h 37850"/>
                  <a:gd name="connsiteX2" fmla="*/ 266376 w 266376"/>
                  <a:gd name="connsiteY2" fmla="*/ 37851 h 37850"/>
                  <a:gd name="connsiteX3" fmla="*/ 0 w 266376"/>
                  <a:gd name="connsiteY3" fmla="*/ 37851 h 37850"/>
                </a:gdLst>
                <a:ahLst/>
                <a:cxnLst>
                  <a:cxn ang="0">
                    <a:pos x="connsiteX0" y="connsiteY0"/>
                  </a:cxn>
                  <a:cxn ang="0">
                    <a:pos x="connsiteX1" y="connsiteY1"/>
                  </a:cxn>
                  <a:cxn ang="0">
                    <a:pos x="connsiteX2" y="connsiteY2"/>
                  </a:cxn>
                  <a:cxn ang="0">
                    <a:pos x="connsiteX3" y="connsiteY3"/>
                  </a:cxn>
                </a:cxnLst>
                <a:rect l="l" t="t" r="r" b="b"/>
                <a:pathLst>
                  <a:path w="266376" h="37850">
                    <a:moveTo>
                      <a:pt x="0" y="0"/>
                    </a:moveTo>
                    <a:lnTo>
                      <a:pt x="266376" y="0"/>
                    </a:lnTo>
                    <a:lnTo>
                      <a:pt x="266376" y="37851"/>
                    </a:lnTo>
                    <a:lnTo>
                      <a:pt x="0" y="37851"/>
                    </a:lnTo>
                    <a:close/>
                  </a:path>
                </a:pathLst>
              </a:custGeom>
              <a:solidFill>
                <a:schemeClr val="bg1"/>
              </a:solidFill>
              <a:ln w="9371" cap="flat">
                <a:noFill/>
                <a:prstDash val="solid"/>
                <a:miter/>
              </a:ln>
            </p:spPr>
            <p:txBody>
              <a:bodyPr rtlCol="0" anchor="ctr"/>
              <a:lstStyle/>
              <a:p>
                <a:endParaRPr lang="en-AU"/>
              </a:p>
            </p:txBody>
          </p:sp>
          <p:sp>
            <p:nvSpPr>
              <p:cNvPr id="42" name="Graphic 4">
                <a:extLst>
                  <a:ext uri="{FF2B5EF4-FFF2-40B4-BE49-F238E27FC236}">
                    <a16:creationId xmlns:a16="http://schemas.microsoft.com/office/drawing/2014/main" id="{D7CAE9A8-2B04-D34F-AE26-3B8A3664FA3D}"/>
                  </a:ext>
                </a:extLst>
              </p:cNvPr>
              <p:cNvSpPr>
                <a:spLocks noChangeAspect="1"/>
              </p:cNvSpPr>
              <p:nvPr/>
            </p:nvSpPr>
            <p:spPr>
              <a:xfrm>
                <a:off x="996872" y="2255901"/>
                <a:ext cx="266376" cy="37850"/>
              </a:xfrm>
              <a:custGeom>
                <a:avLst/>
                <a:gdLst>
                  <a:gd name="connsiteX0" fmla="*/ 0 w 266376"/>
                  <a:gd name="connsiteY0" fmla="*/ 0 h 37850"/>
                  <a:gd name="connsiteX1" fmla="*/ 266376 w 266376"/>
                  <a:gd name="connsiteY1" fmla="*/ 0 h 37850"/>
                  <a:gd name="connsiteX2" fmla="*/ 266376 w 266376"/>
                  <a:gd name="connsiteY2" fmla="*/ 37851 h 37850"/>
                  <a:gd name="connsiteX3" fmla="*/ 0 w 266376"/>
                  <a:gd name="connsiteY3" fmla="*/ 37851 h 37850"/>
                </a:gdLst>
                <a:ahLst/>
                <a:cxnLst>
                  <a:cxn ang="0">
                    <a:pos x="connsiteX0" y="connsiteY0"/>
                  </a:cxn>
                  <a:cxn ang="0">
                    <a:pos x="connsiteX1" y="connsiteY1"/>
                  </a:cxn>
                  <a:cxn ang="0">
                    <a:pos x="connsiteX2" y="connsiteY2"/>
                  </a:cxn>
                  <a:cxn ang="0">
                    <a:pos x="connsiteX3" y="connsiteY3"/>
                  </a:cxn>
                </a:cxnLst>
                <a:rect l="l" t="t" r="r" b="b"/>
                <a:pathLst>
                  <a:path w="266376" h="37850">
                    <a:moveTo>
                      <a:pt x="0" y="0"/>
                    </a:moveTo>
                    <a:lnTo>
                      <a:pt x="266376" y="0"/>
                    </a:lnTo>
                    <a:lnTo>
                      <a:pt x="266376" y="37851"/>
                    </a:lnTo>
                    <a:lnTo>
                      <a:pt x="0" y="37851"/>
                    </a:lnTo>
                    <a:close/>
                  </a:path>
                </a:pathLst>
              </a:custGeom>
              <a:solidFill>
                <a:schemeClr val="bg1"/>
              </a:solidFill>
              <a:ln w="9371" cap="flat">
                <a:noFill/>
                <a:prstDash val="solid"/>
                <a:miter/>
              </a:ln>
            </p:spPr>
            <p:txBody>
              <a:bodyPr rtlCol="0" anchor="ctr"/>
              <a:lstStyle/>
              <a:p>
                <a:endParaRPr lang="en-AU"/>
              </a:p>
            </p:txBody>
          </p:sp>
          <p:sp>
            <p:nvSpPr>
              <p:cNvPr id="43" name="Graphic 4">
                <a:extLst>
                  <a:ext uri="{FF2B5EF4-FFF2-40B4-BE49-F238E27FC236}">
                    <a16:creationId xmlns:a16="http://schemas.microsoft.com/office/drawing/2014/main" id="{FD966C91-331C-E340-944B-C3DC5FE2E316}"/>
                  </a:ext>
                </a:extLst>
              </p:cNvPr>
              <p:cNvSpPr>
                <a:spLocks noChangeAspect="1"/>
              </p:cNvSpPr>
              <p:nvPr/>
            </p:nvSpPr>
            <p:spPr>
              <a:xfrm>
                <a:off x="1040592" y="2343904"/>
                <a:ext cx="178840" cy="37850"/>
              </a:xfrm>
              <a:custGeom>
                <a:avLst/>
                <a:gdLst>
                  <a:gd name="connsiteX0" fmla="*/ 0 w 178840"/>
                  <a:gd name="connsiteY0" fmla="*/ 0 h 37850"/>
                  <a:gd name="connsiteX1" fmla="*/ 178841 w 178840"/>
                  <a:gd name="connsiteY1" fmla="*/ 0 h 37850"/>
                  <a:gd name="connsiteX2" fmla="*/ 178841 w 178840"/>
                  <a:gd name="connsiteY2" fmla="*/ 37851 h 37850"/>
                  <a:gd name="connsiteX3" fmla="*/ 0 w 178840"/>
                  <a:gd name="connsiteY3" fmla="*/ 37851 h 37850"/>
                </a:gdLst>
                <a:ahLst/>
                <a:cxnLst>
                  <a:cxn ang="0">
                    <a:pos x="connsiteX0" y="connsiteY0"/>
                  </a:cxn>
                  <a:cxn ang="0">
                    <a:pos x="connsiteX1" y="connsiteY1"/>
                  </a:cxn>
                  <a:cxn ang="0">
                    <a:pos x="connsiteX2" y="connsiteY2"/>
                  </a:cxn>
                  <a:cxn ang="0">
                    <a:pos x="connsiteX3" y="connsiteY3"/>
                  </a:cxn>
                </a:cxnLst>
                <a:rect l="l" t="t" r="r" b="b"/>
                <a:pathLst>
                  <a:path w="178840" h="37850">
                    <a:moveTo>
                      <a:pt x="0" y="0"/>
                    </a:moveTo>
                    <a:lnTo>
                      <a:pt x="178841" y="0"/>
                    </a:lnTo>
                    <a:lnTo>
                      <a:pt x="178841" y="37851"/>
                    </a:lnTo>
                    <a:lnTo>
                      <a:pt x="0" y="37851"/>
                    </a:lnTo>
                    <a:close/>
                  </a:path>
                </a:pathLst>
              </a:custGeom>
              <a:solidFill>
                <a:schemeClr val="bg1"/>
              </a:solidFill>
              <a:ln w="9371" cap="flat">
                <a:noFill/>
                <a:prstDash val="solid"/>
                <a:miter/>
              </a:ln>
            </p:spPr>
            <p:txBody>
              <a:bodyPr rtlCol="0" anchor="ctr"/>
              <a:lstStyle/>
              <a:p>
                <a:endParaRPr lang="en-AU"/>
              </a:p>
            </p:txBody>
          </p:sp>
        </p:grpSp>
      </p:grpSp>
      <p:sp>
        <p:nvSpPr>
          <p:cNvPr id="3090" name="TextBox 3089"/>
          <p:cNvSpPr txBox="1"/>
          <p:nvPr/>
        </p:nvSpPr>
        <p:spPr>
          <a:xfrm>
            <a:off x="1718681" y="8599539"/>
            <a:ext cx="4451583" cy="646331"/>
          </a:xfrm>
          <a:prstGeom prst="rect">
            <a:avLst/>
          </a:prstGeom>
          <a:noFill/>
        </p:spPr>
        <p:txBody>
          <a:bodyPr wrap="square" rtlCol="0">
            <a:spAutoFit/>
          </a:bodyPr>
          <a:lstStyle/>
          <a:p>
            <a:r>
              <a:rPr lang="en-US" sz="1200" b="1" dirty="0">
                <a:solidFill>
                  <a:schemeClr val="bg1"/>
                </a:solidFill>
                <a:latin typeface="Helvetica" panose="020B0604020202020204" pitchFamily="34" charset="0"/>
                <a:cs typeface="Helvetica" panose="020B0604020202020204" pitchFamily="34" charset="0"/>
              </a:rPr>
              <a:t>Our </a:t>
            </a:r>
            <a:r>
              <a:rPr lang="en-US" sz="1200" b="1" dirty="0" smtClean="0">
                <a:solidFill>
                  <a:schemeClr val="bg1"/>
                </a:solidFill>
                <a:latin typeface="Helvetica" panose="020B0604020202020204" pitchFamily="34" charset="0"/>
                <a:cs typeface="Helvetica" panose="020B0604020202020204" pitchFamily="34" charset="0"/>
              </a:rPr>
              <a:t>findings were </a:t>
            </a:r>
            <a:r>
              <a:rPr lang="en-US" sz="1200" b="1" dirty="0">
                <a:solidFill>
                  <a:schemeClr val="bg1"/>
                </a:solidFill>
                <a:latin typeface="Helvetica" panose="020B0604020202020204" pitchFamily="34" charset="0"/>
                <a:cs typeface="Helvetica" panose="020B0604020202020204" pitchFamily="34" charset="0"/>
              </a:rPr>
              <a:t>reflected in the 2021 </a:t>
            </a:r>
            <a:r>
              <a:rPr lang="en-US" sz="1200" b="1" dirty="0" err="1">
                <a:solidFill>
                  <a:schemeClr val="bg1"/>
                </a:solidFill>
                <a:latin typeface="Helvetica" panose="020B0604020202020204" pitchFamily="34" charset="0"/>
                <a:cs typeface="Helvetica" panose="020B0604020202020204" pitchFamily="34" charset="0"/>
              </a:rPr>
              <a:t>DonateLife</a:t>
            </a:r>
            <a:r>
              <a:rPr lang="en-US" sz="1200" b="1" dirty="0">
                <a:solidFill>
                  <a:schemeClr val="bg1"/>
                </a:solidFill>
                <a:latin typeface="Helvetica" panose="020B0604020202020204" pitchFamily="34" charset="0"/>
                <a:cs typeface="Helvetica" panose="020B0604020202020204" pitchFamily="34" charset="0"/>
              </a:rPr>
              <a:t> Week </a:t>
            </a:r>
            <a:r>
              <a:rPr lang="en-US" sz="1200" b="1" dirty="0" smtClean="0">
                <a:solidFill>
                  <a:schemeClr val="bg1"/>
                </a:solidFill>
                <a:latin typeface="Helvetica" panose="020B0604020202020204" pitchFamily="34" charset="0"/>
                <a:cs typeface="Helvetica" panose="020B0604020202020204" pitchFamily="34" charset="0"/>
              </a:rPr>
              <a:t>campaign, </a:t>
            </a:r>
            <a:r>
              <a:rPr lang="en-US" sz="1200" b="1" dirty="0">
                <a:solidFill>
                  <a:schemeClr val="bg1"/>
                </a:solidFill>
                <a:latin typeface="Helvetica" panose="020B0604020202020204" pitchFamily="34" charset="0"/>
                <a:cs typeface="Helvetica" panose="020B0604020202020204" pitchFamily="34" charset="0"/>
              </a:rPr>
              <a:t>and played a part in the OTA exceeding their target of encouraging 100,000 more registrations</a:t>
            </a:r>
            <a:r>
              <a:rPr lang="en-US" sz="1200" b="1" dirty="0" smtClean="0">
                <a:solidFill>
                  <a:schemeClr val="bg1"/>
                </a:solidFill>
                <a:latin typeface="Helvetica" panose="020B0604020202020204" pitchFamily="34" charset="0"/>
                <a:cs typeface="Helvetica" panose="020B0604020202020204" pitchFamily="34" charset="0"/>
              </a:rPr>
              <a:t>.</a:t>
            </a:r>
            <a:endParaRPr lang="en-AU" sz="1200" b="1" dirty="0">
              <a:solidFill>
                <a:schemeClr val="bg1"/>
              </a:solidFill>
              <a:latin typeface="Helvetica" panose="020B0604020202020204" pitchFamily="34" charset="0"/>
              <a:cs typeface="Helvetica" panose="020B0604020202020204" pitchFamily="34" charset="0"/>
            </a:endParaRPr>
          </a:p>
        </p:txBody>
      </p:sp>
      <p:graphicFrame>
        <p:nvGraphicFramePr>
          <p:cNvPr id="55" name="Chart 54" descr="A column chart showing 3 columns. They indicate that, for the control group (&quot;Let's talk organ and tissue donation&quot;), 20.9% had an intention to register. This compares to 29.4% for treatment group 1 (&quot;Registering is easy and only takes 1 minute&quot;), and 21.9% for treatment group 2 (&quot;Know that your heart will go on&quot;)." title="Online experiment: intentions to register"/>
          <p:cNvGraphicFramePr/>
          <p:nvPr>
            <p:extLst>
              <p:ext uri="{D42A27DB-BD31-4B8C-83A1-F6EECF244321}">
                <p14:modId xmlns:p14="http://schemas.microsoft.com/office/powerpoint/2010/main" val="3336647064"/>
              </p:ext>
            </p:extLst>
          </p:nvPr>
        </p:nvGraphicFramePr>
        <p:xfrm>
          <a:off x="3474492" y="5946392"/>
          <a:ext cx="2968625" cy="2181022"/>
        </p:xfrm>
        <a:graphic>
          <a:graphicData uri="http://schemas.openxmlformats.org/drawingml/2006/chart">
            <c:chart xmlns:c="http://schemas.openxmlformats.org/drawingml/2006/chart" xmlns:r="http://schemas.openxmlformats.org/officeDocument/2006/relationships" r:id="rId2"/>
          </a:graphicData>
        </a:graphic>
      </p:graphicFrame>
      <p:sp>
        <p:nvSpPr>
          <p:cNvPr id="53" name="Text Box 2"/>
          <p:cNvSpPr txBox="1">
            <a:spLocks noChangeArrowheads="1"/>
          </p:cNvSpPr>
          <p:nvPr/>
        </p:nvSpPr>
        <p:spPr bwMode="auto">
          <a:xfrm>
            <a:off x="3514242" y="4211022"/>
            <a:ext cx="3020999" cy="1332966"/>
          </a:xfrm>
          <a:prstGeom prst="rect">
            <a:avLst/>
          </a:prstGeom>
          <a:solidFill>
            <a:schemeClr val="bg1">
              <a:alpha val="20000"/>
            </a:schemeClr>
          </a:solidFill>
          <a:ln w="9525">
            <a:noFill/>
            <a:miter lim="800000"/>
            <a:headEnd/>
            <a:tailEnd/>
          </a:ln>
        </p:spPr>
        <p:txBody>
          <a:bodyPr rot="0" vert="horz" wrap="square" lIns="91440" tIns="45720" rIns="91440" bIns="45720" anchor="t" anchorCtr="0">
            <a:noAutofit/>
          </a:bodyPr>
          <a:lstStyle/>
          <a:p>
            <a:pPr>
              <a:lnSpc>
                <a:spcPts val="1600"/>
              </a:lnSpc>
              <a:spcBef>
                <a:spcPts val="800"/>
              </a:spcBef>
              <a:spcAft>
                <a:spcPts val="800"/>
              </a:spcAft>
            </a:pPr>
            <a:r>
              <a:rPr lang="en-AU" sz="1100" dirty="0">
                <a:effectLst/>
                <a:latin typeface="Helvetica" panose="020B0604020202020204" pitchFamily="34" charset="0"/>
                <a:ea typeface="Times New Roman" panose="02020603050405020304" pitchFamily="18" charset="0"/>
                <a:cs typeface="Helvetica" panose="020B0604020202020204" pitchFamily="34" charset="0"/>
              </a:rPr>
              <a:t>In the online experiment, 762 young adults were randomly assigned to see one of three messages encouraging registration. We found the </a:t>
            </a:r>
            <a:r>
              <a:rPr lang="en-AU" sz="1100" b="1" dirty="0">
                <a:effectLst/>
                <a:latin typeface="Helvetica" panose="020B0604020202020204" pitchFamily="34" charset="0"/>
                <a:ea typeface="Times New Roman" panose="02020603050405020304" pitchFamily="18" charset="0"/>
                <a:cs typeface="Helvetica" panose="020B0604020202020204" pitchFamily="34" charset="0"/>
              </a:rPr>
              <a:t>message highlighting the ease of registration was the most </a:t>
            </a:r>
            <a:r>
              <a:rPr lang="en-AU" sz="1100" b="1" dirty="0" smtClean="0">
                <a:effectLst/>
                <a:latin typeface="Helvetica" panose="020B0604020202020204" pitchFamily="34" charset="0"/>
                <a:ea typeface="Times New Roman" panose="02020603050405020304" pitchFamily="18" charset="0"/>
                <a:cs typeface="Helvetica" panose="020B0604020202020204" pitchFamily="34" charset="0"/>
              </a:rPr>
              <a:t>effective </a:t>
            </a:r>
            <a:r>
              <a:rPr lang="en-AU" sz="1100" dirty="0">
                <a:effectLst/>
                <a:latin typeface="Helvetica" panose="020B0604020202020204" pitchFamily="34" charset="0"/>
                <a:ea typeface="Times New Roman" panose="02020603050405020304" pitchFamily="18" charset="0"/>
                <a:cs typeface="Helvetica" panose="020B0604020202020204" pitchFamily="34" charset="0"/>
              </a:rPr>
              <a:t>in driving intentions to register.</a:t>
            </a:r>
            <a:endParaRPr lang="en-AU" sz="1100" dirty="0">
              <a:effectLst/>
              <a:latin typeface="Helvetica" panose="020B0604020202020204" pitchFamily="34" charset="0"/>
              <a:ea typeface="Times New Roman" panose="02020603050405020304" pitchFamily="18" charset="0"/>
              <a:cs typeface="Times New Roman" panose="02020603050405020304" pitchFamily="18" charset="0"/>
            </a:endParaRPr>
          </a:p>
          <a:p>
            <a:pPr>
              <a:lnSpc>
                <a:spcPts val="1600"/>
              </a:lnSpc>
              <a:spcAft>
                <a:spcPts val="800"/>
              </a:spcAft>
            </a:pPr>
            <a:endParaRPr lang="en-AU" sz="1100" b="1" dirty="0" smtClean="0">
              <a:solidFill>
                <a:srgbClr val="000000">
                  <a:alpha val="92000"/>
                </a:srgbClr>
              </a:solidFill>
              <a:effectLst/>
              <a:latin typeface="Helvetica" panose="020B0604020202020204" pitchFamily="34" charset="0"/>
              <a:ea typeface="Times New Roman" panose="02020603050405020304" pitchFamily="18" charset="0"/>
              <a:cs typeface="Helvetica" panose="020B0604020202020204" pitchFamily="34" charset="0"/>
            </a:endParaRPr>
          </a:p>
          <a:p>
            <a:pPr>
              <a:lnSpc>
                <a:spcPts val="1600"/>
              </a:lnSpc>
              <a:spcAft>
                <a:spcPts val="800"/>
              </a:spcAft>
            </a:pPr>
            <a:r>
              <a:rPr lang="en-AU" sz="1100" b="1" dirty="0" smtClean="0">
                <a:solidFill>
                  <a:srgbClr val="000000">
                    <a:alpha val="92000"/>
                  </a:srgbClr>
                </a:solidFill>
                <a:effectLst/>
                <a:latin typeface="Helvetica" panose="020B0604020202020204" pitchFamily="34" charset="0"/>
                <a:ea typeface="Times New Roman" panose="02020603050405020304" pitchFamily="18" charset="0"/>
                <a:cs typeface="Helvetica" panose="020B0604020202020204" pitchFamily="34" charset="0"/>
              </a:rPr>
              <a:t>Online </a:t>
            </a:r>
            <a:r>
              <a:rPr lang="en-AU" sz="1100" b="1" dirty="0">
                <a:solidFill>
                  <a:srgbClr val="000000">
                    <a:alpha val="92000"/>
                  </a:srgbClr>
                </a:solidFill>
                <a:effectLst/>
                <a:latin typeface="Helvetica" panose="020B0604020202020204" pitchFamily="34" charset="0"/>
                <a:ea typeface="Times New Roman" panose="02020603050405020304" pitchFamily="18" charset="0"/>
                <a:cs typeface="Helvetica" panose="020B0604020202020204" pitchFamily="34" charset="0"/>
              </a:rPr>
              <a:t>experiment: intentions to register</a:t>
            </a:r>
            <a:endParaRPr lang="en-AU" sz="1100" dirty="0">
              <a:solidFill>
                <a:srgbClr val="404040"/>
              </a:solidFill>
              <a:effectLst/>
              <a:latin typeface="Helvetica" panose="020B0604020202020204" pitchFamily="34" charset="0"/>
              <a:ea typeface="Times New Roman" panose="02020603050405020304" pitchFamily="18" charset="0"/>
              <a:cs typeface="Times New Roman" panose="02020603050405020304" pitchFamily="18" charset="0"/>
            </a:endParaRPr>
          </a:p>
          <a:p>
            <a:pPr>
              <a:lnSpc>
                <a:spcPts val="1600"/>
              </a:lnSpc>
              <a:spcAft>
                <a:spcPts val="800"/>
              </a:spcAft>
            </a:pPr>
            <a:r>
              <a:rPr lang="en-AU" sz="1100" dirty="0">
                <a:solidFill>
                  <a:srgbClr val="000000">
                    <a:alpha val="92000"/>
                  </a:srgbClr>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n-AU" sz="1100" dirty="0">
              <a:solidFill>
                <a:srgbClr val="404040"/>
              </a:solidFill>
              <a:effectLst/>
              <a:latin typeface="Helvetica" panose="020B0604020202020204" pitchFamily="34" charset="0"/>
              <a:ea typeface="Times New Roman" panose="02020603050405020304" pitchFamily="18" charset="0"/>
              <a:cs typeface="Times New Roman" panose="02020603050405020304" pitchFamily="18" charset="0"/>
            </a:endParaRPr>
          </a:p>
          <a:p>
            <a:pPr>
              <a:lnSpc>
                <a:spcPts val="1600"/>
              </a:lnSpc>
              <a:spcAft>
                <a:spcPts val="800"/>
              </a:spcAft>
            </a:pPr>
            <a:r>
              <a:rPr lang="en-AU" sz="1100" dirty="0">
                <a:solidFill>
                  <a:srgbClr val="404040"/>
                </a:solidFill>
                <a:effectLst/>
                <a:latin typeface="Helvetica" panose="020B0604020202020204" pitchFamily="34" charset="0"/>
                <a:ea typeface="Times New Roman" panose="02020603050405020304" pitchFamily="18" charset="0"/>
                <a:cs typeface="Times New Roman" panose="02020603050405020304" pitchFamily="18" charset="0"/>
              </a:rPr>
              <a:t> </a:t>
            </a:r>
          </a:p>
        </p:txBody>
      </p:sp>
      <p:grpSp>
        <p:nvGrpSpPr>
          <p:cNvPr id="3088" name="Group 3087"/>
          <p:cNvGrpSpPr/>
          <p:nvPr/>
        </p:nvGrpSpPr>
        <p:grpSpPr>
          <a:xfrm>
            <a:off x="515320" y="4020363"/>
            <a:ext cx="2851688" cy="4107051"/>
            <a:chOff x="840783" y="4029560"/>
            <a:chExt cx="2851688" cy="4107051"/>
          </a:xfrm>
        </p:grpSpPr>
        <p:sp>
          <p:nvSpPr>
            <p:cNvPr id="3084" name="Rectangle 3083"/>
            <p:cNvSpPr/>
            <p:nvPr/>
          </p:nvSpPr>
          <p:spPr>
            <a:xfrm>
              <a:off x="840783" y="4029560"/>
              <a:ext cx="2851688" cy="41070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0" name="Rectangle 49"/>
            <p:cNvSpPr/>
            <p:nvPr/>
          </p:nvSpPr>
          <p:spPr>
            <a:xfrm>
              <a:off x="1046136" y="5553185"/>
              <a:ext cx="2440984" cy="1032310"/>
            </a:xfrm>
            <a:prstGeom prst="rect">
              <a:avLst/>
            </a:prstGeom>
            <a:solidFill>
              <a:srgbClr val="178B7A">
                <a:alpha val="2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3087" name="TextBox 3086"/>
            <p:cNvSpPr txBox="1"/>
            <p:nvPr/>
          </p:nvSpPr>
          <p:spPr>
            <a:xfrm>
              <a:off x="988017" y="6816294"/>
              <a:ext cx="2704454" cy="1269578"/>
            </a:xfrm>
            <a:prstGeom prst="rect">
              <a:avLst/>
            </a:prstGeom>
            <a:noFill/>
          </p:spPr>
          <p:txBody>
            <a:bodyPr wrap="square" rtlCol="0">
              <a:spAutoFit/>
            </a:bodyPr>
            <a:lstStyle/>
            <a:p>
              <a:r>
                <a:rPr lang="en-US" sz="1100" b="1" i="1" dirty="0">
                  <a:solidFill>
                    <a:srgbClr val="178B7A"/>
                  </a:solidFill>
                  <a:latin typeface="Helvetica" panose="020B0604020202020204" pitchFamily="34" charset="0"/>
                  <a:cs typeface="Helvetica" panose="020B0604020202020204" pitchFamily="34" charset="0"/>
                </a:rPr>
                <a:t>“I think it’s just my lack of initiative to go and do it. I didn’t know it was going to take a minute. If I did I would have when I turned 18</a:t>
              </a:r>
              <a:r>
                <a:rPr lang="en-US" sz="1100" b="1" dirty="0">
                  <a:solidFill>
                    <a:srgbClr val="178B7A"/>
                  </a:solidFill>
                  <a:latin typeface="Helvetica" panose="020B0604020202020204" pitchFamily="34" charset="0"/>
                  <a:cs typeface="Helvetica" panose="020B0604020202020204" pitchFamily="34" charset="0"/>
                </a:rPr>
                <a:t>.” </a:t>
              </a:r>
              <a:endParaRPr lang="en-US" sz="1100" b="1" dirty="0" smtClean="0">
                <a:solidFill>
                  <a:srgbClr val="178B7A"/>
                </a:solidFill>
                <a:latin typeface="Helvetica" panose="020B0604020202020204" pitchFamily="34" charset="0"/>
                <a:cs typeface="Helvetica" panose="020B0604020202020204" pitchFamily="34" charset="0"/>
              </a:endParaRPr>
            </a:p>
            <a:p>
              <a:endParaRPr lang="en-AU" sz="1100" i="1" dirty="0" smtClean="0">
                <a:solidFill>
                  <a:srgbClr val="178B7A"/>
                </a:solidFill>
                <a:latin typeface="Helvetica" panose="020B0604020202020204" pitchFamily="34" charset="0"/>
                <a:cs typeface="Helvetica" panose="020B0604020202020204" pitchFamily="34" charset="0"/>
              </a:endParaRPr>
            </a:p>
            <a:p>
              <a:r>
                <a:rPr lang="en-US" sz="1100" i="1" dirty="0" smtClean="0">
                  <a:solidFill>
                    <a:srgbClr val="178B7A"/>
                  </a:solidFill>
                  <a:latin typeface="Helvetica" panose="020B0604020202020204" pitchFamily="34" charset="0"/>
                  <a:cs typeface="Helvetica" panose="020B0604020202020204" pitchFamily="34" charset="0"/>
                </a:rPr>
                <a:t>	</a:t>
              </a:r>
              <a:r>
                <a:rPr lang="en-US" sz="1050" i="1" dirty="0" smtClean="0">
                  <a:solidFill>
                    <a:srgbClr val="178B7A"/>
                  </a:solidFill>
                  <a:latin typeface="Helvetica" panose="020B0604020202020204" pitchFamily="34" charset="0"/>
                  <a:cs typeface="Helvetica" panose="020B0604020202020204" pitchFamily="34" charset="0"/>
                </a:rPr>
                <a:t>	– 18 to 21 year old 			focus group participant</a:t>
              </a:r>
              <a:endParaRPr lang="en-AU" sz="1050" i="1" dirty="0">
                <a:solidFill>
                  <a:srgbClr val="178B7A"/>
                </a:solidFill>
                <a:latin typeface="Helvetica" panose="020B0604020202020204" pitchFamily="34" charset="0"/>
                <a:cs typeface="Helvetica" panose="020B0604020202020204" pitchFamily="34" charset="0"/>
              </a:endParaRPr>
            </a:p>
          </p:txBody>
        </p:sp>
        <p:sp>
          <p:nvSpPr>
            <p:cNvPr id="3086" name="TextBox 3085"/>
            <p:cNvSpPr txBox="1"/>
            <p:nvPr/>
          </p:nvSpPr>
          <p:spPr>
            <a:xfrm>
              <a:off x="1812862" y="5599980"/>
              <a:ext cx="1580827" cy="938719"/>
            </a:xfrm>
            <a:prstGeom prst="rect">
              <a:avLst/>
            </a:prstGeom>
            <a:noFill/>
          </p:spPr>
          <p:txBody>
            <a:bodyPr wrap="square" rtlCol="0">
              <a:spAutoFit/>
            </a:bodyPr>
            <a:lstStyle/>
            <a:p>
              <a:r>
                <a:rPr lang="en-AU" sz="1100" dirty="0">
                  <a:latin typeface="Helvetica" panose="020B0604020202020204" pitchFamily="34" charset="0"/>
                  <a:cs typeface="Helvetica" panose="020B0604020202020204" pitchFamily="34" charset="0"/>
                </a:rPr>
                <a:t>An intention-action gap occurs when attitudes, intentions or values do not align with actions</a:t>
              </a:r>
              <a:r>
                <a:rPr lang="en-AU" sz="1100" dirty="0" smtClean="0">
                  <a:latin typeface="Helvetica" panose="020B0604020202020204" pitchFamily="34" charset="0"/>
                  <a:cs typeface="Helvetica" panose="020B0604020202020204" pitchFamily="34" charset="0"/>
                </a:rPr>
                <a:t>.</a:t>
              </a:r>
              <a:endParaRPr lang="en-AU" sz="1100" dirty="0">
                <a:latin typeface="Helvetica" panose="020B0604020202020204" pitchFamily="34" charset="0"/>
                <a:cs typeface="Helvetica" panose="020B0604020202020204" pitchFamily="34" charset="0"/>
              </a:endParaRPr>
            </a:p>
          </p:txBody>
        </p:sp>
        <p:sp>
          <p:nvSpPr>
            <p:cNvPr id="3085" name="TextBox 3084"/>
            <p:cNvSpPr txBox="1"/>
            <p:nvPr/>
          </p:nvSpPr>
          <p:spPr>
            <a:xfrm>
              <a:off x="1046135" y="4223288"/>
              <a:ext cx="2440984" cy="1446550"/>
            </a:xfrm>
            <a:prstGeom prst="rect">
              <a:avLst/>
            </a:prstGeom>
            <a:noFill/>
          </p:spPr>
          <p:txBody>
            <a:bodyPr wrap="square" rtlCol="0">
              <a:spAutoFit/>
            </a:bodyPr>
            <a:lstStyle/>
            <a:p>
              <a:r>
                <a:rPr lang="en-AU" sz="1100" dirty="0" smtClean="0">
                  <a:latin typeface="Helvetica" panose="020B0604020202020204" pitchFamily="34" charset="0"/>
                  <a:cs typeface="Helvetica" panose="020B0604020202020204" pitchFamily="34" charset="0"/>
                </a:rPr>
                <a:t>We </a:t>
              </a:r>
              <a:r>
                <a:rPr lang="en-AU" sz="1100" dirty="0">
                  <a:latin typeface="Helvetica" panose="020B0604020202020204" pitchFamily="34" charset="0"/>
                  <a:cs typeface="Helvetica" panose="020B0604020202020204" pitchFamily="34" charset="0"/>
                </a:rPr>
                <a:t>found </a:t>
              </a:r>
              <a:r>
                <a:rPr lang="en-AU" sz="1100" b="1" dirty="0">
                  <a:latin typeface="Helvetica" panose="020B0604020202020204" pitchFamily="34" charset="0"/>
                  <a:cs typeface="Helvetica" panose="020B0604020202020204" pitchFamily="34" charset="0"/>
                </a:rPr>
                <a:t>inertia</a:t>
              </a:r>
              <a:r>
                <a:rPr lang="en-AU" sz="1100" dirty="0">
                  <a:latin typeface="Helvetica" panose="020B0604020202020204" pitchFamily="34" charset="0"/>
                  <a:cs typeface="Helvetica" panose="020B0604020202020204" pitchFamily="34" charset="0"/>
                </a:rPr>
                <a:t> is a key part of the current low rate of registration. Our focus groups and survey suggest many young adults want to donate but ‘just haven’t gotten around to it’. This is known as an </a:t>
              </a:r>
              <a:r>
                <a:rPr lang="en-AU" sz="1100" b="1" dirty="0">
                  <a:latin typeface="Helvetica" panose="020B0604020202020204" pitchFamily="34" charset="0"/>
                  <a:cs typeface="Helvetica" panose="020B0604020202020204" pitchFamily="34" charset="0"/>
                </a:rPr>
                <a:t>intention-action gap</a:t>
              </a:r>
              <a:r>
                <a:rPr lang="en-AU" sz="1100" dirty="0">
                  <a:latin typeface="Helvetica" panose="020B0604020202020204" pitchFamily="34" charset="0"/>
                  <a:cs typeface="Helvetica" panose="020B0604020202020204" pitchFamily="34" charset="0"/>
                </a:rPr>
                <a:t>.</a:t>
              </a:r>
            </a:p>
            <a:p>
              <a:endParaRPr lang="en-AU" sz="1100" dirty="0">
                <a:latin typeface="Helvetica" panose="020B0604020202020204" pitchFamily="34" charset="0"/>
                <a:cs typeface="Helvetica" panose="020B0604020202020204" pitchFamily="34" charset="0"/>
              </a:endParaRPr>
            </a:p>
          </p:txBody>
        </p:sp>
      </p:grpSp>
      <p:grpSp>
        <p:nvGrpSpPr>
          <p:cNvPr id="54" name="Group 4" descr="Icon of 2 lines pointing down between 2 blocks"/>
          <p:cNvGrpSpPr/>
          <p:nvPr/>
        </p:nvGrpSpPr>
        <p:grpSpPr>
          <a:xfrm>
            <a:off x="864259" y="5774096"/>
            <a:ext cx="566420" cy="566420"/>
            <a:chOff x="878117" y="5677112"/>
            <a:chExt cx="566420" cy="566420"/>
          </a:xfrm>
        </p:grpSpPr>
        <p:sp>
          <p:nvSpPr>
            <p:cNvPr id="58" name="Oval 57"/>
            <p:cNvSpPr>
              <a:spLocks noChangeAspect="1"/>
            </p:cNvSpPr>
            <p:nvPr/>
          </p:nvSpPr>
          <p:spPr>
            <a:xfrm>
              <a:off x="878117" y="5677112"/>
              <a:ext cx="566420" cy="566420"/>
            </a:xfrm>
            <a:prstGeom prst="ellipse">
              <a:avLst/>
            </a:prstGeom>
            <a:solidFill>
              <a:srgbClr val="178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a:p>
          </p:txBody>
        </p:sp>
        <p:pic>
          <p:nvPicPr>
            <p:cNvPr id="59" name="Picture 58"/>
            <p:cNvPicPr/>
            <p:nvPr/>
          </p:nvPicPr>
          <p:blipFill>
            <a:blip r:embed="rId3" cstate="print">
              <a:extLst>
                <a:ext uri="{28A0092B-C50C-407E-A947-70E740481C1C}">
                  <a14:useLocalDpi xmlns:a14="http://schemas.microsoft.com/office/drawing/2010/main" val="0"/>
                </a:ext>
              </a:extLst>
            </a:blip>
            <a:stretch>
              <a:fillRect/>
            </a:stretch>
          </p:blipFill>
          <p:spPr>
            <a:xfrm>
              <a:off x="911014" y="5708605"/>
              <a:ext cx="487680" cy="487680"/>
            </a:xfrm>
            <a:prstGeom prst="rect">
              <a:avLst/>
            </a:prstGeom>
          </p:spPr>
        </p:pic>
      </p:grpSp>
      <p:grpSp>
        <p:nvGrpSpPr>
          <p:cNvPr id="9" name="Group 3" descr="Icon of a PC monitor in a circle"/>
          <p:cNvGrpSpPr/>
          <p:nvPr/>
        </p:nvGrpSpPr>
        <p:grpSpPr>
          <a:xfrm>
            <a:off x="3803544" y="3386709"/>
            <a:ext cx="498773" cy="500400"/>
            <a:chOff x="3904281" y="3361340"/>
            <a:chExt cx="498773" cy="500400"/>
          </a:xfrm>
        </p:grpSpPr>
        <p:sp>
          <p:nvSpPr>
            <p:cNvPr id="26" name="Oval 25"/>
            <p:cNvSpPr/>
            <p:nvPr/>
          </p:nvSpPr>
          <p:spPr>
            <a:xfrm>
              <a:off x="3904281" y="3361340"/>
              <a:ext cx="498773" cy="500400"/>
            </a:xfrm>
            <a:prstGeom prst="ellipse">
              <a:avLst/>
            </a:prstGeom>
            <a:solidFill>
              <a:srgbClr val="178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2092" y="3480322"/>
              <a:ext cx="288000" cy="288000"/>
            </a:xfrm>
            <a:prstGeom prst="rect">
              <a:avLst/>
            </a:prstGeom>
          </p:spPr>
        </p:pic>
      </p:grpSp>
      <p:grpSp>
        <p:nvGrpSpPr>
          <p:cNvPr id="10" name="Group 2" descr="Icon depicting 3 people in a circle"/>
          <p:cNvGrpSpPr/>
          <p:nvPr/>
        </p:nvGrpSpPr>
        <p:grpSpPr>
          <a:xfrm>
            <a:off x="2233049" y="3386709"/>
            <a:ext cx="498773" cy="500400"/>
            <a:chOff x="2310929" y="3404564"/>
            <a:chExt cx="498773" cy="500400"/>
          </a:xfrm>
        </p:grpSpPr>
        <p:sp>
          <p:nvSpPr>
            <p:cNvPr id="25" name="Oval 24"/>
            <p:cNvSpPr/>
            <p:nvPr/>
          </p:nvSpPr>
          <p:spPr>
            <a:xfrm>
              <a:off x="2310929" y="3404564"/>
              <a:ext cx="498773" cy="500400"/>
            </a:xfrm>
            <a:prstGeom prst="ellipse">
              <a:avLst/>
            </a:prstGeom>
            <a:solidFill>
              <a:srgbClr val="178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80315" y="3452112"/>
              <a:ext cx="360000" cy="360000"/>
            </a:xfrm>
            <a:prstGeom prst="rect">
              <a:avLst/>
            </a:prstGeom>
          </p:spPr>
        </p:pic>
      </p:grpSp>
      <p:grpSp>
        <p:nvGrpSpPr>
          <p:cNvPr id="3" name="Group 1" descr="Icon of a magnifying glass in circle"/>
          <p:cNvGrpSpPr/>
          <p:nvPr/>
        </p:nvGrpSpPr>
        <p:grpSpPr>
          <a:xfrm>
            <a:off x="662554" y="3386709"/>
            <a:ext cx="498773" cy="500400"/>
            <a:chOff x="763291" y="3412079"/>
            <a:chExt cx="498773" cy="500400"/>
          </a:xfrm>
        </p:grpSpPr>
        <p:sp>
          <p:nvSpPr>
            <p:cNvPr id="3091" name="Oval 3090"/>
            <p:cNvSpPr/>
            <p:nvPr/>
          </p:nvSpPr>
          <p:spPr>
            <a:xfrm>
              <a:off x="763291" y="3412079"/>
              <a:ext cx="498773" cy="500400"/>
            </a:xfrm>
            <a:prstGeom prst="ellipse">
              <a:avLst/>
            </a:prstGeom>
            <a:solidFill>
              <a:srgbClr val="178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4644628">
              <a:off x="798854" y="3464231"/>
              <a:ext cx="360000" cy="360000"/>
            </a:xfrm>
            <a:prstGeom prst="rect">
              <a:avLst/>
            </a:prstGeom>
          </p:spPr>
        </p:pic>
      </p:grpSp>
      <p:sp>
        <p:nvSpPr>
          <p:cNvPr id="34" name="TextBox 6"/>
          <p:cNvSpPr txBox="1"/>
          <p:nvPr/>
        </p:nvSpPr>
        <p:spPr>
          <a:xfrm>
            <a:off x="4398503" y="3450918"/>
            <a:ext cx="1537350" cy="430887"/>
          </a:xfrm>
          <a:prstGeom prst="rect">
            <a:avLst/>
          </a:prstGeom>
          <a:noFill/>
        </p:spPr>
        <p:txBody>
          <a:bodyPr wrap="square" rtlCol="0">
            <a:spAutoFit/>
          </a:bodyPr>
          <a:lstStyle/>
          <a:p>
            <a:r>
              <a:rPr lang="en-AU" sz="1100" dirty="0">
                <a:latin typeface="Helvetica" panose="020B0604020202020204" pitchFamily="34" charset="0"/>
                <a:cs typeface="Helvetica" panose="020B0604020202020204" pitchFamily="34" charset="0"/>
              </a:rPr>
              <a:t>o</a:t>
            </a:r>
            <a:r>
              <a:rPr lang="en-AU" sz="1100" dirty="0" smtClean="0">
                <a:latin typeface="Helvetica" panose="020B0604020202020204" pitchFamily="34" charset="0"/>
                <a:cs typeface="Helvetica" panose="020B0604020202020204" pitchFamily="34" charset="0"/>
              </a:rPr>
              <a:t>nline experiment and survey</a:t>
            </a:r>
          </a:p>
        </p:txBody>
      </p:sp>
      <p:sp>
        <p:nvSpPr>
          <p:cNvPr id="33" name="TextBox 5"/>
          <p:cNvSpPr txBox="1"/>
          <p:nvPr/>
        </p:nvSpPr>
        <p:spPr>
          <a:xfrm>
            <a:off x="2789265" y="3450918"/>
            <a:ext cx="877336" cy="430887"/>
          </a:xfrm>
          <a:prstGeom prst="rect">
            <a:avLst/>
          </a:prstGeom>
          <a:noFill/>
        </p:spPr>
        <p:txBody>
          <a:bodyPr wrap="square" rtlCol="0">
            <a:spAutoFit/>
          </a:bodyPr>
          <a:lstStyle/>
          <a:p>
            <a:r>
              <a:rPr lang="en-AU" sz="1100" dirty="0" smtClean="0">
                <a:latin typeface="Helvetica" panose="020B0604020202020204" pitchFamily="34" charset="0"/>
                <a:cs typeface="Helvetica" panose="020B0604020202020204" pitchFamily="34" charset="0"/>
              </a:rPr>
              <a:t>focus groups</a:t>
            </a:r>
          </a:p>
        </p:txBody>
      </p:sp>
      <p:sp>
        <p:nvSpPr>
          <p:cNvPr id="8" name="TextBox 4"/>
          <p:cNvSpPr txBox="1"/>
          <p:nvPr/>
        </p:nvSpPr>
        <p:spPr>
          <a:xfrm>
            <a:off x="1180028" y="3450918"/>
            <a:ext cx="877336" cy="430887"/>
          </a:xfrm>
          <a:prstGeom prst="rect">
            <a:avLst/>
          </a:prstGeom>
          <a:noFill/>
        </p:spPr>
        <p:txBody>
          <a:bodyPr wrap="square" rtlCol="0">
            <a:spAutoFit/>
          </a:bodyPr>
          <a:lstStyle/>
          <a:p>
            <a:r>
              <a:rPr lang="en-AU" sz="1100" dirty="0" smtClean="0">
                <a:latin typeface="Helvetica" panose="020B0604020202020204" pitchFamily="34" charset="0"/>
                <a:cs typeface="Helvetica" panose="020B0604020202020204" pitchFamily="34" charset="0"/>
              </a:rPr>
              <a:t>desktop research</a:t>
            </a:r>
          </a:p>
        </p:txBody>
      </p:sp>
      <p:sp>
        <p:nvSpPr>
          <p:cNvPr id="62" name="TextBox 3"/>
          <p:cNvSpPr txBox="1"/>
          <p:nvPr/>
        </p:nvSpPr>
        <p:spPr>
          <a:xfrm>
            <a:off x="515319" y="3078217"/>
            <a:ext cx="5769245" cy="261610"/>
          </a:xfrm>
          <a:prstGeom prst="rect">
            <a:avLst/>
          </a:prstGeom>
          <a:noFill/>
        </p:spPr>
        <p:txBody>
          <a:bodyPr wrap="square" rtlCol="0">
            <a:spAutoFit/>
          </a:bodyPr>
          <a:lstStyle/>
          <a:p>
            <a:r>
              <a:rPr lang="en-AU" sz="1100" dirty="0" smtClean="0">
                <a:latin typeface="Helvetica" panose="020B0604020202020204" pitchFamily="34" charset="0"/>
                <a:cs typeface="Helvetica" panose="020B0604020202020204" pitchFamily="34" charset="0"/>
              </a:rPr>
              <a:t>Our project involved three stages:</a:t>
            </a:r>
            <a:endParaRPr lang="en-AU" sz="1100" dirty="0">
              <a:latin typeface="Helvetica" panose="020B0604020202020204" pitchFamily="34" charset="0"/>
              <a:cs typeface="Helvetica" panose="020B0604020202020204" pitchFamily="34" charset="0"/>
            </a:endParaRPr>
          </a:p>
        </p:txBody>
      </p:sp>
      <p:sp>
        <p:nvSpPr>
          <p:cNvPr id="3083" name="TextBox 2"/>
          <p:cNvSpPr txBox="1"/>
          <p:nvPr/>
        </p:nvSpPr>
        <p:spPr>
          <a:xfrm>
            <a:off x="515320" y="1821147"/>
            <a:ext cx="5769245" cy="1277273"/>
          </a:xfrm>
          <a:prstGeom prst="rect">
            <a:avLst/>
          </a:prstGeom>
          <a:noFill/>
        </p:spPr>
        <p:txBody>
          <a:bodyPr wrap="square" rtlCol="0">
            <a:spAutoFit/>
          </a:bodyPr>
          <a:lstStyle/>
          <a:p>
            <a:r>
              <a:rPr lang="en-AU" sz="1100" dirty="0">
                <a:latin typeface="Helvetica" panose="020B0604020202020204" pitchFamily="34" charset="0"/>
                <a:cs typeface="Helvetica" panose="020B0604020202020204" pitchFamily="34" charset="0"/>
              </a:rPr>
              <a:t>Many young adults want to be organ donors, but have not registered. BETA collaborated with the Organ and Tissue Authority (OTA) to learn more about how young adults view organ donation, in part to help inform their annual </a:t>
            </a:r>
            <a:r>
              <a:rPr lang="en-US" sz="1100" dirty="0" err="1">
                <a:latin typeface="Helvetica" panose="020B0604020202020204" pitchFamily="34" charset="0"/>
                <a:cs typeface="Helvetica" panose="020B0604020202020204" pitchFamily="34" charset="0"/>
              </a:rPr>
              <a:t>DonateLife</a:t>
            </a:r>
            <a:r>
              <a:rPr lang="en-US" sz="1100" dirty="0">
                <a:latin typeface="Helvetica" panose="020B0604020202020204" pitchFamily="34" charset="0"/>
                <a:cs typeface="Helvetica" panose="020B0604020202020204" pitchFamily="34" charset="0"/>
              </a:rPr>
              <a:t> Week community awareness campaign</a:t>
            </a:r>
            <a:r>
              <a:rPr lang="en-AU" sz="1100" dirty="0" smtClean="0">
                <a:latin typeface="Helvetica" panose="020B0604020202020204" pitchFamily="34" charset="0"/>
                <a:cs typeface="Helvetica" panose="020B0604020202020204" pitchFamily="34" charset="0"/>
              </a:rPr>
              <a:t>. Registering </a:t>
            </a:r>
            <a:r>
              <a:rPr lang="en-AU" sz="1100" dirty="0">
                <a:latin typeface="Helvetica" panose="020B0604020202020204" pitchFamily="34" charset="0"/>
                <a:cs typeface="Helvetica" panose="020B0604020202020204" pitchFamily="34" charset="0"/>
              </a:rPr>
              <a:t>to donate is important as it provides a clear indication of wishes to family, </a:t>
            </a:r>
            <a:r>
              <a:rPr lang="en-US" sz="1100" dirty="0">
                <a:latin typeface="Helvetica" panose="020B0604020202020204" pitchFamily="34" charset="0"/>
                <a:cs typeface="Helvetica" panose="020B0604020202020204" pitchFamily="34" charset="0"/>
              </a:rPr>
              <a:t>and results in an increased likelihood that if a family is approached to consent to </a:t>
            </a:r>
            <a:r>
              <a:rPr lang="en-US" sz="1100" dirty="0" smtClean="0">
                <a:latin typeface="Helvetica" panose="020B0604020202020204" pitchFamily="34" charset="0"/>
                <a:cs typeface="Helvetica" panose="020B0604020202020204" pitchFamily="34" charset="0"/>
              </a:rPr>
              <a:t>donation in </a:t>
            </a:r>
            <a:r>
              <a:rPr lang="en-US" sz="1100" dirty="0">
                <a:latin typeface="Helvetica" panose="020B0604020202020204" pitchFamily="34" charset="0"/>
                <a:cs typeface="Helvetica" panose="020B0604020202020204" pitchFamily="34" charset="0"/>
              </a:rPr>
              <a:t>the hospital, they will agree</a:t>
            </a:r>
            <a:r>
              <a:rPr lang="en-AU" sz="1100" dirty="0" smtClean="0">
                <a:latin typeface="Helvetica" panose="020B0604020202020204" pitchFamily="34" charset="0"/>
                <a:cs typeface="Helvetica" panose="020B0604020202020204" pitchFamily="34" charset="0"/>
              </a:rPr>
              <a:t>. In turn, this </a:t>
            </a:r>
            <a:r>
              <a:rPr lang="en-AU" sz="1100" dirty="0">
                <a:latin typeface="Helvetica" panose="020B0604020202020204" pitchFamily="34" charset="0"/>
                <a:cs typeface="Helvetica" panose="020B0604020202020204" pitchFamily="34" charset="0"/>
              </a:rPr>
              <a:t>can help reduce </a:t>
            </a:r>
            <a:r>
              <a:rPr lang="en-AU" sz="1100" dirty="0" smtClean="0">
                <a:latin typeface="Helvetica" panose="020B0604020202020204" pitchFamily="34" charset="0"/>
                <a:cs typeface="Helvetica" panose="020B0604020202020204" pitchFamily="34" charset="0"/>
              </a:rPr>
              <a:t>the </a:t>
            </a:r>
            <a:r>
              <a:rPr lang="en-AU" sz="1100" dirty="0">
                <a:latin typeface="Helvetica" panose="020B0604020202020204" pitchFamily="34" charset="0"/>
                <a:cs typeface="Helvetica" panose="020B0604020202020204" pitchFamily="34" charset="0"/>
              </a:rPr>
              <a:t>wait lists for donated organs in </a:t>
            </a:r>
            <a:r>
              <a:rPr lang="en-AU" sz="1100" dirty="0" smtClean="0">
                <a:latin typeface="Helvetica" panose="020B0604020202020204" pitchFamily="34" charset="0"/>
                <a:cs typeface="Helvetica" panose="020B0604020202020204" pitchFamily="34" charset="0"/>
              </a:rPr>
              <a:t>Australia.</a:t>
            </a:r>
            <a:endParaRPr lang="en-AU" sz="1100" dirty="0">
              <a:latin typeface="Helvetica" panose="020B0604020202020204" pitchFamily="34" charset="0"/>
              <a:cs typeface="Helvetica" panose="020B0604020202020204" pitchFamily="34" charset="0"/>
            </a:endParaRPr>
          </a:p>
        </p:txBody>
      </p:sp>
      <p:pic>
        <p:nvPicPr>
          <p:cNvPr id="61" name="Picture 60" descr="Australian Government | Department of the Prime Minister and Cabinet | BETA"/>
          <p:cNvPicPr/>
          <p:nvPr/>
        </p:nvPicPr>
        <p:blipFill>
          <a:blip r:embed="rId7" cstate="print">
            <a:extLst>
              <a:ext uri="{28A0092B-C50C-407E-A947-70E740481C1C}">
                <a14:useLocalDpi xmlns:a14="http://schemas.microsoft.com/office/drawing/2010/main" val="0"/>
              </a:ext>
            </a:extLst>
          </a:blip>
          <a:stretch>
            <a:fillRect/>
          </a:stretch>
        </p:blipFill>
        <p:spPr>
          <a:xfrm>
            <a:off x="-327660" y="-254316"/>
            <a:ext cx="7513320" cy="929640"/>
          </a:xfrm>
          <a:prstGeom prst="rect">
            <a:avLst/>
          </a:prstGeom>
        </p:spPr>
      </p:pic>
      <p:sp>
        <p:nvSpPr>
          <p:cNvPr id="4" name="Title 3"/>
          <p:cNvSpPr>
            <a:spLocks noGrp="1"/>
          </p:cNvSpPr>
          <p:nvPr>
            <p:ph type="title"/>
          </p:nvPr>
        </p:nvSpPr>
        <p:spPr>
          <a:xfrm>
            <a:off x="515938" y="1111605"/>
            <a:ext cx="5915025" cy="613206"/>
          </a:xfrm>
        </p:spPr>
        <p:txBody>
          <a:bodyPr>
            <a:noAutofit/>
          </a:bodyPr>
          <a:lstStyle/>
          <a:p>
            <a:r>
              <a:rPr lang="en-AU" sz="2000" b="1" dirty="0" smtClean="0">
                <a:latin typeface="Helvetica" panose="020B0604020202020204" pitchFamily="34" charset="0"/>
                <a:cs typeface="Helvetica" panose="020B0604020202020204" pitchFamily="34" charset="0"/>
              </a:rPr>
              <a:t>Using behavioural insights to improve organ donor registration among young adults</a:t>
            </a:r>
            <a:endParaRPr lang="en-AU" sz="20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446773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8">
    <a:dk1>
      <a:srgbClr val="000000"/>
    </a:dk1>
    <a:lt1>
      <a:sysClr val="window" lastClr="FFFFFF"/>
    </a:lt1>
    <a:dk2>
      <a:srgbClr val="000000"/>
    </a:dk2>
    <a:lt2>
      <a:srgbClr val="6D6E71"/>
    </a:lt2>
    <a:accent1>
      <a:srgbClr val="20B9A3"/>
    </a:accent1>
    <a:accent2>
      <a:srgbClr val="117479"/>
    </a:accent2>
    <a:accent3>
      <a:srgbClr val="142E3B"/>
    </a:accent3>
    <a:accent4>
      <a:srgbClr val="AA338A"/>
    </a:accent4>
    <a:accent5>
      <a:srgbClr val="4C255E"/>
    </a:accent5>
    <a:accent6>
      <a:srgbClr val="D21E32"/>
    </a:accent6>
    <a:hlink>
      <a:srgbClr val="85CAF1"/>
    </a:hlink>
    <a:folHlink>
      <a:srgbClr val="954F72"/>
    </a:folHlink>
  </a:clrScheme>
  <a:fontScheme name="BET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315</Words>
  <Application>Microsoft Office PowerPoint</Application>
  <PresentationFormat>A4 Paper (210x297 mm)</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Using behavioural insights to improve organ donor registration among young adults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behavioural insights to improve organ donor registration among young adults</dc:title>
  <dc:creator/>
  <cp:lastModifiedBy/>
  <cp:revision>1</cp:revision>
  <dcterms:created xsi:type="dcterms:W3CDTF">2022-02-28T00:48:53Z</dcterms:created>
  <dcterms:modified xsi:type="dcterms:W3CDTF">2022-02-28T01:01:02Z</dcterms:modified>
</cp:coreProperties>
</file>