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0.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7.xml" ContentType="application/vnd.openxmlformats-officedocument.presentationml.notesSlide+xml"/>
  <Override PartName="/ppt/charts/chart13.xml" ContentType="application/vnd.openxmlformats-officedocument.drawingml.chart+xml"/>
  <Override PartName="/ppt/notesSlides/notesSlide3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1.xml" ContentType="application/vnd.openxmlformats-officedocument.themeOverride+xml"/>
  <Override PartName="/ppt/notesSlides/notesSlide3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4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4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4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4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4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8" r:id="rId4"/>
  </p:sldMasterIdLst>
  <p:notesMasterIdLst>
    <p:notesMasterId r:id="rId59"/>
  </p:notesMasterIdLst>
  <p:handoutMasterIdLst>
    <p:handoutMasterId r:id="rId60"/>
  </p:handoutMasterIdLst>
  <p:sldIdLst>
    <p:sldId id="272" r:id="rId5"/>
    <p:sldId id="526" r:id="rId6"/>
    <p:sldId id="391" r:id="rId7"/>
    <p:sldId id="519" r:id="rId8"/>
    <p:sldId id="333" r:id="rId9"/>
    <p:sldId id="315" r:id="rId10"/>
    <p:sldId id="428" r:id="rId11"/>
    <p:sldId id="415" r:id="rId12"/>
    <p:sldId id="512" r:id="rId13"/>
    <p:sldId id="454" r:id="rId14"/>
    <p:sldId id="335" r:id="rId15"/>
    <p:sldId id="339" r:id="rId16"/>
    <p:sldId id="462" r:id="rId17"/>
    <p:sldId id="397" r:id="rId18"/>
    <p:sldId id="344" r:id="rId19"/>
    <p:sldId id="345" r:id="rId20"/>
    <p:sldId id="516" r:id="rId21"/>
    <p:sldId id="354" r:id="rId22"/>
    <p:sldId id="356" r:id="rId23"/>
    <p:sldId id="515" r:id="rId24"/>
    <p:sldId id="440" r:id="rId25"/>
    <p:sldId id="441" r:id="rId26"/>
    <p:sldId id="439" r:id="rId27"/>
    <p:sldId id="429" r:id="rId28"/>
    <p:sldId id="442" r:id="rId29"/>
    <p:sldId id="360" r:id="rId30"/>
    <p:sldId id="514" r:id="rId31"/>
    <p:sldId id="416" r:id="rId32"/>
    <p:sldId id="422" r:id="rId33"/>
    <p:sldId id="421" r:id="rId34"/>
    <p:sldId id="445" r:id="rId35"/>
    <p:sldId id="433" r:id="rId36"/>
    <p:sldId id="370" r:id="rId37"/>
    <p:sldId id="457" r:id="rId38"/>
    <p:sldId id="501" r:id="rId39"/>
    <p:sldId id="446" r:id="rId40"/>
    <p:sldId id="434" r:id="rId41"/>
    <p:sldId id="438" r:id="rId42"/>
    <p:sldId id="374" r:id="rId43"/>
    <p:sldId id="455" r:id="rId44"/>
    <p:sldId id="509" r:id="rId45"/>
    <p:sldId id="459" r:id="rId46"/>
    <p:sldId id="460" r:id="rId47"/>
    <p:sldId id="523" r:id="rId48"/>
    <p:sldId id="520" r:id="rId49"/>
    <p:sldId id="463" r:id="rId50"/>
    <p:sldId id="479" r:id="rId51"/>
    <p:sldId id="522" r:id="rId52"/>
    <p:sldId id="503" r:id="rId53"/>
    <p:sldId id="493" r:id="rId54"/>
    <p:sldId id="490" r:id="rId55"/>
    <p:sldId id="495" r:id="rId56"/>
    <p:sldId id="496" r:id="rId57"/>
    <p:sldId id="50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D668F8-D0F4-471D-AF95-D1E8DDCC3A20}">
          <p14:sldIdLst>
            <p14:sldId id="272"/>
            <p14:sldId id="526"/>
            <p14:sldId id="391"/>
            <p14:sldId id="519"/>
            <p14:sldId id="333"/>
            <p14:sldId id="315"/>
            <p14:sldId id="428"/>
            <p14:sldId id="415"/>
            <p14:sldId id="512"/>
            <p14:sldId id="454"/>
            <p14:sldId id="335"/>
            <p14:sldId id="339"/>
            <p14:sldId id="462"/>
            <p14:sldId id="397"/>
            <p14:sldId id="344"/>
            <p14:sldId id="345"/>
            <p14:sldId id="516"/>
            <p14:sldId id="354"/>
            <p14:sldId id="356"/>
            <p14:sldId id="515"/>
            <p14:sldId id="440"/>
            <p14:sldId id="441"/>
            <p14:sldId id="439"/>
            <p14:sldId id="429"/>
            <p14:sldId id="442"/>
            <p14:sldId id="360"/>
            <p14:sldId id="514"/>
            <p14:sldId id="416"/>
            <p14:sldId id="422"/>
            <p14:sldId id="421"/>
            <p14:sldId id="445"/>
            <p14:sldId id="433"/>
            <p14:sldId id="370"/>
            <p14:sldId id="457"/>
            <p14:sldId id="501"/>
            <p14:sldId id="446"/>
            <p14:sldId id="434"/>
            <p14:sldId id="438"/>
            <p14:sldId id="374"/>
            <p14:sldId id="455"/>
            <p14:sldId id="509"/>
            <p14:sldId id="459"/>
            <p14:sldId id="460"/>
            <p14:sldId id="523"/>
            <p14:sldId id="520"/>
            <p14:sldId id="463"/>
            <p14:sldId id="479"/>
            <p14:sldId id="522"/>
            <p14:sldId id="503"/>
            <p14:sldId id="493"/>
            <p14:sldId id="490"/>
            <p14:sldId id="495"/>
            <p14:sldId id="496"/>
            <p14:sldId id="500"/>
          </p14:sldIdLst>
        </p14:section>
      </p14:sectionLst>
    </p:ext>
    <p:ext uri="{EFAFB233-063F-42B5-8137-9DF3F51BA10A}">
      <p15:sldGuideLst xmlns:p15="http://schemas.microsoft.com/office/powerpoint/2012/main">
        <p15:guide id="1" orient="horz" pos="1434" userDrawn="1">
          <p15:clr>
            <a:srgbClr val="A4A3A4"/>
          </p15:clr>
        </p15:guide>
        <p15:guide id="2" pos="3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479"/>
    <a:srgbClr val="ABDBF6"/>
    <a:srgbClr val="20B9A3"/>
    <a:srgbClr val="1BA390"/>
    <a:srgbClr val="6A6A6A"/>
    <a:srgbClr val="B9F2F5"/>
    <a:srgbClr val="EBFBF9"/>
    <a:srgbClr val="158B7A"/>
    <a:srgbClr val="142E3B"/>
    <a:srgbClr val="20B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7" autoAdjust="0"/>
    <p:restoredTop sz="92907" autoAdjust="0"/>
  </p:normalViewPr>
  <p:slideViewPr>
    <p:cSldViewPr snapToGrid="0" snapToObjects="1">
      <p:cViewPr varScale="1">
        <p:scale>
          <a:sx n="87" d="100"/>
          <a:sy n="87" d="100"/>
        </p:scale>
        <p:origin x="90" y="450"/>
      </p:cViewPr>
      <p:guideLst>
        <p:guide orient="horz" pos="1434"/>
        <p:guide pos="3704"/>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napToObjects="1" showGuides="1">
      <p:cViewPr varScale="1">
        <p:scale>
          <a:sx n="87" d="100"/>
          <a:sy n="87" d="100"/>
        </p:scale>
        <p:origin x="376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share.internal.pmc.gov.au/teams/ed_beta/SmallProjects/DSS/NDIS%20workforce%20-%20Retention/08B%20Data%20and%20analysis_survey/NDIS%20retention%20report%20survey%20charts_UPDATED%20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67244771560446E-2"/>
          <c:y val="0.21345058352475982"/>
          <c:w val="0.97026234096838659"/>
          <c:h val="0.48827674009386346"/>
        </c:manualLayout>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0-E930-47C9-94CE-72EEDF69D3F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'Job resources'!$J$433:$J$436</c:f>
              <c:strCache>
                <c:ptCount val="4"/>
                <c:pt idx="0">
                  <c:v>Intention to leave job but undecided plans</c:v>
                </c:pt>
                <c:pt idx="1">
                  <c:v>Intention to leave disability sector</c:v>
                </c:pt>
                <c:pt idx="2">
                  <c:v>Retiring</c:v>
                </c:pt>
                <c:pt idx="3">
                  <c:v>Intention to stay in sector</c:v>
                </c:pt>
              </c:strCache>
            </c:strRef>
          </c:cat>
          <c:val>
            <c:numRef>
              <c:f>'Job resources'!$K$433:$K$436</c:f>
              <c:numCache>
                <c:formatCode>0.00</c:formatCode>
                <c:ptCount val="4"/>
                <c:pt idx="0">
                  <c:v>2.8607305936073102</c:v>
                </c:pt>
                <c:pt idx="1">
                  <c:v>2.9104938271604901</c:v>
                </c:pt>
                <c:pt idx="2">
                  <c:v>3.4065040650406502</c:v>
                </c:pt>
                <c:pt idx="3">
                  <c:v>3.4920634920634899</c:v>
                </c:pt>
              </c:numCache>
            </c:numRef>
          </c:val>
          <c:extLst>
            <c:ext xmlns:c16="http://schemas.microsoft.com/office/drawing/2014/chart" uri="{C3380CC4-5D6E-409C-BE32-E72D297353CC}">
              <c16:uniqueId val="{00000000-EFFD-4BA4-BB95-AF6FD19AE36D}"/>
            </c:ext>
          </c:extLst>
        </c:ser>
        <c:dLbls>
          <c:showLegendKey val="0"/>
          <c:showVal val="0"/>
          <c:showCatName val="0"/>
          <c:showSerName val="0"/>
          <c:showPercent val="0"/>
          <c:showBubbleSize val="0"/>
        </c:dLbls>
        <c:gapWidth val="80"/>
        <c:overlap val="-27"/>
        <c:axId val="746818168"/>
        <c:axId val="746816528"/>
      </c:barChart>
      <c:catAx>
        <c:axId val="74681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46816528"/>
        <c:crosses val="autoZero"/>
        <c:auto val="1"/>
        <c:lblAlgn val="ctr"/>
        <c:lblOffset val="100"/>
        <c:noMultiLvlLbl val="0"/>
      </c:catAx>
      <c:valAx>
        <c:axId val="746816528"/>
        <c:scaling>
          <c:orientation val="minMax"/>
        </c:scaling>
        <c:delete val="1"/>
        <c:axPos val="l"/>
        <c:numFmt formatCode="0.00" sourceLinked="1"/>
        <c:majorTickMark val="none"/>
        <c:minorTickMark val="none"/>
        <c:tickLblPos val="nextTo"/>
        <c:crossAx val="7468181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0606693721811"/>
          <c:y val="0"/>
          <c:w val="0.45566560045284188"/>
          <c:h val="0.97010038933603371"/>
        </c:manualLayout>
      </c:layout>
      <c:barChart>
        <c:barDir val="bar"/>
        <c:grouping val="clustered"/>
        <c:varyColors val="0"/>
        <c:ser>
          <c:idx val="1"/>
          <c:order val="0"/>
          <c:spPr>
            <a:solidFill>
              <a:schemeClr val="accent3"/>
            </a:solidFill>
          </c:spPr>
          <c:invertIfNegative val="0"/>
          <c:dLbls>
            <c:spPr>
              <a:noFill/>
              <a:ln>
                <a:noFill/>
              </a:ln>
              <a:effectLst/>
            </c:spPr>
            <c:txPr>
              <a:bodyPr wrap="square" lIns="38100" tIns="19050" rIns="38100" bIns="19050" anchor="t">
                <a:spAutoFit/>
              </a:bodyPr>
              <a:lstStyle/>
              <a:p>
                <a:pPr>
                  <a:defRPr sz="900" b="0">
                    <a:solidFill>
                      <a:schemeClr val="bg1"/>
                    </a:solidFill>
                    <a:latin typeface="Helvetica" panose="020B0604020202020204" pitchFamily="34" charset="0"/>
                    <a:cs typeface="Helvetica"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'NDIS challenges'!$E$7:$E$19</c:f>
              <c:strCache>
                <c:ptCount val="13"/>
                <c:pt idx="0">
                  <c:v>NDIS systems and funding issues</c:v>
                </c:pt>
                <c:pt idx="1">
                  <c:v>Lack of staff/Lack of skilled staff</c:v>
                </c:pt>
                <c:pt idx="2">
                  <c:v>Adminsitrative burden and high workload</c:v>
                </c:pt>
                <c:pt idx="3">
                  <c:v>Low salary/pay</c:v>
                </c:pt>
                <c:pt idx="4">
                  <c:v>Organisational issues</c:v>
                </c:pt>
                <c:pt idx="5">
                  <c:v>Lack of training</c:v>
                </c:pt>
                <c:pt idx="6">
                  <c:v>Poor workplace culture</c:v>
                </c:pt>
                <c:pt idx="7">
                  <c:v>Working in the industry is challenging</c:v>
                </c:pt>
                <c:pt idx="8">
                  <c:v>Lack of support</c:v>
                </c:pt>
                <c:pt idx="9">
                  <c:v>Work is rewarding</c:v>
                </c:pt>
                <c:pt idx="10">
                  <c:v>Challenges due to COVID-19</c:v>
                </c:pt>
                <c:pt idx="11">
                  <c:v>Lack of recognition from community and government</c:v>
                </c:pt>
                <c:pt idx="12">
                  <c:v>Other</c:v>
                </c:pt>
              </c:strCache>
            </c:strRef>
          </c:cat>
          <c:val>
            <c:numRef>
              <c:f>'NDIS challenges'!$F$7:$F$19</c:f>
              <c:numCache>
                <c:formatCode>0%</c:formatCode>
                <c:ptCount val="13"/>
                <c:pt idx="0">
                  <c:v>0.28662420382165604</c:v>
                </c:pt>
                <c:pt idx="1">
                  <c:v>0.13694267515923567</c:v>
                </c:pt>
                <c:pt idx="2">
                  <c:v>0.13694267515923567</c:v>
                </c:pt>
                <c:pt idx="3">
                  <c:v>0.12420382165605096</c:v>
                </c:pt>
                <c:pt idx="4">
                  <c:v>0.10509554140127389</c:v>
                </c:pt>
                <c:pt idx="5">
                  <c:v>7.6433121019108277E-2</c:v>
                </c:pt>
                <c:pt idx="6">
                  <c:v>7.32484076433121E-2</c:v>
                </c:pt>
                <c:pt idx="7">
                  <c:v>7.0063694267515922E-2</c:v>
                </c:pt>
                <c:pt idx="8">
                  <c:v>7.0063694267515922E-2</c:v>
                </c:pt>
                <c:pt idx="9">
                  <c:v>5.4140127388535034E-2</c:v>
                </c:pt>
                <c:pt idx="10">
                  <c:v>4.4585987261146494E-2</c:v>
                </c:pt>
                <c:pt idx="11">
                  <c:v>4.4585987261146494E-2</c:v>
                </c:pt>
                <c:pt idx="12">
                  <c:v>4.1401273885350316E-2</c:v>
                </c:pt>
              </c:numCache>
            </c:numRef>
          </c:val>
          <c:extLst>
            <c:ext xmlns:c16="http://schemas.microsoft.com/office/drawing/2014/chart" uri="{C3380CC4-5D6E-409C-BE32-E72D297353CC}">
              <c16:uniqueId val="{00000000-B79A-4231-A1B4-B5E1D0684394}"/>
            </c:ext>
          </c:extLst>
        </c:ser>
        <c:dLbls>
          <c:dLblPos val="inEnd"/>
          <c:showLegendKey val="0"/>
          <c:showVal val="1"/>
          <c:showCatName val="0"/>
          <c:showSerName val="0"/>
          <c:showPercent val="0"/>
          <c:showBubbleSize val="0"/>
        </c:dLbls>
        <c:gapWidth val="26"/>
        <c:axId val="219414912"/>
        <c:axId val="219416832"/>
      </c:barChart>
      <c:catAx>
        <c:axId val="219414912"/>
        <c:scaling>
          <c:orientation val="maxMin"/>
        </c:scaling>
        <c:delete val="0"/>
        <c:axPos val="l"/>
        <c:numFmt formatCode="General" sourceLinked="0"/>
        <c:majorTickMark val="none"/>
        <c:minorTickMark val="none"/>
        <c:tickLblPos val="nextTo"/>
        <c:txPr>
          <a:bodyPr/>
          <a:lstStyle/>
          <a:p>
            <a:pPr>
              <a:defRPr sz="900" b="0">
                <a:latin typeface="Helvetica" panose="020B0604020202020204" pitchFamily="34" charset="0"/>
                <a:cs typeface="Helvetica" panose="020B0604020202020204" pitchFamily="34" charset="0"/>
              </a:defRPr>
            </a:pPr>
            <a:endParaRPr lang="en-US"/>
          </a:p>
        </c:txPr>
        <c:crossAx val="219416832"/>
        <c:crosses val="autoZero"/>
        <c:auto val="1"/>
        <c:lblAlgn val="ctr"/>
        <c:lblOffset val="200"/>
        <c:noMultiLvlLbl val="0"/>
      </c:catAx>
      <c:valAx>
        <c:axId val="219416832"/>
        <c:scaling>
          <c:orientation val="minMax"/>
        </c:scaling>
        <c:delete val="1"/>
        <c:axPos val="t"/>
        <c:numFmt formatCode="0%" sourceLinked="1"/>
        <c:majorTickMark val="out"/>
        <c:minorTickMark val="none"/>
        <c:tickLblPos val="nextTo"/>
        <c:crossAx val="219414912"/>
        <c:crosses val="autoZero"/>
        <c:crossBetween val="between"/>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0927235793"/>
          <c:y val="2.926241687020735E-2"/>
          <c:w val="0.65200793351020958"/>
          <c:h val="0.82516124884942554"/>
        </c:manualLayout>
      </c:layout>
      <c:barChart>
        <c:barDir val="bar"/>
        <c:grouping val="percentStacked"/>
        <c:varyColors val="0"/>
        <c:ser>
          <c:idx val="0"/>
          <c:order val="0"/>
          <c:tx>
            <c:strRef>
              <c:f>'Intentions to leave'!$F$190</c:f>
              <c:strCache>
                <c:ptCount val="1"/>
                <c:pt idx="0">
                  <c:v>Never</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leave'!$G$190:$K$190</c:f>
              <c:numCache>
                <c:formatCode>0%</c:formatCode>
                <c:ptCount val="5"/>
                <c:pt idx="0">
                  <c:v>0.13593539703903096</c:v>
                </c:pt>
                <c:pt idx="1">
                  <c:v>5.9299191374663072E-2</c:v>
                </c:pt>
                <c:pt idx="2">
                  <c:v>0.10632570659488561</c:v>
                </c:pt>
                <c:pt idx="3">
                  <c:v>0.11290322580645161</c:v>
                </c:pt>
                <c:pt idx="4">
                  <c:v>0.10215053763440861</c:v>
                </c:pt>
              </c:numCache>
            </c:numRef>
          </c:val>
          <c:extLst>
            <c:ext xmlns:c16="http://schemas.microsoft.com/office/drawing/2014/chart" uri="{C3380CC4-5D6E-409C-BE32-E72D297353CC}">
              <c16:uniqueId val="{00000000-0B11-455D-A6AC-E4ED563B2BAC}"/>
            </c:ext>
          </c:extLst>
        </c:ser>
        <c:ser>
          <c:idx val="1"/>
          <c:order val="1"/>
          <c:tx>
            <c:strRef>
              <c:f>'Intentions to leave'!$F$191</c:f>
              <c:strCache>
                <c:ptCount val="1"/>
                <c:pt idx="0">
                  <c:v>Sometimes</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leave'!$G$191:$K$191</c:f>
              <c:numCache>
                <c:formatCode>0%</c:formatCode>
                <c:ptCount val="5"/>
                <c:pt idx="0">
                  <c:v>0.42799461641991926</c:v>
                </c:pt>
                <c:pt idx="1">
                  <c:v>0.41105121293800539</c:v>
                </c:pt>
                <c:pt idx="2">
                  <c:v>0.42395693135935397</c:v>
                </c:pt>
                <c:pt idx="3">
                  <c:v>0.45026881720430106</c:v>
                </c:pt>
                <c:pt idx="4">
                  <c:v>0.46505376344086019</c:v>
                </c:pt>
              </c:numCache>
            </c:numRef>
          </c:val>
          <c:extLst>
            <c:ext xmlns:c16="http://schemas.microsoft.com/office/drawing/2014/chart" uri="{C3380CC4-5D6E-409C-BE32-E72D297353CC}">
              <c16:uniqueId val="{00000001-0B11-455D-A6AC-E4ED563B2BAC}"/>
            </c:ext>
          </c:extLst>
        </c:ser>
        <c:ser>
          <c:idx val="2"/>
          <c:order val="2"/>
          <c:tx>
            <c:strRef>
              <c:f>'Intentions to leave'!$F$192</c:f>
              <c:strCache>
                <c:ptCount val="1"/>
                <c:pt idx="0">
                  <c:v>About half the time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leave'!$G$192:$K$192</c:f>
              <c:numCache>
                <c:formatCode>0%</c:formatCode>
                <c:ptCount val="5"/>
                <c:pt idx="0">
                  <c:v>0.1695827725437416</c:v>
                </c:pt>
                <c:pt idx="1">
                  <c:v>0.21698113207547171</c:v>
                </c:pt>
                <c:pt idx="2">
                  <c:v>0.18034993270524899</c:v>
                </c:pt>
                <c:pt idx="3">
                  <c:v>0.14381720430107528</c:v>
                </c:pt>
                <c:pt idx="4">
                  <c:v>0.17876344086021506</c:v>
                </c:pt>
              </c:numCache>
            </c:numRef>
          </c:val>
          <c:extLst>
            <c:ext xmlns:c16="http://schemas.microsoft.com/office/drawing/2014/chart" uri="{C3380CC4-5D6E-409C-BE32-E72D297353CC}">
              <c16:uniqueId val="{00000002-0B11-455D-A6AC-E4ED563B2BAC}"/>
            </c:ext>
          </c:extLst>
        </c:ser>
        <c:ser>
          <c:idx val="3"/>
          <c:order val="3"/>
          <c:tx>
            <c:strRef>
              <c:f>'Intentions to leave'!$F$193</c:f>
              <c:strCache>
                <c:ptCount val="1"/>
                <c:pt idx="0">
                  <c:v>Most of the time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leave'!$G$193:$K$193</c:f>
              <c:numCache>
                <c:formatCode>0%</c:formatCode>
                <c:ptCount val="5"/>
                <c:pt idx="0">
                  <c:v>0.13728129205921938</c:v>
                </c:pt>
                <c:pt idx="1">
                  <c:v>0.16981132075471697</c:v>
                </c:pt>
                <c:pt idx="2">
                  <c:v>0.14939434724091522</c:v>
                </c:pt>
                <c:pt idx="3">
                  <c:v>0.14381720430107528</c:v>
                </c:pt>
                <c:pt idx="4">
                  <c:v>0.135752688172043</c:v>
                </c:pt>
              </c:numCache>
            </c:numRef>
          </c:val>
          <c:extLst>
            <c:ext xmlns:c16="http://schemas.microsoft.com/office/drawing/2014/chart" uri="{C3380CC4-5D6E-409C-BE32-E72D297353CC}">
              <c16:uniqueId val="{00000003-0B11-455D-A6AC-E4ED563B2BAC}"/>
            </c:ext>
          </c:extLst>
        </c:ser>
        <c:ser>
          <c:idx val="4"/>
          <c:order val="4"/>
          <c:tx>
            <c:strRef>
              <c:f>'Intentions to leave'!$F$194</c:f>
              <c:strCache>
                <c:ptCount val="1"/>
                <c:pt idx="0">
                  <c:v>Almost always</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leave'!$G$194:$K$194</c:f>
              <c:numCache>
                <c:formatCode>0%</c:formatCode>
                <c:ptCount val="5"/>
                <c:pt idx="0">
                  <c:v>0.12382234185733512</c:v>
                </c:pt>
                <c:pt idx="1">
                  <c:v>0.13881401617250674</c:v>
                </c:pt>
                <c:pt idx="2">
                  <c:v>0.13593539703903096</c:v>
                </c:pt>
                <c:pt idx="3">
                  <c:v>0.14650537634408603</c:v>
                </c:pt>
                <c:pt idx="4">
                  <c:v>0.11424731182795698</c:v>
                </c:pt>
              </c:numCache>
            </c:numRef>
          </c:val>
          <c:extLst>
            <c:ext xmlns:c16="http://schemas.microsoft.com/office/drawing/2014/chart" uri="{C3380CC4-5D6E-409C-BE32-E72D297353CC}">
              <c16:uniqueId val="{00000004-0B11-455D-A6AC-E4ED563B2BAC}"/>
            </c:ext>
          </c:extLst>
        </c:ser>
        <c:ser>
          <c:idx val="5"/>
          <c:order val="5"/>
          <c:tx>
            <c:strRef>
              <c:f>'Intentions to leave'!$F$195</c:f>
              <c:strCache>
                <c:ptCount val="1"/>
                <c:pt idx="0">
                  <c:v>Unsure</c:v>
                </c:pt>
              </c:strCache>
            </c:strRef>
          </c:tx>
          <c:invertIfNegative val="0"/>
          <c:dLbls>
            <c:delete val="1"/>
          </c:dLbls>
          <c:cat>
            <c:strRef>
              <c:f>'Intentions to leave'!$G$189:$K$189</c:f>
              <c:strCache>
                <c:ptCount val="5"/>
                <c:pt idx="0">
                  <c:v>I feel burned out by my job</c:v>
                </c:pt>
                <c:pt idx="1">
                  <c:v>I feel emotionally drained by my job</c:v>
                </c:pt>
                <c:pt idx="2">
                  <c:v>I feel frustrated at my job</c:v>
                </c:pt>
                <c:pt idx="3">
                  <c:v>I feel physically exhausted after work</c:v>
                </c:pt>
                <c:pt idx="4">
                  <c:v>I find my job very stressful</c:v>
                </c:pt>
              </c:strCache>
            </c:strRef>
          </c:cat>
          <c:val>
            <c:numRef>
              <c:f>'Intentions to leave'!$G$195:$K$195</c:f>
              <c:numCache>
                <c:formatCode>0%</c:formatCode>
                <c:ptCount val="5"/>
                <c:pt idx="0">
                  <c:v>5.3835800807537013E-3</c:v>
                </c:pt>
                <c:pt idx="1">
                  <c:v>4.0431266846361188E-3</c:v>
                </c:pt>
                <c:pt idx="2">
                  <c:v>4.0376850605652759E-3</c:v>
                </c:pt>
                <c:pt idx="3">
                  <c:v>2.6881720430107529E-3</c:v>
                </c:pt>
                <c:pt idx="4">
                  <c:v>4.0322580645161289E-3</c:v>
                </c:pt>
              </c:numCache>
            </c:numRef>
          </c:val>
          <c:extLst>
            <c:ext xmlns:c16="http://schemas.microsoft.com/office/drawing/2014/chart" uri="{C3380CC4-5D6E-409C-BE32-E72D297353CC}">
              <c16:uniqueId val="{00000005-0B11-455D-A6AC-E4ED563B2BAC}"/>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inMax"/>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b"/>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469356584665E-2"/>
          <c:y val="0.88074053074526548"/>
          <c:w val="0.96219554188379519"/>
          <c:h val="0.11925944411429418"/>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08567117733036E-2"/>
          <c:y val="8.9868413210333578E-2"/>
          <c:w val="0.91440564818665115"/>
          <c:h val="0.64213975192840045"/>
        </c:manualLayout>
      </c:layout>
      <c:barChart>
        <c:barDir val="bar"/>
        <c:grouping val="percentStacked"/>
        <c:varyColors val="0"/>
        <c:ser>
          <c:idx val="0"/>
          <c:order val="0"/>
          <c:tx>
            <c:strRef>
              <c:f>'Intentions to leave'!$A$269</c:f>
              <c:strCache>
                <c:ptCount val="1"/>
                <c:pt idx="0">
                  <c:v>Extremely negative</c:v>
                </c:pt>
              </c:strCache>
            </c:strRef>
          </c:tx>
          <c:spPr>
            <a:solidFill>
              <a:schemeClr val="bg2"/>
            </a:solidFill>
          </c:spPr>
          <c:invertIfNegative val="0"/>
          <c:dPt>
            <c:idx val="3"/>
            <c:invertIfNegative val="0"/>
            <c:bubble3D val="0"/>
            <c:extLst>
              <c:ext xmlns:c16="http://schemas.microsoft.com/office/drawing/2014/chart" uri="{C3380CC4-5D6E-409C-BE32-E72D297353CC}">
                <c16:uniqueId val="{00000000-745F-469C-A05C-BFAE168ED838}"/>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'Intentions to leave'!$C$269</c:f>
              <c:numCache>
                <c:formatCode>0%</c:formatCode>
                <c:ptCount val="1"/>
                <c:pt idx="0">
                  <c:v>2.2606382978723399E-2</c:v>
                </c:pt>
              </c:numCache>
            </c:numRef>
          </c:val>
          <c:extLst>
            <c:ext xmlns:c16="http://schemas.microsoft.com/office/drawing/2014/chart" uri="{C3380CC4-5D6E-409C-BE32-E72D297353CC}">
              <c16:uniqueId val="{00000001-745F-469C-A05C-BFAE168ED838}"/>
            </c:ext>
          </c:extLst>
        </c:ser>
        <c:ser>
          <c:idx val="1"/>
          <c:order val="1"/>
          <c:tx>
            <c:strRef>
              <c:f>'Intentions to leave'!$A$270</c:f>
              <c:strCache>
                <c:ptCount val="1"/>
                <c:pt idx="0">
                  <c:v>Somewhat negative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'Intentions to leave'!$C$270</c:f>
              <c:numCache>
                <c:formatCode>0%</c:formatCode>
                <c:ptCount val="1"/>
                <c:pt idx="0">
                  <c:v>0.122340425531915</c:v>
                </c:pt>
              </c:numCache>
            </c:numRef>
          </c:val>
          <c:extLst>
            <c:ext xmlns:c16="http://schemas.microsoft.com/office/drawing/2014/chart" uri="{C3380CC4-5D6E-409C-BE32-E72D297353CC}">
              <c16:uniqueId val="{00000002-745F-469C-A05C-BFAE168ED838}"/>
            </c:ext>
          </c:extLst>
        </c:ser>
        <c:ser>
          <c:idx val="2"/>
          <c:order val="2"/>
          <c:tx>
            <c:strRef>
              <c:f>'Intentions to leave'!$A$271</c:f>
              <c:strCache>
                <c:ptCount val="1"/>
                <c:pt idx="0">
                  <c:v>Neither positive nor negative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'Intentions to leave'!$C$271</c:f>
              <c:numCache>
                <c:formatCode>0%</c:formatCode>
                <c:ptCount val="1"/>
                <c:pt idx="0">
                  <c:v>0.14361702127659601</c:v>
                </c:pt>
              </c:numCache>
            </c:numRef>
          </c:val>
          <c:extLst>
            <c:ext xmlns:c16="http://schemas.microsoft.com/office/drawing/2014/chart" uri="{C3380CC4-5D6E-409C-BE32-E72D297353CC}">
              <c16:uniqueId val="{00000003-745F-469C-A05C-BFAE168ED838}"/>
            </c:ext>
          </c:extLst>
        </c:ser>
        <c:ser>
          <c:idx val="3"/>
          <c:order val="3"/>
          <c:tx>
            <c:strRef>
              <c:f>'Intentions to leave'!$A$272</c:f>
              <c:strCache>
                <c:ptCount val="1"/>
                <c:pt idx="0">
                  <c:v>Somewhat positive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'Intentions to leave'!$C$272</c:f>
              <c:numCache>
                <c:formatCode>0%</c:formatCode>
                <c:ptCount val="1"/>
                <c:pt idx="0">
                  <c:v>0.48670212765957399</c:v>
                </c:pt>
              </c:numCache>
            </c:numRef>
          </c:val>
          <c:extLst>
            <c:ext xmlns:c16="http://schemas.microsoft.com/office/drawing/2014/chart" uri="{C3380CC4-5D6E-409C-BE32-E72D297353CC}">
              <c16:uniqueId val="{00000004-745F-469C-A05C-BFAE168ED838}"/>
            </c:ext>
          </c:extLst>
        </c:ser>
        <c:ser>
          <c:idx val="4"/>
          <c:order val="4"/>
          <c:tx>
            <c:strRef>
              <c:f>'Intentions to leave'!$A$273</c:f>
              <c:strCache>
                <c:ptCount val="1"/>
                <c:pt idx="0">
                  <c:v>Extremely positive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'Intentions to leave'!$C$273</c:f>
              <c:numCache>
                <c:formatCode>0%</c:formatCode>
                <c:ptCount val="1"/>
                <c:pt idx="0">
                  <c:v>0.22473404255319099</c:v>
                </c:pt>
              </c:numCache>
            </c:numRef>
          </c:val>
          <c:extLst>
            <c:ext xmlns:c16="http://schemas.microsoft.com/office/drawing/2014/chart" uri="{C3380CC4-5D6E-409C-BE32-E72D297353CC}">
              <c16:uniqueId val="{00000005-745F-469C-A05C-BFAE168ED838}"/>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1"/>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72140033556987149"/>
          <c:w val="1"/>
          <c:h val="0.27859966443012857"/>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0927235793"/>
          <c:y val="2.926241687020735E-2"/>
          <c:w val="0.65975117517090021"/>
          <c:h val="0.82516124884942554"/>
        </c:manualLayout>
      </c:layout>
      <c:barChart>
        <c:barDir val="bar"/>
        <c:grouping val="percentStacked"/>
        <c:varyColors val="0"/>
        <c:ser>
          <c:idx val="0"/>
          <c:order val="0"/>
          <c:tx>
            <c:strRef>
              <c:f>Sheet1!$F$119</c:f>
              <c:strCache>
                <c:ptCount val="1"/>
                <c:pt idx="0">
                  <c:v>Strongly disagree</c:v>
                </c:pt>
              </c:strCache>
            </c:strRef>
          </c:tx>
          <c:spPr>
            <a:solidFill>
              <a:schemeClr val="bg2"/>
            </a:solidFill>
            <a:ln>
              <a:noFill/>
            </a:ln>
          </c:spPr>
          <c:invertIfNegative val="0"/>
          <c:dPt>
            <c:idx val="3"/>
            <c:invertIfNegative val="0"/>
            <c:bubble3D val="0"/>
            <c:extLst>
              <c:ext xmlns:c16="http://schemas.microsoft.com/office/drawing/2014/chart" uri="{C3380CC4-5D6E-409C-BE32-E72D297353CC}">
                <c16:uniqueId val="{00000000-B009-46D3-A363-B84BAF5EF10D}"/>
              </c:ext>
            </c:extLst>
          </c:dPt>
          <c:dLbls>
            <c:dLbl>
              <c:idx val="3"/>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009-46D3-A363-B84BAF5EF10D}"/>
                </c:ext>
              </c:extLst>
            </c:dLbl>
            <c:dLbl>
              <c:idx val="4"/>
              <c:layout>
                <c:manualLayout>
                  <c:x val="-1.4021211774947407E-2"/>
                  <c:y val="-1.5622261107027855E-2"/>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F45-4F16-87EA-4F78AA9BD9C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Sheet1!$G$118:$K$118</c:f>
              <c:strCache>
                <c:ptCount val="5"/>
                <c:pt idx="0">
                  <c:v>I am enthusiastic about my job</c:v>
                </c:pt>
                <c:pt idx="1">
                  <c:v>I am satisfied with my job on the whole</c:v>
                </c:pt>
                <c:pt idx="2">
                  <c:v>I would recommend the disability sector as a good place to work</c:v>
                </c:pt>
                <c:pt idx="3">
                  <c:v>My job is enjoyable</c:v>
                </c:pt>
                <c:pt idx="4">
                  <c:v>My job is interesting</c:v>
                </c:pt>
              </c:strCache>
            </c:strRef>
          </c:cat>
          <c:val>
            <c:numRef>
              <c:f>Sheet1!$G$119:$K$119</c:f>
              <c:numCache>
                <c:formatCode>0%</c:formatCode>
                <c:ptCount val="5"/>
                <c:pt idx="0">
                  <c:v>2.2636484687083888E-2</c:v>
                </c:pt>
                <c:pt idx="1">
                  <c:v>2.1361815754339118E-2</c:v>
                </c:pt>
                <c:pt idx="2">
                  <c:v>4.5333333333333337E-2</c:v>
                </c:pt>
                <c:pt idx="3">
                  <c:v>1.335113484646195E-2</c:v>
                </c:pt>
                <c:pt idx="4">
                  <c:v>9.3833780160857902E-3</c:v>
                </c:pt>
              </c:numCache>
            </c:numRef>
          </c:val>
          <c:extLst>
            <c:ext xmlns:c16="http://schemas.microsoft.com/office/drawing/2014/chart" uri="{C3380CC4-5D6E-409C-BE32-E72D297353CC}">
              <c16:uniqueId val="{00000001-B009-46D3-A363-B84BAF5EF10D}"/>
            </c:ext>
          </c:extLst>
        </c:ser>
        <c:ser>
          <c:idx val="1"/>
          <c:order val="1"/>
          <c:tx>
            <c:strRef>
              <c:f>Sheet1!$F$120</c:f>
              <c:strCache>
                <c:ptCount val="1"/>
                <c:pt idx="0">
                  <c:v>Disagree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Sheet1!$G$118:$K$118</c:f>
              <c:strCache>
                <c:ptCount val="5"/>
                <c:pt idx="0">
                  <c:v>I am enthusiastic about my job</c:v>
                </c:pt>
                <c:pt idx="1">
                  <c:v>I am satisfied with my job on the whole</c:v>
                </c:pt>
                <c:pt idx="2">
                  <c:v>I would recommend the disability sector as a good place to work</c:v>
                </c:pt>
                <c:pt idx="3">
                  <c:v>My job is enjoyable</c:v>
                </c:pt>
                <c:pt idx="4">
                  <c:v>My job is interesting</c:v>
                </c:pt>
              </c:strCache>
            </c:strRef>
          </c:cat>
          <c:val>
            <c:numRef>
              <c:f>Sheet1!$G$120:$K$120</c:f>
              <c:numCache>
                <c:formatCode>0%</c:formatCode>
                <c:ptCount val="5"/>
                <c:pt idx="0">
                  <c:v>5.3262316910785618E-2</c:v>
                </c:pt>
                <c:pt idx="1">
                  <c:v>9.2122830440587444E-2</c:v>
                </c:pt>
                <c:pt idx="2">
                  <c:v>0.11333333333333333</c:v>
                </c:pt>
                <c:pt idx="3">
                  <c:v>5.6074766355140186E-2</c:v>
                </c:pt>
                <c:pt idx="4">
                  <c:v>3.2171581769436998E-2</c:v>
                </c:pt>
              </c:numCache>
            </c:numRef>
          </c:val>
          <c:extLst>
            <c:ext xmlns:c16="http://schemas.microsoft.com/office/drawing/2014/chart" uri="{C3380CC4-5D6E-409C-BE32-E72D297353CC}">
              <c16:uniqueId val="{00000002-B009-46D3-A363-B84BAF5EF10D}"/>
            </c:ext>
          </c:extLst>
        </c:ser>
        <c:ser>
          <c:idx val="2"/>
          <c:order val="2"/>
          <c:tx>
            <c:strRef>
              <c:f>Sheet1!$F$121</c:f>
              <c:strCache>
                <c:ptCount val="1"/>
                <c:pt idx="0">
                  <c:v>Neither agree nor disagree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Sheet1!$G$118:$K$118</c:f>
              <c:strCache>
                <c:ptCount val="5"/>
                <c:pt idx="0">
                  <c:v>I am enthusiastic about my job</c:v>
                </c:pt>
                <c:pt idx="1">
                  <c:v>I am satisfied with my job on the whole</c:v>
                </c:pt>
                <c:pt idx="2">
                  <c:v>I would recommend the disability sector as a good place to work</c:v>
                </c:pt>
                <c:pt idx="3">
                  <c:v>My job is enjoyable</c:v>
                </c:pt>
                <c:pt idx="4">
                  <c:v>My job is interesting</c:v>
                </c:pt>
              </c:strCache>
            </c:strRef>
          </c:cat>
          <c:val>
            <c:numRef>
              <c:f>Sheet1!$G$121:$K$121</c:f>
              <c:numCache>
                <c:formatCode>0%</c:formatCode>
                <c:ptCount val="5"/>
                <c:pt idx="0">
                  <c:v>0.1051930758988016</c:v>
                </c:pt>
                <c:pt idx="1">
                  <c:v>0.23230974632843793</c:v>
                </c:pt>
                <c:pt idx="2">
                  <c:v>0.21866666666666668</c:v>
                </c:pt>
                <c:pt idx="3">
                  <c:v>0.20560747663551401</c:v>
                </c:pt>
                <c:pt idx="4">
                  <c:v>8.4450402144772119E-2</c:v>
                </c:pt>
              </c:numCache>
            </c:numRef>
          </c:val>
          <c:extLst>
            <c:ext xmlns:c16="http://schemas.microsoft.com/office/drawing/2014/chart" uri="{C3380CC4-5D6E-409C-BE32-E72D297353CC}">
              <c16:uniqueId val="{00000003-B009-46D3-A363-B84BAF5EF10D}"/>
            </c:ext>
          </c:extLst>
        </c:ser>
        <c:ser>
          <c:idx val="3"/>
          <c:order val="3"/>
          <c:tx>
            <c:strRef>
              <c:f>Sheet1!$F$122</c:f>
              <c:strCache>
                <c:ptCount val="1"/>
                <c:pt idx="0">
                  <c:v>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Sheet1!$G$118:$K$118</c:f>
              <c:strCache>
                <c:ptCount val="5"/>
                <c:pt idx="0">
                  <c:v>I am enthusiastic about my job</c:v>
                </c:pt>
                <c:pt idx="1">
                  <c:v>I am satisfied with my job on the whole</c:v>
                </c:pt>
                <c:pt idx="2">
                  <c:v>I would recommend the disability sector as a good place to work</c:v>
                </c:pt>
                <c:pt idx="3">
                  <c:v>My job is enjoyable</c:v>
                </c:pt>
                <c:pt idx="4">
                  <c:v>My job is interesting</c:v>
                </c:pt>
              </c:strCache>
            </c:strRef>
          </c:cat>
          <c:val>
            <c:numRef>
              <c:f>Sheet1!$G$122:$K$122</c:f>
              <c:numCache>
                <c:formatCode>0%</c:formatCode>
                <c:ptCount val="5"/>
                <c:pt idx="0">
                  <c:v>0.46737683089214382</c:v>
                </c:pt>
                <c:pt idx="1">
                  <c:v>0.43124165554072097</c:v>
                </c:pt>
                <c:pt idx="2">
                  <c:v>0.40666666666666668</c:v>
                </c:pt>
                <c:pt idx="3">
                  <c:v>0.48064085447263016</c:v>
                </c:pt>
                <c:pt idx="4">
                  <c:v>0.51206434316353888</c:v>
                </c:pt>
              </c:numCache>
            </c:numRef>
          </c:val>
          <c:extLst>
            <c:ext xmlns:c16="http://schemas.microsoft.com/office/drawing/2014/chart" uri="{C3380CC4-5D6E-409C-BE32-E72D297353CC}">
              <c16:uniqueId val="{00000004-B009-46D3-A363-B84BAF5EF10D}"/>
            </c:ext>
          </c:extLst>
        </c:ser>
        <c:ser>
          <c:idx val="4"/>
          <c:order val="4"/>
          <c:tx>
            <c:strRef>
              <c:f>Sheet1!$F$123</c:f>
              <c:strCache>
                <c:ptCount val="1"/>
                <c:pt idx="0">
                  <c:v>Strongly agree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Sheet1!$G$118:$K$118</c:f>
              <c:strCache>
                <c:ptCount val="5"/>
                <c:pt idx="0">
                  <c:v>I am enthusiastic about my job</c:v>
                </c:pt>
                <c:pt idx="1">
                  <c:v>I am satisfied with my job on the whole</c:v>
                </c:pt>
                <c:pt idx="2">
                  <c:v>I would recommend the disability sector as a good place to work</c:v>
                </c:pt>
                <c:pt idx="3">
                  <c:v>My job is enjoyable</c:v>
                </c:pt>
                <c:pt idx="4">
                  <c:v>My job is interesting</c:v>
                </c:pt>
              </c:strCache>
            </c:strRef>
          </c:cat>
          <c:val>
            <c:numRef>
              <c:f>Sheet1!$G$123:$K$123</c:f>
              <c:numCache>
                <c:formatCode>0%</c:formatCode>
                <c:ptCount val="5"/>
                <c:pt idx="0">
                  <c:v>0.35153129161118507</c:v>
                </c:pt>
                <c:pt idx="1">
                  <c:v>0.22296395193591456</c:v>
                </c:pt>
                <c:pt idx="2">
                  <c:v>0.216</c:v>
                </c:pt>
                <c:pt idx="3">
                  <c:v>0.24432576769025366</c:v>
                </c:pt>
                <c:pt idx="4">
                  <c:v>0.36193029490616624</c:v>
                </c:pt>
              </c:numCache>
            </c:numRef>
          </c:val>
          <c:extLst>
            <c:ext xmlns:c16="http://schemas.microsoft.com/office/drawing/2014/chart" uri="{C3380CC4-5D6E-409C-BE32-E72D297353CC}">
              <c16:uniqueId val="{00000005-B009-46D3-A363-B84BAF5EF10D}"/>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inMax"/>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b"/>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469356584665E-2"/>
          <c:y val="0.88074053074526548"/>
          <c:w val="0.95765262393048323"/>
          <c:h val="0.11360311913860205"/>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79069767441862"/>
          <c:w val="1"/>
          <c:h val="0.5671946529939571"/>
        </c:manualLayout>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demands'!$E$244:$E$248</c:f>
              <c:strCache>
                <c:ptCount val="5"/>
                <c:pt idx="0">
                  <c:v>A lot less hours</c:v>
                </c:pt>
                <c:pt idx="1">
                  <c:v>A few less hours</c:v>
                </c:pt>
                <c:pt idx="2">
                  <c:v>The same number of hours</c:v>
                </c:pt>
                <c:pt idx="3">
                  <c:v>A few more hours </c:v>
                </c:pt>
                <c:pt idx="4">
                  <c:v>A lot more hours </c:v>
                </c:pt>
              </c:strCache>
            </c:strRef>
          </c:cat>
          <c:val>
            <c:numRef>
              <c:f>'Job demands'!$F$244:$F$248</c:f>
              <c:numCache>
                <c:formatCode>0%</c:formatCode>
                <c:ptCount val="5"/>
                <c:pt idx="0">
                  <c:v>6.584362139917696E-2</c:v>
                </c:pt>
                <c:pt idx="1">
                  <c:v>0.26474622770919065</c:v>
                </c:pt>
                <c:pt idx="2">
                  <c:v>0.51303155006858714</c:v>
                </c:pt>
                <c:pt idx="3">
                  <c:v>0.12208504801097393</c:v>
                </c:pt>
                <c:pt idx="4">
                  <c:v>3.4293552812071332E-2</c:v>
                </c:pt>
              </c:numCache>
            </c:numRef>
          </c:val>
          <c:extLst>
            <c:ext xmlns:c16="http://schemas.microsoft.com/office/drawing/2014/chart" uri="{C3380CC4-5D6E-409C-BE32-E72D297353CC}">
              <c16:uniqueId val="{00000000-A08B-4FC8-83ED-4EA91DF57269}"/>
            </c:ext>
          </c:extLst>
        </c:ser>
        <c:dLbls>
          <c:dLblPos val="ctr"/>
          <c:showLegendKey val="0"/>
          <c:showVal val="1"/>
          <c:showCatName val="0"/>
          <c:showSerName val="0"/>
          <c:showPercent val="0"/>
          <c:showBubbleSize val="0"/>
        </c:dLbls>
        <c:gapWidth val="50"/>
        <c:axId val="219492352"/>
        <c:axId val="219494272"/>
      </c:barChart>
      <c:catAx>
        <c:axId val="219492352"/>
        <c:scaling>
          <c:orientation val="minMax"/>
        </c:scaling>
        <c:delete val="0"/>
        <c:axPos val="b"/>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r"/>
        <c:numFmt formatCode="0%" sourceLinked="1"/>
        <c:majorTickMark val="out"/>
        <c:minorTickMark val="none"/>
        <c:tickLblPos val="nextTo"/>
        <c:crossAx val="219492352"/>
        <c:crosses val="max"/>
        <c:crossBetween val="between"/>
      </c:valAx>
      <c:spPr>
        <a:ln>
          <a:noFill/>
        </a:ln>
      </c:spPr>
    </c:plotArea>
    <c:plotVisOnly val="1"/>
    <c:dispBlanksAs val="gap"/>
    <c:showDLblsOverMax val="0"/>
  </c:chart>
  <c:spPr>
    <a:ln>
      <a:noFill/>
    </a:ln>
  </c:spPr>
  <c:txPr>
    <a:bodyPr/>
    <a:lstStyle/>
    <a:p>
      <a:pPr>
        <a:defRPr sz="800" b="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12993468886046E-2"/>
          <c:y val="4.7575923071073566E-3"/>
          <c:w val="0.98318267537481863"/>
          <c:h val="0.72624388451646593"/>
        </c:manualLayout>
      </c:layout>
      <c:barChart>
        <c:barDir val="bar"/>
        <c:grouping val="stacked"/>
        <c:varyColors val="0"/>
        <c:ser>
          <c:idx val="0"/>
          <c:order val="0"/>
          <c:tx>
            <c:strRef>
              <c:f>'Job demands'!$E$231</c:f>
              <c:strCache>
                <c:ptCount val="1"/>
                <c:pt idx="0">
                  <c:v>Well below capacity</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'Job demands'!$F$231</c:f>
              <c:numCache>
                <c:formatCode>0%</c:formatCode>
                <c:ptCount val="1"/>
                <c:pt idx="0">
                  <c:v>2.3319615912208505E-2</c:v>
                </c:pt>
              </c:numCache>
            </c:numRef>
          </c:val>
          <c:extLst>
            <c:ext xmlns:c16="http://schemas.microsoft.com/office/drawing/2014/chart" uri="{C3380CC4-5D6E-409C-BE32-E72D297353CC}">
              <c16:uniqueId val="{00000000-F811-4505-AE71-9178E486C87F}"/>
            </c:ext>
          </c:extLst>
        </c:ser>
        <c:ser>
          <c:idx val="1"/>
          <c:order val="1"/>
          <c:tx>
            <c:strRef>
              <c:f>'Job demands'!$E$232</c:f>
              <c:strCache>
                <c:ptCount val="1"/>
                <c:pt idx="0">
                  <c:v>Slightly below capacity</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'Job demands'!$F$232</c:f>
              <c:numCache>
                <c:formatCode>0%</c:formatCode>
                <c:ptCount val="1"/>
                <c:pt idx="0">
                  <c:v>0.11385459533607682</c:v>
                </c:pt>
              </c:numCache>
            </c:numRef>
          </c:val>
          <c:extLst>
            <c:ext xmlns:c16="http://schemas.microsoft.com/office/drawing/2014/chart" uri="{C3380CC4-5D6E-409C-BE32-E72D297353CC}">
              <c16:uniqueId val="{00000001-F811-4505-AE71-9178E486C87F}"/>
            </c:ext>
          </c:extLst>
        </c:ser>
        <c:ser>
          <c:idx val="2"/>
          <c:order val="2"/>
          <c:tx>
            <c:strRef>
              <c:f>'Job demands'!$E$233</c:f>
              <c:strCache>
                <c:ptCount val="1"/>
                <c:pt idx="0">
                  <c:v>At capacity</c:v>
                </c:pt>
              </c:strCache>
            </c:strRef>
          </c:tx>
          <c:spPr>
            <a:solidFill>
              <a:srgbClr val="ABDBF6"/>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'Job demands'!$F$233</c:f>
              <c:numCache>
                <c:formatCode>0%</c:formatCode>
                <c:ptCount val="1"/>
                <c:pt idx="0">
                  <c:v>0.29766803840877915</c:v>
                </c:pt>
              </c:numCache>
            </c:numRef>
          </c:val>
          <c:extLst>
            <c:ext xmlns:c16="http://schemas.microsoft.com/office/drawing/2014/chart" uri="{C3380CC4-5D6E-409C-BE32-E72D297353CC}">
              <c16:uniqueId val="{00000002-F811-4505-AE71-9178E486C87F}"/>
            </c:ext>
          </c:extLst>
        </c:ser>
        <c:ser>
          <c:idx val="3"/>
          <c:order val="3"/>
          <c:tx>
            <c:strRef>
              <c:f>'Job demands'!$E$234</c:f>
              <c:strCache>
                <c:ptCount val="1"/>
                <c:pt idx="0">
                  <c:v>Slightly above capacity</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'Job demands'!$F$234</c:f>
              <c:numCache>
                <c:formatCode>0%</c:formatCode>
                <c:ptCount val="1"/>
                <c:pt idx="0">
                  <c:v>0.31824417009602196</c:v>
                </c:pt>
              </c:numCache>
            </c:numRef>
          </c:val>
          <c:extLst>
            <c:ext xmlns:c16="http://schemas.microsoft.com/office/drawing/2014/chart" uri="{C3380CC4-5D6E-409C-BE32-E72D297353CC}">
              <c16:uniqueId val="{00000003-F811-4505-AE71-9178E486C87F}"/>
            </c:ext>
          </c:extLst>
        </c:ser>
        <c:ser>
          <c:idx val="4"/>
          <c:order val="4"/>
          <c:tx>
            <c:strRef>
              <c:f>'Job demands'!$E$235</c:f>
              <c:strCache>
                <c:ptCount val="1"/>
                <c:pt idx="0">
                  <c:v>Well above capacity</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'Job demands'!$F$235</c:f>
              <c:numCache>
                <c:formatCode>0%</c:formatCode>
                <c:ptCount val="1"/>
                <c:pt idx="0">
                  <c:v>0.24691358024691357</c:v>
                </c:pt>
              </c:numCache>
            </c:numRef>
          </c:val>
          <c:extLst>
            <c:ext xmlns:c16="http://schemas.microsoft.com/office/drawing/2014/chart" uri="{C3380CC4-5D6E-409C-BE32-E72D297353CC}">
              <c16:uniqueId val="{00000004-F811-4505-AE71-9178E486C87F}"/>
            </c:ext>
          </c:extLst>
        </c:ser>
        <c:dLbls>
          <c:dLblPos val="ctr"/>
          <c:showLegendKey val="0"/>
          <c:showVal val="1"/>
          <c:showCatName val="0"/>
          <c:showSerName val="0"/>
          <c:showPercent val="0"/>
          <c:showBubbleSize val="0"/>
        </c:dLbls>
        <c:gapWidth val="50"/>
        <c:overlap val="100"/>
        <c:axId val="219492352"/>
        <c:axId val="219494272"/>
      </c:barChart>
      <c:catAx>
        <c:axId val="219492352"/>
        <c:scaling>
          <c:orientation val="minMax"/>
        </c:scaling>
        <c:delete val="1"/>
        <c:axPos val="l"/>
        <c:numFmt formatCode="General" sourceLinked="0"/>
        <c:majorTickMark val="out"/>
        <c:minorTickMark val="none"/>
        <c:tickLblPos val="nextTo"/>
        <c:crossAx val="219494272"/>
        <c:crosses val="autoZero"/>
        <c:auto val="1"/>
        <c:lblAlgn val="ctr"/>
        <c:lblOffset val="200"/>
        <c:noMultiLvlLbl val="0"/>
      </c:catAx>
      <c:valAx>
        <c:axId val="219494272"/>
        <c:scaling>
          <c:orientation val="minMax"/>
          <c:max val="1"/>
        </c:scaling>
        <c:delete val="1"/>
        <c:axPos val="t"/>
        <c:numFmt formatCode="0%" sourceLinked="1"/>
        <c:majorTickMark val="out"/>
        <c:minorTickMark val="none"/>
        <c:tickLblPos val="nextTo"/>
        <c:crossAx val="219492352"/>
        <c:crosses val="max"/>
        <c:crossBetween val="between"/>
      </c:valAx>
      <c:spPr>
        <a:ln>
          <a:noFill/>
        </a:ln>
      </c:spPr>
    </c:plotArea>
    <c:legend>
      <c:legendPos val="r"/>
      <c:layout>
        <c:manualLayout>
          <c:xMode val="edge"/>
          <c:yMode val="edge"/>
          <c:x val="0"/>
          <c:y val="0.70493318493221713"/>
          <c:w val="1"/>
          <c:h val="0.26616454549853791"/>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36326788265388"/>
          <c:y val="3.8884718124203438E-2"/>
          <c:w val="0.65200793351020958"/>
          <c:h val="0.75653124290727514"/>
        </c:manualLayout>
      </c:layout>
      <c:barChart>
        <c:barDir val="bar"/>
        <c:grouping val="percentStacked"/>
        <c:varyColors val="0"/>
        <c:ser>
          <c:idx val="0"/>
          <c:order val="0"/>
          <c:tx>
            <c:strRef>
              <c:f>'Job demands'!$F$295</c:f>
              <c:strCache>
                <c:ptCount val="1"/>
                <c:pt idx="0">
                  <c:v>Not concerned at all</c:v>
                </c:pt>
              </c:strCache>
            </c:strRef>
          </c:tx>
          <c:spPr>
            <a:solidFill>
              <a:srgbClr val="20B9A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demands'!$G$294:$I$294</c:f>
              <c:strCache>
                <c:ptCount val="3"/>
                <c:pt idx="0">
                  <c:v>Hours changing from week to week</c:v>
                </c:pt>
                <c:pt idx="1">
                  <c:v>Not getting enough notice of shift/ appointment times</c:v>
                </c:pt>
                <c:pt idx="2">
                  <c:v>Not getting preferred choice of shift/ appointment times</c:v>
                </c:pt>
              </c:strCache>
            </c:strRef>
          </c:cat>
          <c:val>
            <c:numRef>
              <c:f>'Job demands'!$G$295:$I$295</c:f>
              <c:numCache>
                <c:formatCode>0%</c:formatCode>
                <c:ptCount val="3"/>
                <c:pt idx="0">
                  <c:v>0.38881309686221011</c:v>
                </c:pt>
                <c:pt idx="1">
                  <c:v>0.38828337874659402</c:v>
                </c:pt>
                <c:pt idx="2">
                  <c:v>0.38555858310626701</c:v>
                </c:pt>
              </c:numCache>
            </c:numRef>
          </c:val>
          <c:extLst>
            <c:ext xmlns:c16="http://schemas.microsoft.com/office/drawing/2014/chart" uri="{C3380CC4-5D6E-409C-BE32-E72D297353CC}">
              <c16:uniqueId val="{00000000-5321-4D48-A681-C82C9991EDD3}"/>
            </c:ext>
          </c:extLst>
        </c:ser>
        <c:ser>
          <c:idx val="1"/>
          <c:order val="1"/>
          <c:tx>
            <c:strRef>
              <c:f>'Job demands'!$F$296</c:f>
              <c:strCache>
                <c:ptCount val="1"/>
                <c:pt idx="0">
                  <c:v>Somewhat concerned</c:v>
                </c:pt>
              </c:strCache>
            </c:strRef>
          </c:tx>
          <c:spPr>
            <a:solidFill>
              <a:srgbClr val="117479"/>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demands'!$G$294:$I$294</c:f>
              <c:strCache>
                <c:ptCount val="3"/>
                <c:pt idx="0">
                  <c:v>Hours changing from week to week</c:v>
                </c:pt>
                <c:pt idx="1">
                  <c:v>Not getting enough notice of shift/ appointment times</c:v>
                </c:pt>
                <c:pt idx="2">
                  <c:v>Not getting preferred choice of shift/ appointment times</c:v>
                </c:pt>
              </c:strCache>
            </c:strRef>
          </c:cat>
          <c:val>
            <c:numRef>
              <c:f>'Job demands'!$G$296:$I$296</c:f>
              <c:numCache>
                <c:formatCode>0%</c:formatCode>
                <c:ptCount val="3"/>
                <c:pt idx="0">
                  <c:v>0.12005457025920874</c:v>
                </c:pt>
                <c:pt idx="1">
                  <c:v>0.15122615803814715</c:v>
                </c:pt>
                <c:pt idx="2">
                  <c:v>0.13487738419618528</c:v>
                </c:pt>
              </c:numCache>
            </c:numRef>
          </c:val>
          <c:extLst>
            <c:ext xmlns:c16="http://schemas.microsoft.com/office/drawing/2014/chart" uri="{C3380CC4-5D6E-409C-BE32-E72D297353CC}">
              <c16:uniqueId val="{00000001-5321-4D48-A681-C82C9991EDD3}"/>
            </c:ext>
          </c:extLst>
        </c:ser>
        <c:ser>
          <c:idx val="2"/>
          <c:order val="2"/>
          <c:tx>
            <c:strRef>
              <c:f>'Job demands'!$F$297</c:f>
              <c:strCache>
                <c:ptCount val="1"/>
                <c:pt idx="0">
                  <c:v>Moderately concerned</c:v>
                </c:pt>
              </c:strCache>
            </c:strRef>
          </c:tx>
          <c:spPr>
            <a:solidFill>
              <a:srgbClr val="AA338A"/>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demands'!$G$294:$I$294</c:f>
              <c:strCache>
                <c:ptCount val="3"/>
                <c:pt idx="0">
                  <c:v>Hours changing from week to week</c:v>
                </c:pt>
                <c:pt idx="1">
                  <c:v>Not getting enough notice of shift/ appointment times</c:v>
                </c:pt>
                <c:pt idx="2">
                  <c:v>Not getting preferred choice of shift/ appointment times</c:v>
                </c:pt>
              </c:strCache>
            </c:strRef>
          </c:cat>
          <c:val>
            <c:numRef>
              <c:f>'Job demands'!$G$297:$I$297</c:f>
              <c:numCache>
                <c:formatCode>0%</c:formatCode>
                <c:ptCount val="3"/>
                <c:pt idx="0">
                  <c:v>7.3669849931787171E-2</c:v>
                </c:pt>
                <c:pt idx="1">
                  <c:v>9.128065395095368E-2</c:v>
                </c:pt>
                <c:pt idx="2">
                  <c:v>7.901907356948229E-2</c:v>
                </c:pt>
              </c:numCache>
            </c:numRef>
          </c:val>
          <c:extLst>
            <c:ext xmlns:c16="http://schemas.microsoft.com/office/drawing/2014/chart" uri="{C3380CC4-5D6E-409C-BE32-E72D297353CC}">
              <c16:uniqueId val="{00000002-5321-4D48-A681-C82C9991EDD3}"/>
            </c:ext>
          </c:extLst>
        </c:ser>
        <c:ser>
          <c:idx val="3"/>
          <c:order val="3"/>
          <c:tx>
            <c:strRef>
              <c:f>'Job demands'!$F$298</c:f>
              <c:strCache>
                <c:ptCount val="1"/>
                <c:pt idx="0">
                  <c:v>Very concerned</c:v>
                </c:pt>
              </c:strCache>
            </c:strRef>
          </c:tx>
          <c:spPr>
            <a:solidFill>
              <a:srgbClr val="4E255E"/>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demands'!$G$294:$I$294</c:f>
              <c:strCache>
                <c:ptCount val="3"/>
                <c:pt idx="0">
                  <c:v>Hours changing from week to week</c:v>
                </c:pt>
                <c:pt idx="1">
                  <c:v>Not getting enough notice of shift/ appointment times</c:v>
                </c:pt>
                <c:pt idx="2">
                  <c:v>Not getting preferred choice of shift/ appointment times</c:v>
                </c:pt>
              </c:strCache>
            </c:strRef>
          </c:cat>
          <c:val>
            <c:numRef>
              <c:f>'Job demands'!$G$298:$I$298</c:f>
              <c:numCache>
                <c:formatCode>0%</c:formatCode>
                <c:ptCount val="3"/>
                <c:pt idx="0">
                  <c:v>8.3219645293315145E-2</c:v>
                </c:pt>
                <c:pt idx="1">
                  <c:v>5.0408719346049048E-2</c:v>
                </c:pt>
                <c:pt idx="2">
                  <c:v>6.67574931880109E-2</c:v>
                </c:pt>
              </c:numCache>
            </c:numRef>
          </c:val>
          <c:extLst>
            <c:ext xmlns:c16="http://schemas.microsoft.com/office/drawing/2014/chart" uri="{C3380CC4-5D6E-409C-BE32-E72D297353CC}">
              <c16:uniqueId val="{00000003-5321-4D48-A681-C82C9991EDD3}"/>
            </c:ext>
          </c:extLst>
        </c:ser>
        <c:ser>
          <c:idx val="4"/>
          <c:order val="4"/>
          <c:tx>
            <c:strRef>
              <c:f>'Job demands'!$F$299</c:f>
              <c:strCache>
                <c:ptCount val="1"/>
                <c:pt idx="0">
                  <c:v>Not applicable</c:v>
                </c:pt>
              </c:strCache>
            </c:strRef>
          </c:tx>
          <c:spPr>
            <a:solidFill>
              <a:srgbClr val="6D6E7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demands'!$G$294:$I$294</c:f>
              <c:strCache>
                <c:ptCount val="3"/>
                <c:pt idx="0">
                  <c:v>Hours changing from week to week</c:v>
                </c:pt>
                <c:pt idx="1">
                  <c:v>Not getting enough notice of shift/ appointment times</c:v>
                </c:pt>
                <c:pt idx="2">
                  <c:v>Not getting preferred choice of shift/ appointment times</c:v>
                </c:pt>
              </c:strCache>
            </c:strRef>
          </c:cat>
          <c:val>
            <c:numRef>
              <c:f>'Job demands'!$G$299:$I$299</c:f>
              <c:numCache>
                <c:formatCode>0%</c:formatCode>
                <c:ptCount val="3"/>
                <c:pt idx="0">
                  <c:v>0.33424283765347884</c:v>
                </c:pt>
                <c:pt idx="1">
                  <c:v>0.31880108991825612</c:v>
                </c:pt>
                <c:pt idx="2">
                  <c:v>0.33378746594005448</c:v>
                </c:pt>
              </c:numCache>
            </c:numRef>
          </c:val>
          <c:extLst>
            <c:ext xmlns:c16="http://schemas.microsoft.com/office/drawing/2014/chart" uri="{C3380CC4-5D6E-409C-BE32-E72D297353CC}">
              <c16:uniqueId val="{00000004-5321-4D48-A681-C82C9991EDD3}"/>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412106714508E-2"/>
          <c:y val="0.79490875955045681"/>
          <c:w val="0.96219554188379519"/>
          <c:h val="0.20509104876302878"/>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2.1701046196430034E-2"/>
          <c:w val="0.65200793351020958"/>
          <c:h val="0.80531188004211673"/>
        </c:manualLayout>
      </c:layout>
      <c:barChart>
        <c:barDir val="bar"/>
        <c:grouping val="percentStacked"/>
        <c:varyColors val="0"/>
        <c:ser>
          <c:idx val="0"/>
          <c:order val="0"/>
          <c:tx>
            <c:strRef>
              <c:f>'Job demands'!$F$31</c:f>
              <c:strCache>
                <c:ptCount val="1"/>
                <c:pt idx="0">
                  <c:v>Strongly disagree</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demands'!$G$31:$H$31</c:f>
              <c:numCache>
                <c:formatCode>0%</c:formatCode>
                <c:ptCount val="2"/>
                <c:pt idx="0">
                  <c:v>5.6944444444444443E-2</c:v>
                </c:pt>
                <c:pt idx="1">
                  <c:v>8.611111111111111E-2</c:v>
                </c:pt>
              </c:numCache>
            </c:numRef>
          </c:val>
          <c:extLst>
            <c:ext xmlns:c16="http://schemas.microsoft.com/office/drawing/2014/chart" uri="{C3380CC4-5D6E-409C-BE32-E72D297353CC}">
              <c16:uniqueId val="{00000000-EE81-4FA1-BC77-90ACDFB8B372}"/>
            </c:ext>
          </c:extLst>
        </c:ser>
        <c:ser>
          <c:idx val="1"/>
          <c:order val="1"/>
          <c:tx>
            <c:strRef>
              <c:f>'Job demands'!$F$32</c:f>
              <c:strCache>
                <c:ptCount val="1"/>
                <c:pt idx="0">
                  <c:v>Disagree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demands'!$G$32:$H$32</c:f>
              <c:numCache>
                <c:formatCode>0%</c:formatCode>
                <c:ptCount val="2"/>
                <c:pt idx="0">
                  <c:v>0.15694444444444444</c:v>
                </c:pt>
                <c:pt idx="1">
                  <c:v>0.16666666666666666</c:v>
                </c:pt>
              </c:numCache>
            </c:numRef>
          </c:val>
          <c:extLst>
            <c:ext xmlns:c16="http://schemas.microsoft.com/office/drawing/2014/chart" uri="{C3380CC4-5D6E-409C-BE32-E72D297353CC}">
              <c16:uniqueId val="{00000001-EE81-4FA1-BC77-90ACDFB8B372}"/>
            </c:ext>
          </c:extLst>
        </c:ser>
        <c:ser>
          <c:idx val="2"/>
          <c:order val="2"/>
          <c:tx>
            <c:strRef>
              <c:f>'Job demands'!$F$33</c:f>
              <c:strCache>
                <c:ptCount val="1"/>
                <c:pt idx="0">
                  <c:v>Neither agree nor disagree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demands'!$G$33:$H$33</c:f>
              <c:numCache>
                <c:formatCode>0%</c:formatCode>
                <c:ptCount val="2"/>
                <c:pt idx="0">
                  <c:v>0.24166666666666667</c:v>
                </c:pt>
                <c:pt idx="1">
                  <c:v>0.23194444444444445</c:v>
                </c:pt>
              </c:numCache>
            </c:numRef>
          </c:val>
          <c:extLst>
            <c:ext xmlns:c16="http://schemas.microsoft.com/office/drawing/2014/chart" uri="{C3380CC4-5D6E-409C-BE32-E72D297353CC}">
              <c16:uniqueId val="{00000002-EE81-4FA1-BC77-90ACDFB8B372}"/>
            </c:ext>
          </c:extLst>
        </c:ser>
        <c:ser>
          <c:idx val="3"/>
          <c:order val="3"/>
          <c:tx>
            <c:strRef>
              <c:f>'Job demands'!$F$34</c:f>
              <c:strCache>
                <c:ptCount val="1"/>
                <c:pt idx="0">
                  <c:v>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demands'!$G$34:$H$34</c:f>
              <c:numCache>
                <c:formatCode>0%</c:formatCode>
                <c:ptCount val="2"/>
                <c:pt idx="0">
                  <c:v>0.3125</c:v>
                </c:pt>
                <c:pt idx="1">
                  <c:v>0.28055555555555556</c:v>
                </c:pt>
              </c:numCache>
            </c:numRef>
          </c:val>
          <c:extLst>
            <c:ext xmlns:c16="http://schemas.microsoft.com/office/drawing/2014/chart" uri="{C3380CC4-5D6E-409C-BE32-E72D297353CC}">
              <c16:uniqueId val="{00000003-EE81-4FA1-BC77-90ACDFB8B372}"/>
            </c:ext>
          </c:extLst>
        </c:ser>
        <c:ser>
          <c:idx val="4"/>
          <c:order val="4"/>
          <c:tx>
            <c:strRef>
              <c:f>'Job demands'!$F$35</c:f>
              <c:strCache>
                <c:ptCount val="1"/>
                <c:pt idx="0">
                  <c:v>Strongly agree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demands'!$G$35:$H$35</c:f>
              <c:numCache>
                <c:formatCode>0%</c:formatCode>
                <c:ptCount val="2"/>
                <c:pt idx="0">
                  <c:v>0.19444444444444445</c:v>
                </c:pt>
                <c:pt idx="1">
                  <c:v>0.17499999999999999</c:v>
                </c:pt>
              </c:numCache>
            </c:numRef>
          </c:val>
          <c:extLst>
            <c:ext xmlns:c16="http://schemas.microsoft.com/office/drawing/2014/chart" uri="{C3380CC4-5D6E-409C-BE32-E72D297353CC}">
              <c16:uniqueId val="{00000004-EE81-4FA1-BC77-90ACDFB8B372}"/>
            </c:ext>
          </c:extLst>
        </c:ser>
        <c:ser>
          <c:idx val="5"/>
          <c:order val="5"/>
          <c:tx>
            <c:strRef>
              <c:f>'Job demands'!$F$36</c:f>
              <c:strCache>
                <c:ptCount val="1"/>
                <c:pt idx="0">
                  <c:v>Not applicable</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demands'!$G$30:$H$30</c:f>
              <c:strCache>
                <c:ptCount val="2"/>
                <c:pt idx="0">
                  <c:v>I have too much paperwork</c:v>
                </c:pt>
                <c:pt idx="1">
                  <c:v>My efforts to do a good job are blocked by red tape</c:v>
                </c:pt>
              </c:strCache>
            </c:strRef>
          </c:cat>
          <c:val>
            <c:numRef>
              <c:f>'Job demands'!$G$36:$H$36</c:f>
              <c:numCache>
                <c:formatCode>0%</c:formatCode>
                <c:ptCount val="2"/>
                <c:pt idx="0">
                  <c:v>3.7499999999999999E-2</c:v>
                </c:pt>
                <c:pt idx="1">
                  <c:v>5.9722222222222225E-2</c:v>
                </c:pt>
              </c:numCache>
            </c:numRef>
          </c:val>
          <c:extLst>
            <c:ext xmlns:c16="http://schemas.microsoft.com/office/drawing/2014/chart" uri="{C3380CC4-5D6E-409C-BE32-E72D297353CC}">
              <c16:uniqueId val="{00000005-EE81-4FA1-BC77-90ACDFB8B372}"/>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391217564876E-2"/>
          <c:y val="0.80821279795425627"/>
          <c:w val="0.96219554188379519"/>
          <c:h val="0.1917872020457437"/>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5169565687655"/>
          <c:y val="2.8218689660331409E-2"/>
          <c:w val="0.65200793351020958"/>
          <c:h val="0.85069350676127131"/>
        </c:manualLayout>
      </c:layout>
      <c:barChart>
        <c:barDir val="bar"/>
        <c:grouping val="percentStacked"/>
        <c:varyColors val="0"/>
        <c:ser>
          <c:idx val="0"/>
          <c:order val="0"/>
          <c:tx>
            <c:strRef>
              <c:f>'Job demands'!$F$1907</c:f>
              <c:strCache>
                <c:ptCount val="1"/>
                <c:pt idx="0">
                  <c:v>Almost never or never</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demands'!$G$1906:$K$1906</c:f>
              <c:strCache>
                <c:ptCount val="5"/>
                <c:pt idx="0">
                  <c:v>Been requested to come into work at short notice</c:v>
                </c:pt>
                <c:pt idx="1">
                  <c:v>Not been paid for a shift that was cancelled at short notice</c:v>
                </c:pt>
                <c:pt idx="2">
                  <c:v>Not been paid for administration or paperwork</c:v>
                </c:pt>
                <c:pt idx="3">
                  <c:v>Not been reimbursed for work related expenses (e.g. travel costs, resources for clients)</c:v>
                </c:pt>
                <c:pt idx="4">
                  <c:v>Worked outside your rostered hours to meet job demands</c:v>
                </c:pt>
              </c:strCache>
            </c:strRef>
          </c:cat>
          <c:val>
            <c:numRef>
              <c:f>'Job demands'!$G$1907:$K$1907</c:f>
              <c:numCache>
                <c:formatCode>0%</c:formatCode>
                <c:ptCount val="5"/>
                <c:pt idx="0">
                  <c:v>0.33151432469304232</c:v>
                </c:pt>
                <c:pt idx="1">
                  <c:v>0.45714285714285713</c:v>
                </c:pt>
                <c:pt idx="2">
                  <c:v>0.35646258503401362</c:v>
                </c:pt>
                <c:pt idx="3">
                  <c:v>0.44625850340136053</c:v>
                </c:pt>
                <c:pt idx="4">
                  <c:v>0.15374149659863945</c:v>
                </c:pt>
              </c:numCache>
            </c:numRef>
          </c:val>
          <c:extLst>
            <c:ext xmlns:c16="http://schemas.microsoft.com/office/drawing/2014/chart" uri="{C3380CC4-5D6E-409C-BE32-E72D297353CC}">
              <c16:uniqueId val="{00000000-42E1-4A46-85D7-506E4A0EE14A}"/>
            </c:ext>
          </c:extLst>
        </c:ser>
        <c:ser>
          <c:idx val="1"/>
          <c:order val="1"/>
          <c:tx>
            <c:strRef>
              <c:f>'Job demands'!$F$1908</c:f>
              <c:strCache>
                <c:ptCount val="1"/>
                <c:pt idx="0">
                  <c:v>Monthly</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demands'!$G$1906:$K$1906</c:f>
              <c:strCache>
                <c:ptCount val="5"/>
                <c:pt idx="0">
                  <c:v>Been requested to come into work at short notice</c:v>
                </c:pt>
                <c:pt idx="1">
                  <c:v>Not been paid for a shift that was cancelled at short notice</c:v>
                </c:pt>
                <c:pt idx="2">
                  <c:v>Not been paid for administration or paperwork</c:v>
                </c:pt>
                <c:pt idx="3">
                  <c:v>Not been reimbursed for work related expenses (e.g. travel costs, resources for clients)</c:v>
                </c:pt>
                <c:pt idx="4">
                  <c:v>Worked outside your rostered hours to meet job demands</c:v>
                </c:pt>
              </c:strCache>
            </c:strRef>
          </c:cat>
          <c:val>
            <c:numRef>
              <c:f>'Job demands'!$G$1908:$K$1908</c:f>
              <c:numCache>
                <c:formatCode>0%</c:formatCode>
                <c:ptCount val="5"/>
                <c:pt idx="0">
                  <c:v>0.16916780354706684</c:v>
                </c:pt>
                <c:pt idx="1">
                  <c:v>4.7619047619047616E-2</c:v>
                </c:pt>
                <c:pt idx="2">
                  <c:v>7.2108843537414966E-2</c:v>
                </c:pt>
                <c:pt idx="3">
                  <c:v>0.10748299319727891</c:v>
                </c:pt>
                <c:pt idx="4">
                  <c:v>0.22176870748299321</c:v>
                </c:pt>
              </c:numCache>
            </c:numRef>
          </c:val>
          <c:extLst>
            <c:ext xmlns:c16="http://schemas.microsoft.com/office/drawing/2014/chart" uri="{C3380CC4-5D6E-409C-BE32-E72D297353CC}">
              <c16:uniqueId val="{00000001-42E1-4A46-85D7-506E4A0EE14A}"/>
            </c:ext>
          </c:extLst>
        </c:ser>
        <c:ser>
          <c:idx val="2"/>
          <c:order val="2"/>
          <c:tx>
            <c:strRef>
              <c:f>'Job demands'!$F$1909</c:f>
              <c:strCache>
                <c:ptCount val="1"/>
                <c:pt idx="0">
                  <c:v>Weekly</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demands'!$G$1906:$K$1906</c:f>
              <c:strCache>
                <c:ptCount val="5"/>
                <c:pt idx="0">
                  <c:v>Been requested to come into work at short notice</c:v>
                </c:pt>
                <c:pt idx="1">
                  <c:v>Not been paid for a shift that was cancelled at short notice</c:v>
                </c:pt>
                <c:pt idx="2">
                  <c:v>Not been paid for administration or paperwork</c:v>
                </c:pt>
                <c:pt idx="3">
                  <c:v>Not been reimbursed for work related expenses (e.g. travel costs, resources for clients)</c:v>
                </c:pt>
                <c:pt idx="4">
                  <c:v>Worked outside your rostered hours to meet job demands</c:v>
                </c:pt>
              </c:strCache>
            </c:strRef>
          </c:cat>
          <c:val>
            <c:numRef>
              <c:f>'Job demands'!$G$1909:$K$1909</c:f>
              <c:numCache>
                <c:formatCode>0%</c:formatCode>
                <c:ptCount val="5"/>
                <c:pt idx="0">
                  <c:v>0.24829467939972716</c:v>
                </c:pt>
                <c:pt idx="1">
                  <c:v>3.4013605442176874E-2</c:v>
                </c:pt>
                <c:pt idx="2">
                  <c:v>0.23401360544217686</c:v>
                </c:pt>
                <c:pt idx="3">
                  <c:v>0.13877551020408163</c:v>
                </c:pt>
                <c:pt idx="4">
                  <c:v>0.50340136054421769</c:v>
                </c:pt>
              </c:numCache>
            </c:numRef>
          </c:val>
          <c:extLst>
            <c:ext xmlns:c16="http://schemas.microsoft.com/office/drawing/2014/chart" uri="{C3380CC4-5D6E-409C-BE32-E72D297353CC}">
              <c16:uniqueId val="{00000002-42E1-4A46-85D7-506E4A0EE14A}"/>
            </c:ext>
          </c:extLst>
        </c:ser>
        <c:ser>
          <c:idx val="3"/>
          <c:order val="3"/>
          <c:tx>
            <c:strRef>
              <c:f>'Job demands'!$F$1910</c:f>
              <c:strCache>
                <c:ptCount val="1"/>
                <c:pt idx="0">
                  <c:v>Unsure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demands'!$G$1906:$K$1906</c:f>
              <c:strCache>
                <c:ptCount val="5"/>
                <c:pt idx="0">
                  <c:v>Been requested to come into work at short notice</c:v>
                </c:pt>
                <c:pt idx="1">
                  <c:v>Not been paid for a shift that was cancelled at short notice</c:v>
                </c:pt>
                <c:pt idx="2">
                  <c:v>Not been paid for administration or paperwork</c:v>
                </c:pt>
                <c:pt idx="3">
                  <c:v>Not been reimbursed for work related expenses (e.g. travel costs, resources for clients)</c:v>
                </c:pt>
                <c:pt idx="4">
                  <c:v>Worked outside your rostered hours to meet job demands</c:v>
                </c:pt>
              </c:strCache>
            </c:strRef>
          </c:cat>
          <c:val>
            <c:numRef>
              <c:f>'Job demands'!$G$1910:$K$1910</c:f>
              <c:numCache>
                <c:formatCode>0%</c:formatCode>
                <c:ptCount val="5"/>
                <c:pt idx="0">
                  <c:v>4.7748976807639835E-2</c:v>
                </c:pt>
                <c:pt idx="1">
                  <c:v>7.8911564625850333E-2</c:v>
                </c:pt>
                <c:pt idx="2">
                  <c:v>7.3469387755102047E-2</c:v>
                </c:pt>
                <c:pt idx="3">
                  <c:v>6.8027210884353748E-2</c:v>
                </c:pt>
                <c:pt idx="4">
                  <c:v>4.6258503401360541E-2</c:v>
                </c:pt>
              </c:numCache>
            </c:numRef>
          </c:val>
          <c:extLst>
            <c:ext xmlns:c16="http://schemas.microsoft.com/office/drawing/2014/chart" uri="{C3380CC4-5D6E-409C-BE32-E72D297353CC}">
              <c16:uniqueId val="{00000003-42E1-4A46-85D7-506E4A0EE14A}"/>
            </c:ext>
          </c:extLst>
        </c:ser>
        <c:ser>
          <c:idx val="4"/>
          <c:order val="4"/>
          <c:tx>
            <c:strRef>
              <c:f>'Job demands'!$F$1911</c:f>
              <c:strCache>
                <c:ptCount val="1"/>
                <c:pt idx="0">
                  <c:v>Not applicable</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demands'!$G$1906:$K$1906</c:f>
              <c:strCache>
                <c:ptCount val="5"/>
                <c:pt idx="0">
                  <c:v>Been requested to come into work at short notice</c:v>
                </c:pt>
                <c:pt idx="1">
                  <c:v>Not been paid for a shift that was cancelled at short notice</c:v>
                </c:pt>
                <c:pt idx="2">
                  <c:v>Not been paid for administration or paperwork</c:v>
                </c:pt>
                <c:pt idx="3">
                  <c:v>Not been reimbursed for work related expenses (e.g. travel costs, resources for clients)</c:v>
                </c:pt>
                <c:pt idx="4">
                  <c:v>Worked outside your rostered hours to meet job demands</c:v>
                </c:pt>
              </c:strCache>
            </c:strRef>
          </c:cat>
          <c:val>
            <c:numRef>
              <c:f>'Job demands'!$G$1911:$K$1911</c:f>
              <c:numCache>
                <c:formatCode>0%</c:formatCode>
                <c:ptCount val="5"/>
                <c:pt idx="0">
                  <c:v>0.20327421555252387</c:v>
                </c:pt>
                <c:pt idx="1">
                  <c:v>0.38231292517006804</c:v>
                </c:pt>
                <c:pt idx="2">
                  <c:v>0.2639455782312925</c:v>
                </c:pt>
                <c:pt idx="3">
                  <c:v>0.23945578231292516</c:v>
                </c:pt>
                <c:pt idx="4">
                  <c:v>7.4829931972789115E-2</c:v>
                </c:pt>
              </c:numCache>
            </c:numRef>
          </c:val>
          <c:extLst>
            <c:ext xmlns:c16="http://schemas.microsoft.com/office/drawing/2014/chart" uri="{C3380CC4-5D6E-409C-BE32-E72D297353CC}">
              <c16:uniqueId val="{00000004-42E1-4A46-85D7-506E4A0EE14A}"/>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391217564876E-2"/>
          <c:y val="0.88197934125154254"/>
          <c:w val="0.96219563355479121"/>
          <c:h val="0.1180206587484575"/>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18404549957585E-3"/>
          <c:y val="3.2479808267209843E-2"/>
          <c:w val="0.94917920231266883"/>
          <c:h val="0.6111788297607369"/>
        </c:manualLayout>
      </c:layout>
      <c:barChart>
        <c:barDir val="bar"/>
        <c:grouping val="percentStacked"/>
        <c:varyColors val="0"/>
        <c:ser>
          <c:idx val="0"/>
          <c:order val="0"/>
          <c:tx>
            <c:strRef>
              <c:f>'Job demands'!$E$6</c:f>
              <c:strCache>
                <c:ptCount val="1"/>
                <c:pt idx="0">
                  <c:v>Never</c:v>
                </c:pt>
              </c:strCache>
            </c:strRef>
          </c:tx>
          <c:spPr>
            <a:solidFill>
              <a:schemeClr val="bg2"/>
            </a:solidFill>
          </c:spPr>
          <c:invertIfNegative val="0"/>
          <c:dPt>
            <c:idx val="2"/>
            <c:invertIfNegative val="0"/>
            <c:bubble3D val="0"/>
            <c:extLst>
              <c:ext xmlns:c16="http://schemas.microsoft.com/office/drawing/2014/chart" uri="{C3380CC4-5D6E-409C-BE32-E72D297353CC}">
                <c16:uniqueId val="{00000000-6FB7-4C35-B7AA-2500AFDACD52}"/>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think your health and safety is at risk working in your job?</c:v>
                </c:pt>
              </c:strCache>
            </c:strRef>
          </c:cat>
          <c:val>
            <c:numRef>
              <c:f>'Job demands'!$F$6:$G$6</c:f>
              <c:numCache>
                <c:formatCode>0%</c:formatCode>
                <c:ptCount val="1"/>
                <c:pt idx="0">
                  <c:v>0.26638772663877264</c:v>
                </c:pt>
              </c:numCache>
            </c:numRef>
          </c:val>
          <c:extLst>
            <c:ext xmlns:c16="http://schemas.microsoft.com/office/drawing/2014/chart" uri="{C3380CC4-5D6E-409C-BE32-E72D297353CC}">
              <c16:uniqueId val="{00000001-6FB7-4C35-B7AA-2500AFDACD52}"/>
            </c:ext>
          </c:extLst>
        </c:ser>
        <c:ser>
          <c:idx val="1"/>
          <c:order val="1"/>
          <c:tx>
            <c:strRef>
              <c:f>'Job demands'!$E$7</c:f>
              <c:strCache>
                <c:ptCount val="1"/>
                <c:pt idx="0">
                  <c:v>Sometimes</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think your health and safety is at risk working in your job?</c:v>
                </c:pt>
              </c:strCache>
            </c:strRef>
          </c:cat>
          <c:val>
            <c:numRef>
              <c:f>'Job demands'!$F$7:$G$7</c:f>
              <c:numCache>
                <c:formatCode>0%</c:formatCode>
                <c:ptCount val="1"/>
                <c:pt idx="0">
                  <c:v>0.50348675034867507</c:v>
                </c:pt>
              </c:numCache>
            </c:numRef>
          </c:val>
          <c:extLst>
            <c:ext xmlns:c16="http://schemas.microsoft.com/office/drawing/2014/chart" uri="{C3380CC4-5D6E-409C-BE32-E72D297353CC}">
              <c16:uniqueId val="{00000002-6FB7-4C35-B7AA-2500AFDACD52}"/>
            </c:ext>
          </c:extLst>
        </c:ser>
        <c:ser>
          <c:idx val="2"/>
          <c:order val="2"/>
          <c:tx>
            <c:strRef>
              <c:f>'Job demands'!$E$8</c:f>
              <c:strCache>
                <c:ptCount val="1"/>
                <c:pt idx="0">
                  <c:v>About half the time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think your health and safety is at risk working in your job?</c:v>
                </c:pt>
              </c:strCache>
            </c:strRef>
          </c:cat>
          <c:val>
            <c:numRef>
              <c:f>'Job demands'!$F$8:$G$8</c:f>
              <c:numCache>
                <c:formatCode>0%</c:formatCode>
                <c:ptCount val="1"/>
                <c:pt idx="0">
                  <c:v>0.11715481171548117</c:v>
                </c:pt>
              </c:numCache>
            </c:numRef>
          </c:val>
          <c:extLst>
            <c:ext xmlns:c16="http://schemas.microsoft.com/office/drawing/2014/chart" uri="{C3380CC4-5D6E-409C-BE32-E72D297353CC}">
              <c16:uniqueId val="{00000003-6FB7-4C35-B7AA-2500AFDACD52}"/>
            </c:ext>
          </c:extLst>
        </c:ser>
        <c:ser>
          <c:idx val="3"/>
          <c:order val="3"/>
          <c:tx>
            <c:strRef>
              <c:f>'Job demands'!$E$9</c:f>
              <c:strCache>
                <c:ptCount val="1"/>
                <c:pt idx="0">
                  <c:v>Most of the time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think your health and safety is at risk working in your job?</c:v>
                </c:pt>
              </c:strCache>
            </c:strRef>
          </c:cat>
          <c:val>
            <c:numRef>
              <c:f>'Job demands'!$F$9:$G$9</c:f>
              <c:numCache>
                <c:formatCode>0%</c:formatCode>
                <c:ptCount val="1"/>
                <c:pt idx="0">
                  <c:v>7.5313807531380755E-2</c:v>
                </c:pt>
              </c:numCache>
            </c:numRef>
          </c:val>
          <c:extLst>
            <c:ext xmlns:c16="http://schemas.microsoft.com/office/drawing/2014/chart" uri="{C3380CC4-5D6E-409C-BE32-E72D297353CC}">
              <c16:uniqueId val="{00000004-6FB7-4C35-B7AA-2500AFDACD52}"/>
            </c:ext>
          </c:extLst>
        </c:ser>
        <c:ser>
          <c:idx val="4"/>
          <c:order val="4"/>
          <c:tx>
            <c:strRef>
              <c:f>'Job demands'!$E$10</c:f>
              <c:strCache>
                <c:ptCount val="1"/>
                <c:pt idx="0">
                  <c:v>Almost always</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think your health and safety is at risk working in your job?</c:v>
                </c:pt>
              </c:strCache>
            </c:strRef>
          </c:cat>
          <c:val>
            <c:numRef>
              <c:f>'Job demands'!$F$10:$G$10</c:f>
              <c:numCache>
                <c:formatCode>0%</c:formatCode>
                <c:ptCount val="1"/>
                <c:pt idx="0">
                  <c:v>3.7656903765690378E-2</c:v>
                </c:pt>
              </c:numCache>
            </c:numRef>
          </c:val>
          <c:extLst>
            <c:ext xmlns:c16="http://schemas.microsoft.com/office/drawing/2014/chart" uri="{C3380CC4-5D6E-409C-BE32-E72D297353CC}">
              <c16:uniqueId val="{00000005-6FB7-4C35-B7AA-2500AFDACD52}"/>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1"/>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64537477545057953"/>
          <c:w val="1"/>
          <c:h val="0.26061072416138376"/>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6576949620428E-2"/>
          <c:y val="0.2495274102079395"/>
          <c:w val="0.93926846100759143"/>
          <c:h val="0.5060482562553027"/>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D186-4D83-98B2-E363C661D76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'Job resources'!$J$455:$J$458</c:f>
              <c:strCache>
                <c:ptCount val="4"/>
                <c:pt idx="0">
                  <c:v>Intention to leave job but undecided plans</c:v>
                </c:pt>
                <c:pt idx="1">
                  <c:v>Intention to leave disability sector</c:v>
                </c:pt>
                <c:pt idx="2">
                  <c:v>Retiring</c:v>
                </c:pt>
                <c:pt idx="3">
                  <c:v>Intention to stay in sector</c:v>
                </c:pt>
              </c:strCache>
            </c:strRef>
          </c:cat>
          <c:val>
            <c:numRef>
              <c:f>'Job resources'!$K$455:$K$458</c:f>
              <c:numCache>
                <c:formatCode>0.00</c:formatCode>
                <c:ptCount val="4"/>
                <c:pt idx="0">
                  <c:v>3.37</c:v>
                </c:pt>
                <c:pt idx="1">
                  <c:v>3.36</c:v>
                </c:pt>
                <c:pt idx="2">
                  <c:v>3.37</c:v>
                </c:pt>
                <c:pt idx="3">
                  <c:v>4.01</c:v>
                </c:pt>
              </c:numCache>
            </c:numRef>
          </c:val>
          <c:extLst>
            <c:ext xmlns:c16="http://schemas.microsoft.com/office/drawing/2014/chart" uri="{C3380CC4-5D6E-409C-BE32-E72D297353CC}">
              <c16:uniqueId val="{00000000-D186-4D83-98B2-E363C661D760}"/>
            </c:ext>
          </c:extLst>
        </c:ser>
        <c:dLbls>
          <c:showLegendKey val="0"/>
          <c:showVal val="0"/>
          <c:showCatName val="0"/>
          <c:showSerName val="0"/>
          <c:showPercent val="0"/>
          <c:showBubbleSize val="0"/>
        </c:dLbls>
        <c:gapWidth val="80"/>
        <c:overlap val="-27"/>
        <c:axId val="746818168"/>
        <c:axId val="746816528"/>
      </c:barChart>
      <c:catAx>
        <c:axId val="74681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46816528"/>
        <c:crosses val="autoZero"/>
        <c:auto val="1"/>
        <c:lblAlgn val="ctr"/>
        <c:lblOffset val="100"/>
        <c:noMultiLvlLbl val="0"/>
      </c:catAx>
      <c:valAx>
        <c:axId val="746816528"/>
        <c:scaling>
          <c:orientation val="minMax"/>
        </c:scaling>
        <c:delete val="1"/>
        <c:axPos val="l"/>
        <c:numFmt formatCode="0.00" sourceLinked="1"/>
        <c:majorTickMark val="none"/>
        <c:minorTickMark val="none"/>
        <c:tickLblPos val="nextTo"/>
        <c:crossAx val="746818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662695122335845E-2"/>
          <c:w val="1"/>
          <c:h val="0.66564307669665512"/>
        </c:manualLayout>
      </c:layout>
      <c:barChart>
        <c:barDir val="bar"/>
        <c:grouping val="percentStacked"/>
        <c:varyColors val="0"/>
        <c:ser>
          <c:idx val="0"/>
          <c:order val="0"/>
          <c:tx>
            <c:strRef>
              <c:f>'Job demands'!$E$6</c:f>
              <c:strCache>
                <c:ptCount val="1"/>
                <c:pt idx="0">
                  <c:v>Never</c:v>
                </c:pt>
              </c:strCache>
            </c:strRef>
          </c:tx>
          <c:spPr>
            <a:solidFill>
              <a:schemeClr val="bg2"/>
            </a:solidFill>
          </c:spPr>
          <c:invertIfNegative val="0"/>
          <c:dPt>
            <c:idx val="2"/>
            <c:invertIfNegative val="0"/>
            <c:bubble3D val="0"/>
            <c:extLst>
              <c:ext xmlns:c16="http://schemas.microsoft.com/office/drawing/2014/chart" uri="{C3380CC4-5D6E-409C-BE32-E72D297353CC}">
                <c16:uniqueId val="{00000000-7776-412D-BD8A-8D3AFBCACBCF}"/>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feel you're confronted with things that affect you personally?</c:v>
                </c:pt>
              </c:strCache>
            </c:strRef>
          </c:cat>
          <c:val>
            <c:numRef>
              <c:f>'Job demands'!$F$6:$G$6</c:f>
              <c:numCache>
                <c:formatCode>0%</c:formatCode>
                <c:ptCount val="1"/>
                <c:pt idx="0">
                  <c:v>0.14245810055865921</c:v>
                </c:pt>
              </c:numCache>
            </c:numRef>
          </c:val>
          <c:extLst>
            <c:ext xmlns:c16="http://schemas.microsoft.com/office/drawing/2014/chart" uri="{C3380CC4-5D6E-409C-BE32-E72D297353CC}">
              <c16:uniqueId val="{00000001-7776-412D-BD8A-8D3AFBCACBCF}"/>
            </c:ext>
          </c:extLst>
        </c:ser>
        <c:ser>
          <c:idx val="1"/>
          <c:order val="1"/>
          <c:tx>
            <c:strRef>
              <c:f>'Job demands'!$E$7</c:f>
              <c:strCache>
                <c:ptCount val="1"/>
                <c:pt idx="0">
                  <c:v>Sometimes</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feel you're confronted with things that affect you personally?</c:v>
                </c:pt>
              </c:strCache>
            </c:strRef>
          </c:cat>
          <c:val>
            <c:numRef>
              <c:f>'Job demands'!$F$7:$G$7</c:f>
              <c:numCache>
                <c:formatCode>0%</c:formatCode>
                <c:ptCount val="1"/>
                <c:pt idx="0">
                  <c:v>0.62430167597765363</c:v>
                </c:pt>
              </c:numCache>
            </c:numRef>
          </c:val>
          <c:extLst>
            <c:ext xmlns:c16="http://schemas.microsoft.com/office/drawing/2014/chart" uri="{C3380CC4-5D6E-409C-BE32-E72D297353CC}">
              <c16:uniqueId val="{00000002-7776-412D-BD8A-8D3AFBCACBCF}"/>
            </c:ext>
          </c:extLst>
        </c:ser>
        <c:ser>
          <c:idx val="2"/>
          <c:order val="2"/>
          <c:tx>
            <c:strRef>
              <c:f>'Job demands'!$E$8</c:f>
              <c:strCache>
                <c:ptCount val="1"/>
                <c:pt idx="0">
                  <c:v>About half the time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feel you're confronted with things that affect you personally?</c:v>
                </c:pt>
              </c:strCache>
            </c:strRef>
          </c:cat>
          <c:val>
            <c:numRef>
              <c:f>'Job demands'!$F$8:$G$8</c:f>
              <c:numCache>
                <c:formatCode>0%</c:formatCode>
                <c:ptCount val="1"/>
                <c:pt idx="0">
                  <c:v>0.11033519553072625</c:v>
                </c:pt>
              </c:numCache>
            </c:numRef>
          </c:val>
          <c:extLst>
            <c:ext xmlns:c16="http://schemas.microsoft.com/office/drawing/2014/chart" uri="{C3380CC4-5D6E-409C-BE32-E72D297353CC}">
              <c16:uniqueId val="{00000003-7776-412D-BD8A-8D3AFBCACBCF}"/>
            </c:ext>
          </c:extLst>
        </c:ser>
        <c:ser>
          <c:idx val="3"/>
          <c:order val="3"/>
          <c:tx>
            <c:strRef>
              <c:f>'Job demands'!$E$9</c:f>
              <c:strCache>
                <c:ptCount val="1"/>
                <c:pt idx="0">
                  <c:v>Most of the time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feel you're confronted with things that affect you personally?</c:v>
                </c:pt>
              </c:strCache>
            </c:strRef>
          </c:cat>
          <c:val>
            <c:numRef>
              <c:f>'Job demands'!$F$9:$G$9</c:f>
              <c:numCache>
                <c:formatCode>0%</c:formatCode>
                <c:ptCount val="1"/>
                <c:pt idx="0">
                  <c:v>9.4972067039106142E-2</c:v>
                </c:pt>
              </c:numCache>
            </c:numRef>
          </c:val>
          <c:extLst>
            <c:ext xmlns:c16="http://schemas.microsoft.com/office/drawing/2014/chart" uri="{C3380CC4-5D6E-409C-BE32-E72D297353CC}">
              <c16:uniqueId val="{00000004-7776-412D-BD8A-8D3AFBCACBCF}"/>
            </c:ext>
          </c:extLst>
        </c:ser>
        <c:ser>
          <c:idx val="4"/>
          <c:order val="4"/>
          <c:tx>
            <c:strRef>
              <c:f>'Job demands'!$E$10</c:f>
              <c:strCache>
                <c:ptCount val="1"/>
                <c:pt idx="0">
                  <c:v>Almost always</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demands'!$F$5:$G$5</c:f>
              <c:strCache>
                <c:ptCount val="1"/>
                <c:pt idx="0">
                  <c:v>Do you feel you're confronted with things that affect you personally?</c:v>
                </c:pt>
              </c:strCache>
            </c:strRef>
          </c:cat>
          <c:val>
            <c:numRef>
              <c:f>'Job demands'!$F$10:$G$10</c:f>
              <c:numCache>
                <c:formatCode>0%</c:formatCode>
                <c:ptCount val="1"/>
                <c:pt idx="0">
                  <c:v>2.7932960893854747E-2</c:v>
                </c:pt>
              </c:numCache>
            </c:numRef>
          </c:val>
          <c:extLst>
            <c:ext xmlns:c16="http://schemas.microsoft.com/office/drawing/2014/chart" uri="{C3380CC4-5D6E-409C-BE32-E72D297353CC}">
              <c16:uniqueId val="{00000005-7776-412D-BD8A-8D3AFBCACBCF}"/>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1"/>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75891410048622365"/>
          <c:w val="1"/>
          <c:h val="0.24108589951377635"/>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6193239932918"/>
          <c:y val="3.6415418472917613E-2"/>
          <c:w val="0.69068843855855033"/>
          <c:h val="0.79193490659708587"/>
        </c:manualLayout>
      </c:layout>
      <c:barChart>
        <c:barDir val="bar"/>
        <c:grouping val="percentStacked"/>
        <c:varyColors val="0"/>
        <c:ser>
          <c:idx val="0"/>
          <c:order val="0"/>
          <c:tx>
            <c:strRef>
              <c:f>'Job demands'!$E$698</c:f>
              <c:strCache>
                <c:ptCount val="1"/>
                <c:pt idx="0">
                  <c:v>Yes</c:v>
                </c:pt>
              </c:strCache>
            </c:strRef>
          </c:tx>
          <c:spPr>
            <a:solidFill>
              <a:schemeClr val="bg2"/>
            </a:solidFill>
          </c:spPr>
          <c:invertIfNegative val="0"/>
          <c:dPt>
            <c:idx val="3"/>
            <c:invertIfNegative val="0"/>
            <c:bubble3D val="0"/>
            <c:extLst>
              <c:ext xmlns:c16="http://schemas.microsoft.com/office/drawing/2014/chart" uri="{C3380CC4-5D6E-409C-BE32-E72D297353CC}">
                <c16:uniqueId val="{00000000-6636-4BBC-9218-BA32AA680FB0}"/>
              </c:ext>
            </c:extLst>
          </c:dPt>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demands'!$F$697:$G$697</c:f>
              <c:strCache>
                <c:ptCount val="2"/>
                <c:pt idx="0">
                  <c:v>Experienced discrimination in current job</c:v>
                </c:pt>
                <c:pt idx="1">
                  <c:v>Experienced abuse or bullying in current job</c:v>
                </c:pt>
              </c:strCache>
            </c:strRef>
          </c:cat>
          <c:val>
            <c:numRef>
              <c:f>'Job demands'!$F$698:$G$698</c:f>
              <c:numCache>
                <c:formatCode>0%</c:formatCode>
                <c:ptCount val="2"/>
                <c:pt idx="0">
                  <c:v>0.23570432357043236</c:v>
                </c:pt>
                <c:pt idx="1">
                  <c:v>0.35146443514644349</c:v>
                </c:pt>
              </c:numCache>
            </c:numRef>
          </c:val>
          <c:extLst>
            <c:ext xmlns:c16="http://schemas.microsoft.com/office/drawing/2014/chart" uri="{C3380CC4-5D6E-409C-BE32-E72D297353CC}">
              <c16:uniqueId val="{00000001-6636-4BBC-9218-BA32AA680FB0}"/>
            </c:ext>
          </c:extLst>
        </c:ser>
        <c:ser>
          <c:idx val="1"/>
          <c:order val="1"/>
          <c:tx>
            <c:strRef>
              <c:f>'Job demands'!$E$699</c:f>
              <c:strCache>
                <c:ptCount val="1"/>
                <c:pt idx="0">
                  <c:v>No</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demands'!$F$697:$G$697</c:f>
              <c:strCache>
                <c:ptCount val="2"/>
                <c:pt idx="0">
                  <c:v>Experienced discrimination in current job</c:v>
                </c:pt>
                <c:pt idx="1">
                  <c:v>Experienced abuse or bullying in current job</c:v>
                </c:pt>
              </c:strCache>
            </c:strRef>
          </c:cat>
          <c:val>
            <c:numRef>
              <c:f>'Job demands'!$F$699:$G$699</c:f>
              <c:numCache>
                <c:formatCode>0%</c:formatCode>
                <c:ptCount val="2"/>
                <c:pt idx="0">
                  <c:v>0.65271966527196656</c:v>
                </c:pt>
                <c:pt idx="1">
                  <c:v>0.56903765690376573</c:v>
                </c:pt>
              </c:numCache>
            </c:numRef>
          </c:val>
          <c:extLst>
            <c:ext xmlns:c16="http://schemas.microsoft.com/office/drawing/2014/chart" uri="{C3380CC4-5D6E-409C-BE32-E72D297353CC}">
              <c16:uniqueId val="{00000002-6636-4BBC-9218-BA32AA680FB0}"/>
            </c:ext>
          </c:extLst>
        </c:ser>
        <c:ser>
          <c:idx val="2"/>
          <c:order val="2"/>
          <c:tx>
            <c:strRef>
              <c:f>'Job demands'!$E$700</c:f>
              <c:strCache>
                <c:ptCount val="1"/>
                <c:pt idx="0">
                  <c:v>Unsure</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demands'!$F$697:$G$697</c:f>
              <c:strCache>
                <c:ptCount val="2"/>
                <c:pt idx="0">
                  <c:v>Experienced discrimination in current job</c:v>
                </c:pt>
                <c:pt idx="1">
                  <c:v>Experienced abuse or bullying in current job</c:v>
                </c:pt>
              </c:strCache>
            </c:strRef>
          </c:cat>
          <c:val>
            <c:numRef>
              <c:f>'Job demands'!$F$700:$G$700</c:f>
              <c:numCache>
                <c:formatCode>0%</c:formatCode>
                <c:ptCount val="2"/>
                <c:pt idx="0">
                  <c:v>7.1129707112970716E-2</c:v>
                </c:pt>
                <c:pt idx="1">
                  <c:v>2.6499302649930265E-2</c:v>
                </c:pt>
              </c:numCache>
            </c:numRef>
          </c:val>
          <c:extLst>
            <c:ext xmlns:c16="http://schemas.microsoft.com/office/drawing/2014/chart" uri="{C3380CC4-5D6E-409C-BE32-E72D297353CC}">
              <c16:uniqueId val="{00000003-6636-4BBC-9218-BA32AA680FB0}"/>
            </c:ext>
          </c:extLst>
        </c:ser>
        <c:ser>
          <c:idx val="3"/>
          <c:order val="3"/>
          <c:tx>
            <c:strRef>
              <c:f>'Job demands'!$E$701</c:f>
              <c:strCache>
                <c:ptCount val="1"/>
                <c:pt idx="0">
                  <c:v>Prefer not to answer</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demands'!$F$697:$G$697</c:f>
              <c:strCache>
                <c:ptCount val="2"/>
                <c:pt idx="0">
                  <c:v>Experienced discrimination in current job</c:v>
                </c:pt>
                <c:pt idx="1">
                  <c:v>Experienced abuse or bullying in current job</c:v>
                </c:pt>
              </c:strCache>
            </c:strRef>
          </c:cat>
          <c:val>
            <c:numRef>
              <c:f>'Job demands'!$F$701:$G$701</c:f>
              <c:numCache>
                <c:formatCode>0%</c:formatCode>
                <c:ptCount val="2"/>
                <c:pt idx="0">
                  <c:v>4.0446304044630406E-2</c:v>
                </c:pt>
                <c:pt idx="1">
                  <c:v>5.2998605299860529E-2</c:v>
                </c:pt>
              </c:numCache>
            </c:numRef>
          </c:val>
          <c:extLst>
            <c:ext xmlns:c16="http://schemas.microsoft.com/office/drawing/2014/chart" uri="{C3380CC4-5D6E-409C-BE32-E72D297353CC}">
              <c16:uniqueId val="{00000004-6636-4BBC-9218-BA32AA680FB0}"/>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10924564769174663"/>
          <c:y val="0.87770802424721794"/>
          <c:w val="0.80258978106778567"/>
          <c:h val="0.12229204289712975"/>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8224167284557757"/>
          <c:h val="0.81191877912426569"/>
        </c:manualLayout>
      </c:layout>
      <c:barChart>
        <c:barDir val="bar"/>
        <c:grouping val="percentStacked"/>
        <c:varyColors val="0"/>
        <c:ser>
          <c:idx val="0"/>
          <c:order val="0"/>
          <c:tx>
            <c:strRef>
              <c:f>'Job resources'!$F$279</c:f>
              <c:strCache>
                <c:ptCount val="1"/>
                <c:pt idx="0">
                  <c:v>Strongly disagree</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resources'!$G$279:$K$279</c:f>
              <c:numCache>
                <c:formatCode>0%</c:formatCode>
                <c:ptCount val="5"/>
                <c:pt idx="0">
                  <c:v>4.878048780487805E-2</c:v>
                </c:pt>
                <c:pt idx="1">
                  <c:v>4.4412607449856735E-2</c:v>
                </c:pt>
                <c:pt idx="2">
                  <c:v>2.7220630372492838E-2</c:v>
                </c:pt>
                <c:pt idx="3">
                  <c:v>3.8681948424068767E-2</c:v>
                </c:pt>
                <c:pt idx="4">
                  <c:v>3.0129124820659971E-2</c:v>
                </c:pt>
              </c:numCache>
            </c:numRef>
          </c:val>
          <c:extLst>
            <c:ext xmlns:c16="http://schemas.microsoft.com/office/drawing/2014/chart" uri="{C3380CC4-5D6E-409C-BE32-E72D297353CC}">
              <c16:uniqueId val="{00000000-64BC-4F95-93F0-2232E5EB5486}"/>
            </c:ext>
          </c:extLst>
        </c:ser>
        <c:ser>
          <c:idx val="1"/>
          <c:order val="1"/>
          <c:tx>
            <c:strRef>
              <c:f>'Job resources'!$F$280</c:f>
              <c:strCache>
                <c:ptCount val="1"/>
                <c:pt idx="0">
                  <c:v>Disagree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resources'!$G$280:$K$280</c:f>
              <c:numCache>
                <c:formatCode>0%</c:formatCode>
                <c:ptCount val="5"/>
                <c:pt idx="0">
                  <c:v>0.15638450502152079</c:v>
                </c:pt>
                <c:pt idx="1">
                  <c:v>0.12464183381088825</c:v>
                </c:pt>
                <c:pt idx="2">
                  <c:v>4.5845272206303724E-2</c:v>
                </c:pt>
                <c:pt idx="3">
                  <c:v>0.16905444126074498</c:v>
                </c:pt>
                <c:pt idx="4">
                  <c:v>9.6126255380200865E-2</c:v>
                </c:pt>
              </c:numCache>
            </c:numRef>
          </c:val>
          <c:extLst>
            <c:ext xmlns:c16="http://schemas.microsoft.com/office/drawing/2014/chart" uri="{C3380CC4-5D6E-409C-BE32-E72D297353CC}">
              <c16:uniqueId val="{00000001-64BC-4F95-93F0-2232E5EB5486}"/>
            </c:ext>
          </c:extLst>
        </c:ser>
        <c:ser>
          <c:idx val="2"/>
          <c:order val="2"/>
          <c:tx>
            <c:strRef>
              <c:f>'Job resources'!$F$281</c:f>
              <c:strCache>
                <c:ptCount val="1"/>
                <c:pt idx="0">
                  <c:v>Neither agree nor disagree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resources'!$G$281:$K$281</c:f>
              <c:numCache>
                <c:formatCode>0%</c:formatCode>
                <c:ptCount val="5"/>
                <c:pt idx="0">
                  <c:v>0.21233859397417504</c:v>
                </c:pt>
                <c:pt idx="1">
                  <c:v>0.17765042979942694</c:v>
                </c:pt>
                <c:pt idx="2">
                  <c:v>9.8853868194842404E-2</c:v>
                </c:pt>
                <c:pt idx="3">
                  <c:v>0.25214899713467048</c:v>
                </c:pt>
                <c:pt idx="4">
                  <c:v>0.18938307030129126</c:v>
                </c:pt>
              </c:numCache>
            </c:numRef>
          </c:val>
          <c:extLst>
            <c:ext xmlns:c16="http://schemas.microsoft.com/office/drawing/2014/chart" uri="{C3380CC4-5D6E-409C-BE32-E72D297353CC}">
              <c16:uniqueId val="{00000002-64BC-4F95-93F0-2232E5EB5486}"/>
            </c:ext>
          </c:extLst>
        </c:ser>
        <c:ser>
          <c:idx val="3"/>
          <c:order val="3"/>
          <c:tx>
            <c:strRef>
              <c:f>'Job resources'!$F$282</c:f>
              <c:strCache>
                <c:ptCount val="1"/>
                <c:pt idx="0">
                  <c:v>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resources'!$G$282:$K$282</c:f>
              <c:numCache>
                <c:formatCode>0%</c:formatCode>
                <c:ptCount val="5"/>
                <c:pt idx="0">
                  <c:v>0.41032998565279771</c:v>
                </c:pt>
                <c:pt idx="1">
                  <c:v>0.4169054441260745</c:v>
                </c:pt>
                <c:pt idx="2">
                  <c:v>0.48137535816618909</c:v>
                </c:pt>
                <c:pt idx="3">
                  <c:v>0.38538681948424069</c:v>
                </c:pt>
                <c:pt idx="4">
                  <c:v>0.46915351506456243</c:v>
                </c:pt>
              </c:numCache>
            </c:numRef>
          </c:val>
          <c:extLst>
            <c:ext xmlns:c16="http://schemas.microsoft.com/office/drawing/2014/chart" uri="{C3380CC4-5D6E-409C-BE32-E72D297353CC}">
              <c16:uniqueId val="{00000003-64BC-4F95-93F0-2232E5EB5486}"/>
            </c:ext>
          </c:extLst>
        </c:ser>
        <c:ser>
          <c:idx val="4"/>
          <c:order val="4"/>
          <c:tx>
            <c:strRef>
              <c:f>'Job resources'!$F$283</c:f>
              <c:strCache>
                <c:ptCount val="1"/>
                <c:pt idx="0">
                  <c:v>Strongly agree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resources'!$G$283:$K$283</c:f>
              <c:numCache>
                <c:formatCode>0%</c:formatCode>
                <c:ptCount val="5"/>
                <c:pt idx="0">
                  <c:v>0.13342898134863701</c:v>
                </c:pt>
                <c:pt idx="1">
                  <c:v>0.21346704871060171</c:v>
                </c:pt>
                <c:pt idx="2">
                  <c:v>0.33667621776504297</c:v>
                </c:pt>
                <c:pt idx="3">
                  <c:v>0.14040114613180515</c:v>
                </c:pt>
                <c:pt idx="4">
                  <c:v>0.20373027259684362</c:v>
                </c:pt>
              </c:numCache>
            </c:numRef>
          </c:val>
          <c:extLst>
            <c:ext xmlns:c16="http://schemas.microsoft.com/office/drawing/2014/chart" uri="{C3380CC4-5D6E-409C-BE32-E72D297353CC}">
              <c16:uniqueId val="{00000004-64BC-4F95-93F0-2232E5EB5486}"/>
            </c:ext>
          </c:extLst>
        </c:ser>
        <c:ser>
          <c:idx val="5"/>
          <c:order val="5"/>
          <c:tx>
            <c:strRef>
              <c:f>'Job resources'!$F$284</c:f>
              <c:strCache>
                <c:ptCount val="1"/>
                <c:pt idx="0">
                  <c:v>Not applicable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resources'!$G$278:$K$278</c:f>
              <c:strCache>
                <c:ptCount val="5"/>
                <c:pt idx="0">
                  <c:v>I feel I am consulted about what work I do</c:v>
                </c:pt>
                <c:pt idx="1">
                  <c:v>I feel my feedback and/or suggestions are valued</c:v>
                </c:pt>
                <c:pt idx="2">
                  <c:v>I feel trusted to do my job well</c:v>
                </c:pt>
                <c:pt idx="3">
                  <c:v>I receive all the information I need to do my job well</c:v>
                </c:pt>
                <c:pt idx="4">
                  <c:v>It is clear what my tasks and responsibilities are</c:v>
                </c:pt>
              </c:strCache>
            </c:strRef>
          </c:cat>
          <c:val>
            <c:numRef>
              <c:f>'Job resources'!$G$284:$K$284</c:f>
              <c:numCache>
                <c:formatCode>0%</c:formatCode>
                <c:ptCount val="5"/>
                <c:pt idx="0">
                  <c:v>3.8737446197991389E-2</c:v>
                </c:pt>
                <c:pt idx="1">
                  <c:v>2.2922636103151862E-2</c:v>
                </c:pt>
                <c:pt idx="2">
                  <c:v>1.0028653295128941E-2</c:v>
                </c:pt>
                <c:pt idx="3">
                  <c:v>1.4326647564469915E-2</c:v>
                </c:pt>
                <c:pt idx="4">
                  <c:v>1.1477761836441894E-2</c:v>
                </c:pt>
              </c:numCache>
            </c:numRef>
          </c:val>
          <c:extLst>
            <c:ext xmlns:c16="http://schemas.microsoft.com/office/drawing/2014/chart" uri="{C3380CC4-5D6E-409C-BE32-E72D297353CC}">
              <c16:uniqueId val="{00000005-64BC-4F95-93F0-2232E5EB5486}"/>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5.7045714191128812E-2"/>
          <c:y val="0.87690514565223754"/>
          <c:w val="0.91009412241522525"/>
          <c:h val="0.10025625982048325"/>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8084026897727"/>
          <c:y val="3.2479808267209843E-2"/>
          <c:w val="0.69161915973102273"/>
          <c:h val="0.77285703156301477"/>
        </c:manualLayout>
      </c:layout>
      <c:barChart>
        <c:barDir val="bar"/>
        <c:grouping val="percentStacked"/>
        <c:varyColors val="0"/>
        <c:ser>
          <c:idx val="0"/>
          <c:order val="0"/>
          <c:tx>
            <c:strRef>
              <c:f>'Job resources'!$F$228</c:f>
              <c:strCache>
                <c:ptCount val="1"/>
                <c:pt idx="0">
                  <c:v>Strongly disagree</c:v>
                </c:pt>
              </c:strCache>
            </c:strRef>
          </c:tx>
          <c:spPr>
            <a:solidFill>
              <a:schemeClr val="bg2"/>
            </a:solidFill>
          </c:spPr>
          <c:invertIfNegative val="0"/>
          <c:dLbls>
            <c:dLbl>
              <c:idx val="1"/>
              <c:layout>
                <c:manualLayout>
                  <c:x val="6.5740887726297046E-3"/>
                  <c:y val="4.240361928504651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A55-451B-9132-7C481C55CD26}"/>
                </c:ext>
              </c:extLst>
            </c:dLbl>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resources'!$G$228:$L$228</c:f>
              <c:numCache>
                <c:formatCode>0%</c:formatCode>
                <c:ptCount val="3"/>
                <c:pt idx="0">
                  <c:v>3.7037037037037035E-2</c:v>
                </c:pt>
                <c:pt idx="1">
                  <c:v>1.8518518518518517E-2</c:v>
                </c:pt>
                <c:pt idx="2">
                  <c:v>4.7008547008547008E-2</c:v>
                </c:pt>
              </c:numCache>
            </c:numRef>
          </c:val>
          <c:extLst>
            <c:ext xmlns:c16="http://schemas.microsoft.com/office/drawing/2014/chart" uri="{C3380CC4-5D6E-409C-BE32-E72D297353CC}">
              <c16:uniqueId val="{00000000-3A55-451B-9132-7C481C55CD26}"/>
            </c:ext>
          </c:extLst>
        </c:ser>
        <c:ser>
          <c:idx val="1"/>
          <c:order val="1"/>
          <c:tx>
            <c:strRef>
              <c:f>'Job resources'!$F$229</c:f>
              <c:strCache>
                <c:ptCount val="1"/>
                <c:pt idx="0">
                  <c:v>Disagree</c:v>
                </c:pt>
              </c:strCache>
            </c:strRef>
          </c:tx>
          <c:spPr>
            <a:solidFill>
              <a:schemeClr val="accent1"/>
            </a:solidFill>
          </c:spPr>
          <c:invertIfNegative val="0"/>
          <c:dLbls>
            <c:dLbl>
              <c:idx val="1"/>
              <c:layout>
                <c:manualLayout>
                  <c:x val="2.1913629242098615E-3"/>
                  <c:y val="-2.826870854293727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A55-451B-9132-7C481C55CD26}"/>
                </c:ext>
              </c:extLst>
            </c:dLbl>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resources'!$G$229:$L$229</c:f>
              <c:numCache>
                <c:formatCode>0%</c:formatCode>
                <c:ptCount val="3"/>
                <c:pt idx="0">
                  <c:v>6.6951566951566954E-2</c:v>
                </c:pt>
                <c:pt idx="1">
                  <c:v>3.4188034188034191E-2</c:v>
                </c:pt>
                <c:pt idx="2">
                  <c:v>7.8347578347578342E-2</c:v>
                </c:pt>
              </c:numCache>
            </c:numRef>
          </c:val>
          <c:extLst>
            <c:ext xmlns:c16="http://schemas.microsoft.com/office/drawing/2014/chart" uri="{C3380CC4-5D6E-409C-BE32-E72D297353CC}">
              <c16:uniqueId val="{00000001-3A55-451B-9132-7C481C55CD26}"/>
            </c:ext>
          </c:extLst>
        </c:ser>
        <c:ser>
          <c:idx val="2"/>
          <c:order val="2"/>
          <c:tx>
            <c:strRef>
              <c:f>'Job resources'!$F$230</c:f>
              <c:strCache>
                <c:ptCount val="1"/>
                <c:pt idx="0">
                  <c:v>Neither agree nor disagree</c:v>
                </c:pt>
              </c:strCache>
            </c:strRef>
          </c:tx>
          <c:spPr>
            <a:solidFill>
              <a:srgbClr val="ABDBF6"/>
            </a:solidFill>
          </c:spPr>
          <c:invertIfNegative val="0"/>
          <c:dLbls>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resources'!$G$230:$L$230</c:f>
              <c:numCache>
                <c:formatCode>0%</c:formatCode>
                <c:ptCount val="3"/>
                <c:pt idx="0">
                  <c:v>0.15811965811965811</c:v>
                </c:pt>
                <c:pt idx="1">
                  <c:v>0.11823361823361823</c:v>
                </c:pt>
                <c:pt idx="2">
                  <c:v>0.20227920227920229</c:v>
                </c:pt>
              </c:numCache>
            </c:numRef>
          </c:val>
          <c:extLst>
            <c:ext xmlns:c16="http://schemas.microsoft.com/office/drawing/2014/chart" uri="{C3380CC4-5D6E-409C-BE32-E72D297353CC}">
              <c16:uniqueId val="{00000002-3A55-451B-9132-7C481C55CD26}"/>
            </c:ext>
          </c:extLst>
        </c:ser>
        <c:ser>
          <c:idx val="3"/>
          <c:order val="3"/>
          <c:tx>
            <c:strRef>
              <c:f>'Job resources'!$F$231</c:f>
              <c:strCache>
                <c:ptCount val="1"/>
                <c:pt idx="0">
                  <c:v>Agree</c:v>
                </c:pt>
              </c:strCache>
            </c:strRef>
          </c:tx>
          <c:spPr>
            <a:solidFill>
              <a:schemeClr val="accent2"/>
            </a:solidFill>
          </c:spPr>
          <c:invertIfNegative val="0"/>
          <c:dLbls>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resources'!$G$231:$L$231</c:f>
              <c:numCache>
                <c:formatCode>0%</c:formatCode>
                <c:ptCount val="3"/>
                <c:pt idx="0">
                  <c:v>0.33475783475783477</c:v>
                </c:pt>
                <c:pt idx="1">
                  <c:v>0.39173789173789175</c:v>
                </c:pt>
                <c:pt idx="2">
                  <c:v>0.31766381766381768</c:v>
                </c:pt>
              </c:numCache>
            </c:numRef>
          </c:val>
          <c:extLst>
            <c:ext xmlns:c16="http://schemas.microsoft.com/office/drawing/2014/chart" uri="{C3380CC4-5D6E-409C-BE32-E72D297353CC}">
              <c16:uniqueId val="{00000003-3A55-451B-9132-7C481C55CD26}"/>
            </c:ext>
          </c:extLst>
        </c:ser>
        <c:ser>
          <c:idx val="4"/>
          <c:order val="4"/>
          <c:tx>
            <c:strRef>
              <c:f>'Job resources'!$F$232</c:f>
              <c:strCache>
                <c:ptCount val="1"/>
                <c:pt idx="0">
                  <c:v>Strongly agree</c:v>
                </c:pt>
              </c:strCache>
            </c:strRef>
          </c:tx>
          <c:spPr>
            <a:solidFill>
              <a:schemeClr val="accent3"/>
            </a:solidFill>
          </c:spPr>
          <c:invertIfNegative val="0"/>
          <c:dLbls>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resources'!$G$232:$L$232</c:f>
              <c:numCache>
                <c:formatCode>0%</c:formatCode>
                <c:ptCount val="3"/>
                <c:pt idx="0">
                  <c:v>0.3504273504273504</c:v>
                </c:pt>
                <c:pt idx="1">
                  <c:v>0.38176638176638178</c:v>
                </c:pt>
                <c:pt idx="2">
                  <c:v>0.3034188034188034</c:v>
                </c:pt>
              </c:numCache>
            </c:numRef>
          </c:val>
          <c:extLst>
            <c:ext xmlns:c16="http://schemas.microsoft.com/office/drawing/2014/chart" uri="{C3380CC4-5D6E-409C-BE32-E72D297353CC}">
              <c16:uniqueId val="{00000004-3A55-451B-9132-7C481C55CD26}"/>
            </c:ext>
          </c:extLst>
        </c:ser>
        <c:ser>
          <c:idx val="5"/>
          <c:order val="5"/>
          <c:tx>
            <c:strRef>
              <c:f>'Job resources'!$F$233</c:f>
              <c:strCache>
                <c:ptCount val="1"/>
                <c:pt idx="0">
                  <c:v>Not applicable</c:v>
                </c:pt>
              </c:strCache>
            </c:strRef>
          </c:tx>
          <c:spPr>
            <a:solidFill>
              <a:srgbClr val="6D6E71"/>
            </a:solidFill>
          </c:spPr>
          <c:invertIfNegative val="0"/>
          <c:dLbls>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resources'!$G$227:$L$227</c:f>
              <c:strCache>
                <c:ptCount val="3"/>
                <c:pt idx="0">
                  <c:v>I can count on my supervisor when I encounter difficulties at work</c:v>
                </c:pt>
                <c:pt idx="1">
                  <c:v>I get along well with my supervisor</c:v>
                </c:pt>
                <c:pt idx="2">
                  <c:v>My supervisor creates an environment that enables me to deliver my best</c:v>
                </c:pt>
              </c:strCache>
            </c:strRef>
          </c:cat>
          <c:val>
            <c:numRef>
              <c:f>'Job resources'!$G$233:$L$233</c:f>
              <c:numCache>
                <c:formatCode>0%</c:formatCode>
                <c:ptCount val="3"/>
                <c:pt idx="0">
                  <c:v>5.2706552706552709E-2</c:v>
                </c:pt>
                <c:pt idx="1">
                  <c:v>5.5555555555555552E-2</c:v>
                </c:pt>
                <c:pt idx="2">
                  <c:v>5.128205128205128E-2</c:v>
                </c:pt>
              </c:numCache>
            </c:numRef>
          </c:val>
          <c:extLst>
            <c:ext xmlns:c16="http://schemas.microsoft.com/office/drawing/2014/chart" uri="{C3380CC4-5D6E-409C-BE32-E72D297353CC}">
              <c16:uniqueId val="{00000005-3A55-451B-9132-7C481C55CD26}"/>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84041757556871299"/>
          <c:w val="1"/>
          <c:h val="0.15958242443128701"/>
        </c:manualLayout>
      </c:layout>
      <c:overlay val="0"/>
      <c:txPr>
        <a:bodyPr/>
        <a:lstStyle/>
        <a:p>
          <a:pPr>
            <a:defRPr sz="800"/>
          </a:pPr>
          <a:endParaRPr lang="en-US"/>
        </a:p>
      </c:txPr>
    </c:legend>
    <c:plotVisOnly val="1"/>
    <c:dispBlanksAs val="gap"/>
    <c:showDLblsOverMax val="0"/>
  </c:chart>
  <c:spPr>
    <a:ln>
      <a:noFill/>
    </a:ln>
  </c:spPr>
  <c:txPr>
    <a:bodyPr/>
    <a:lstStyle/>
    <a:p>
      <a:pPr>
        <a:defRPr sz="900" b="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23686167021419"/>
          <c:y val="3.7523230879199426E-2"/>
          <c:w val="0.65200793351020958"/>
          <c:h val="0.75560038555974551"/>
        </c:manualLayout>
      </c:layout>
      <c:barChart>
        <c:barDir val="bar"/>
        <c:grouping val="percentStacked"/>
        <c:varyColors val="0"/>
        <c:ser>
          <c:idx val="0"/>
          <c:order val="0"/>
          <c:tx>
            <c:strRef>
              <c:f>'Job resources'!$F$377</c:f>
              <c:strCache>
                <c:ptCount val="1"/>
                <c:pt idx="0">
                  <c:v>Never</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resources'!$G$377:$I$377</c:f>
              <c:numCache>
                <c:formatCode>0%</c:formatCode>
                <c:ptCount val="3"/>
                <c:pt idx="0">
                  <c:v>0.18581560283687942</c:v>
                </c:pt>
                <c:pt idx="1">
                  <c:v>8.4865629420084868E-2</c:v>
                </c:pt>
                <c:pt idx="2">
                  <c:v>0.43847241867043846</c:v>
                </c:pt>
              </c:numCache>
            </c:numRef>
          </c:val>
          <c:extLst>
            <c:ext xmlns:c16="http://schemas.microsoft.com/office/drawing/2014/chart" uri="{C3380CC4-5D6E-409C-BE32-E72D297353CC}">
              <c16:uniqueId val="{00000000-AFD6-4A04-BBD5-D27552ADF63B}"/>
            </c:ext>
          </c:extLst>
        </c:ser>
        <c:ser>
          <c:idx val="1"/>
          <c:order val="1"/>
          <c:tx>
            <c:strRef>
              <c:f>'Job resources'!$F$378</c:f>
              <c:strCache>
                <c:ptCount val="1"/>
                <c:pt idx="0">
                  <c:v>Once every few years</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resources'!$G$378:$I$378</c:f>
              <c:numCache>
                <c:formatCode>0%</c:formatCode>
                <c:ptCount val="3"/>
                <c:pt idx="0">
                  <c:v>0.15460992907801419</c:v>
                </c:pt>
                <c:pt idx="1">
                  <c:v>0.13719943422913719</c:v>
                </c:pt>
                <c:pt idx="2">
                  <c:v>0.12871287128712872</c:v>
                </c:pt>
              </c:numCache>
            </c:numRef>
          </c:val>
          <c:extLst>
            <c:ext xmlns:c16="http://schemas.microsoft.com/office/drawing/2014/chart" uri="{C3380CC4-5D6E-409C-BE32-E72D297353CC}">
              <c16:uniqueId val="{00000001-AFD6-4A04-BBD5-D27552ADF63B}"/>
            </c:ext>
          </c:extLst>
        </c:ser>
        <c:ser>
          <c:idx val="2"/>
          <c:order val="2"/>
          <c:tx>
            <c:strRef>
              <c:f>'Job resources'!$F$379</c:f>
              <c:strCache>
                <c:ptCount val="1"/>
                <c:pt idx="0">
                  <c:v>Yearly</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resources'!$G$379:$I$379</c:f>
              <c:numCache>
                <c:formatCode>0%</c:formatCode>
                <c:ptCount val="3"/>
                <c:pt idx="0">
                  <c:v>0.1574468085106383</c:v>
                </c:pt>
                <c:pt idx="1">
                  <c:v>0.45261669024045259</c:v>
                </c:pt>
                <c:pt idx="2">
                  <c:v>0.15134370579915135</c:v>
                </c:pt>
              </c:numCache>
            </c:numRef>
          </c:val>
          <c:extLst>
            <c:ext xmlns:c16="http://schemas.microsoft.com/office/drawing/2014/chart" uri="{C3380CC4-5D6E-409C-BE32-E72D297353CC}">
              <c16:uniqueId val="{00000002-AFD6-4A04-BBD5-D27552ADF63B}"/>
            </c:ext>
          </c:extLst>
        </c:ser>
        <c:ser>
          <c:idx val="3"/>
          <c:order val="3"/>
          <c:tx>
            <c:strRef>
              <c:f>'Job resources'!$F$380</c:f>
              <c:strCache>
                <c:ptCount val="1"/>
                <c:pt idx="0">
                  <c:v>Monthly</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resources'!$G$380:$I$380</c:f>
              <c:numCache>
                <c:formatCode>0%</c:formatCode>
                <c:ptCount val="3"/>
                <c:pt idx="0">
                  <c:v>0.18014184397163122</c:v>
                </c:pt>
                <c:pt idx="1">
                  <c:v>0.2347949080622348</c:v>
                </c:pt>
                <c:pt idx="2">
                  <c:v>7.2135785007072142E-2</c:v>
                </c:pt>
              </c:numCache>
            </c:numRef>
          </c:val>
          <c:extLst>
            <c:ext xmlns:c16="http://schemas.microsoft.com/office/drawing/2014/chart" uri="{C3380CC4-5D6E-409C-BE32-E72D297353CC}">
              <c16:uniqueId val="{00000003-AFD6-4A04-BBD5-D27552ADF63B}"/>
            </c:ext>
          </c:extLst>
        </c:ser>
        <c:ser>
          <c:idx val="4"/>
          <c:order val="4"/>
          <c:tx>
            <c:strRef>
              <c:f>'Job resources'!$F$381</c:f>
              <c:strCache>
                <c:ptCount val="1"/>
                <c:pt idx="0">
                  <c:v>Weekly</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resources'!$G$381:$I$381</c:f>
              <c:numCache>
                <c:formatCode>0%</c:formatCode>
                <c:ptCount val="3"/>
                <c:pt idx="0">
                  <c:v>6.5248226950354607E-2</c:v>
                </c:pt>
                <c:pt idx="1">
                  <c:v>3.3946251768033946E-2</c:v>
                </c:pt>
                <c:pt idx="2">
                  <c:v>2.1216407355021217E-2</c:v>
                </c:pt>
              </c:numCache>
            </c:numRef>
          </c:val>
          <c:extLst>
            <c:ext xmlns:c16="http://schemas.microsoft.com/office/drawing/2014/chart" uri="{C3380CC4-5D6E-409C-BE32-E72D297353CC}">
              <c16:uniqueId val="{00000004-AFD6-4A04-BBD5-D27552ADF63B}"/>
            </c:ext>
          </c:extLst>
        </c:ser>
        <c:ser>
          <c:idx val="5"/>
          <c:order val="5"/>
          <c:tx>
            <c:strRef>
              <c:f>'Job resources'!$F$382</c:f>
              <c:strCache>
                <c:ptCount val="1"/>
                <c:pt idx="0">
                  <c:v>Not applicable</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resources'!$G$376:$I$376</c:f>
              <c:strCache>
                <c:ptCount val="3"/>
                <c:pt idx="0">
                  <c:v>On the job training (e.g. shadow shift, one-on-one supervision)</c:v>
                </c:pt>
                <c:pt idx="1">
                  <c:v>Training paid for or provided by your employer</c:v>
                </c:pt>
                <c:pt idx="2">
                  <c:v>Training required for your job but not paid for or provided by your employer</c:v>
                </c:pt>
              </c:strCache>
            </c:strRef>
          </c:cat>
          <c:val>
            <c:numRef>
              <c:f>'Job resources'!$G$382:$I$382</c:f>
              <c:numCache>
                <c:formatCode>0%</c:formatCode>
                <c:ptCount val="3"/>
                <c:pt idx="0">
                  <c:v>0.25673758865248225</c:v>
                </c:pt>
                <c:pt idx="1">
                  <c:v>5.6577086280056574E-2</c:v>
                </c:pt>
                <c:pt idx="2">
                  <c:v>0.18811881188118812</c:v>
                </c:pt>
              </c:numCache>
            </c:numRef>
          </c:val>
          <c:extLst>
            <c:ext xmlns:c16="http://schemas.microsoft.com/office/drawing/2014/chart" uri="{C3380CC4-5D6E-409C-BE32-E72D297353CC}">
              <c16:uniqueId val="{00000005-AFD6-4A04-BBD5-D27552ADF63B}"/>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7.9495980592882057E-2"/>
          <c:y val="0.8179546553656718"/>
          <c:w val="0.8549888306844311"/>
          <c:h val="0.10585992197625421"/>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80444353519616929"/>
        </c:manualLayout>
      </c:layout>
      <c:barChart>
        <c:barDir val="bar"/>
        <c:grouping val="percentStacked"/>
        <c:varyColors val="0"/>
        <c:ser>
          <c:idx val="0"/>
          <c:order val="0"/>
          <c:tx>
            <c:strRef>
              <c:f>'Job resources'!$F$404</c:f>
              <c:strCache>
                <c:ptCount val="1"/>
                <c:pt idx="0">
                  <c:v>Strongly disagree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resources'!$G$404:$I$404</c:f>
              <c:numCache>
                <c:formatCode>0%</c:formatCode>
                <c:ptCount val="3"/>
                <c:pt idx="0">
                  <c:v>6.6478076379066484E-2</c:v>
                </c:pt>
                <c:pt idx="1">
                  <c:v>7.2237960339943341E-2</c:v>
                </c:pt>
                <c:pt idx="2">
                  <c:v>6.8085106382978725E-2</c:v>
                </c:pt>
              </c:numCache>
            </c:numRef>
          </c:val>
          <c:extLst>
            <c:ext xmlns:c16="http://schemas.microsoft.com/office/drawing/2014/chart" uri="{C3380CC4-5D6E-409C-BE32-E72D297353CC}">
              <c16:uniqueId val="{00000000-C615-45BC-AEA6-BE71FF428F00}"/>
            </c:ext>
          </c:extLst>
        </c:ser>
        <c:ser>
          <c:idx val="1"/>
          <c:order val="1"/>
          <c:tx>
            <c:strRef>
              <c:f>'Job resources'!$F$405</c:f>
              <c:strCache>
                <c:ptCount val="1"/>
                <c:pt idx="0">
                  <c:v>Disagree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resources'!$G$405:$I$405</c:f>
              <c:numCache>
                <c:formatCode>0%</c:formatCode>
                <c:ptCount val="3"/>
                <c:pt idx="0">
                  <c:v>0.21923620933521923</c:v>
                </c:pt>
                <c:pt idx="1">
                  <c:v>0.18271954674220964</c:v>
                </c:pt>
                <c:pt idx="2">
                  <c:v>0.19290780141843972</c:v>
                </c:pt>
              </c:numCache>
            </c:numRef>
          </c:val>
          <c:extLst>
            <c:ext xmlns:c16="http://schemas.microsoft.com/office/drawing/2014/chart" uri="{C3380CC4-5D6E-409C-BE32-E72D297353CC}">
              <c16:uniqueId val="{00000001-C615-45BC-AEA6-BE71FF428F00}"/>
            </c:ext>
          </c:extLst>
        </c:ser>
        <c:ser>
          <c:idx val="2"/>
          <c:order val="2"/>
          <c:tx>
            <c:strRef>
              <c:f>'Job resources'!$F$406</c:f>
              <c:strCache>
                <c:ptCount val="1"/>
                <c:pt idx="0">
                  <c:v>Neither agree nor disagree</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resources'!$G$406:$I$406</c:f>
              <c:numCache>
                <c:formatCode>0%</c:formatCode>
                <c:ptCount val="3"/>
                <c:pt idx="0">
                  <c:v>0.21782178217821782</c:v>
                </c:pt>
                <c:pt idx="1">
                  <c:v>0.18838526912181303</c:v>
                </c:pt>
                <c:pt idx="2">
                  <c:v>0.18156028368794327</c:v>
                </c:pt>
              </c:numCache>
            </c:numRef>
          </c:val>
          <c:extLst>
            <c:ext xmlns:c16="http://schemas.microsoft.com/office/drawing/2014/chart" uri="{C3380CC4-5D6E-409C-BE32-E72D297353CC}">
              <c16:uniqueId val="{00000002-C615-45BC-AEA6-BE71FF428F00}"/>
            </c:ext>
          </c:extLst>
        </c:ser>
        <c:ser>
          <c:idx val="3"/>
          <c:order val="3"/>
          <c:tx>
            <c:strRef>
              <c:f>'Job resources'!$F$407</c:f>
              <c:strCache>
                <c:ptCount val="1"/>
                <c:pt idx="0">
                  <c:v>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resources'!$G$407:$I$407</c:f>
              <c:numCache>
                <c:formatCode>0%</c:formatCode>
                <c:ptCount val="3"/>
                <c:pt idx="0">
                  <c:v>0.35643564356435642</c:v>
                </c:pt>
                <c:pt idx="1">
                  <c:v>0.41359773371104813</c:v>
                </c:pt>
                <c:pt idx="2">
                  <c:v>0.40851063829787232</c:v>
                </c:pt>
              </c:numCache>
            </c:numRef>
          </c:val>
          <c:extLst>
            <c:ext xmlns:c16="http://schemas.microsoft.com/office/drawing/2014/chart" uri="{C3380CC4-5D6E-409C-BE32-E72D297353CC}">
              <c16:uniqueId val="{00000003-C615-45BC-AEA6-BE71FF428F00}"/>
            </c:ext>
          </c:extLst>
        </c:ser>
        <c:ser>
          <c:idx val="4"/>
          <c:order val="4"/>
          <c:tx>
            <c:strRef>
              <c:f>'Job resources'!$F$408</c:f>
              <c:strCache>
                <c:ptCount val="1"/>
                <c:pt idx="0">
                  <c:v>Strongly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resources'!$G$408:$I$408</c:f>
              <c:numCache>
                <c:formatCode>0%</c:formatCode>
                <c:ptCount val="3"/>
                <c:pt idx="0">
                  <c:v>0.11173974540311174</c:v>
                </c:pt>
                <c:pt idx="1">
                  <c:v>0.11473087818696884</c:v>
                </c:pt>
                <c:pt idx="2">
                  <c:v>0.12056737588652482</c:v>
                </c:pt>
              </c:numCache>
            </c:numRef>
          </c:val>
          <c:extLst>
            <c:ext xmlns:c16="http://schemas.microsoft.com/office/drawing/2014/chart" uri="{C3380CC4-5D6E-409C-BE32-E72D297353CC}">
              <c16:uniqueId val="{00000004-C615-45BC-AEA6-BE71FF428F00}"/>
            </c:ext>
          </c:extLst>
        </c:ser>
        <c:ser>
          <c:idx val="5"/>
          <c:order val="5"/>
          <c:tx>
            <c:strRef>
              <c:f>'Job resources'!$F$409</c:f>
              <c:strCache>
                <c:ptCount val="1"/>
                <c:pt idx="0">
                  <c:v>Not applicable</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resources'!$G$403:$I$403</c:f>
              <c:strCache>
                <c:ptCount val="3"/>
                <c:pt idx="0">
                  <c:v>I am satisfied with the amount of training I receive</c:v>
                </c:pt>
                <c:pt idx="1">
                  <c:v>I am satisfied with the quality of training I receive</c:v>
                </c:pt>
                <c:pt idx="2">
                  <c:v>Overall, the training I receive meets the needs of my role</c:v>
                </c:pt>
              </c:strCache>
            </c:strRef>
          </c:cat>
          <c:val>
            <c:numRef>
              <c:f>'Job resources'!$G$409:$I$409</c:f>
              <c:numCache>
                <c:formatCode>0%</c:formatCode>
                <c:ptCount val="3"/>
                <c:pt idx="0">
                  <c:v>2.8288543140028287E-2</c:v>
                </c:pt>
                <c:pt idx="1">
                  <c:v>2.8328611898016998E-2</c:v>
                </c:pt>
                <c:pt idx="2">
                  <c:v>2.8368794326241134E-2</c:v>
                </c:pt>
              </c:numCache>
            </c:numRef>
          </c:val>
          <c:extLst>
            <c:ext xmlns:c16="http://schemas.microsoft.com/office/drawing/2014/chart" uri="{C3380CC4-5D6E-409C-BE32-E72D297353CC}">
              <c16:uniqueId val="{00000005-C615-45BC-AEA6-BE71FF428F00}"/>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83853904967573201"/>
          <c:w val="1"/>
          <c:h val="0.13487369925932985"/>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2.1701046196430034E-2"/>
          <c:w val="0.65200793351020958"/>
          <c:h val="0.80531188004211673"/>
        </c:manualLayout>
      </c:layout>
      <c:barChart>
        <c:barDir val="bar"/>
        <c:grouping val="percentStacked"/>
        <c:varyColors val="0"/>
        <c:ser>
          <c:idx val="0"/>
          <c:order val="0"/>
          <c:tx>
            <c:strRef>
              <c:f>'Job resources'!$F$94</c:f>
              <c:strCache>
                <c:ptCount val="1"/>
                <c:pt idx="0">
                  <c:v>Strongly disagree</c:v>
                </c:pt>
              </c:strCache>
            </c:strRef>
          </c:tx>
          <c:spPr>
            <a:solidFill>
              <a:schemeClr val="bg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resources'!$G$94:$J$94</c:f>
              <c:numCache>
                <c:formatCode>0%</c:formatCode>
                <c:ptCount val="2"/>
                <c:pt idx="0">
                  <c:v>4.4444444444444446E-2</c:v>
                </c:pt>
                <c:pt idx="1">
                  <c:v>3.3287101248266296E-2</c:v>
                </c:pt>
              </c:numCache>
            </c:numRef>
          </c:val>
          <c:extLst>
            <c:ext xmlns:c16="http://schemas.microsoft.com/office/drawing/2014/chart" uri="{C3380CC4-5D6E-409C-BE32-E72D297353CC}">
              <c16:uniqueId val="{00000000-224F-48A0-841C-1EE33A3DADF0}"/>
            </c:ext>
          </c:extLst>
        </c:ser>
        <c:ser>
          <c:idx val="1"/>
          <c:order val="1"/>
          <c:tx>
            <c:strRef>
              <c:f>'Job resources'!$F$95</c:f>
              <c:strCache>
                <c:ptCount val="1"/>
                <c:pt idx="0">
                  <c:v>Disagree</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resources'!$G$95:$J$95</c:f>
              <c:numCache>
                <c:formatCode>0%</c:formatCode>
                <c:ptCount val="2"/>
                <c:pt idx="0">
                  <c:v>8.4722222222222227E-2</c:v>
                </c:pt>
                <c:pt idx="1">
                  <c:v>6.2413314840499307E-2</c:v>
                </c:pt>
              </c:numCache>
            </c:numRef>
          </c:val>
          <c:extLst>
            <c:ext xmlns:c16="http://schemas.microsoft.com/office/drawing/2014/chart" uri="{C3380CC4-5D6E-409C-BE32-E72D297353CC}">
              <c16:uniqueId val="{00000001-224F-48A0-841C-1EE33A3DADF0}"/>
            </c:ext>
          </c:extLst>
        </c:ser>
        <c:ser>
          <c:idx val="2"/>
          <c:order val="2"/>
          <c:tx>
            <c:strRef>
              <c:f>'Job resources'!$F$96</c:f>
              <c:strCache>
                <c:ptCount val="1"/>
                <c:pt idx="0">
                  <c:v>Neither agree nor disagree</c:v>
                </c:pt>
              </c:strCache>
            </c:strRef>
          </c:tx>
          <c:spPr>
            <a:solidFill>
              <a:srgbClr val="ABDBF6"/>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resources'!$G$96:$J$96</c:f>
              <c:numCache>
                <c:formatCode>0%</c:formatCode>
                <c:ptCount val="2"/>
                <c:pt idx="0">
                  <c:v>0.13472222222222222</c:v>
                </c:pt>
                <c:pt idx="1">
                  <c:v>0.17059639389736478</c:v>
                </c:pt>
              </c:numCache>
            </c:numRef>
          </c:val>
          <c:extLst>
            <c:ext xmlns:c16="http://schemas.microsoft.com/office/drawing/2014/chart" uri="{C3380CC4-5D6E-409C-BE32-E72D297353CC}">
              <c16:uniqueId val="{00000002-224F-48A0-841C-1EE33A3DADF0}"/>
            </c:ext>
          </c:extLst>
        </c:ser>
        <c:ser>
          <c:idx val="3"/>
          <c:order val="3"/>
          <c:tx>
            <c:strRef>
              <c:f>'Job resources'!$F$97</c:f>
              <c:strCache>
                <c:ptCount val="1"/>
                <c:pt idx="0">
                  <c:v>Agree</c:v>
                </c:pt>
              </c:strCache>
            </c:strRef>
          </c:tx>
          <c:spPr>
            <a:solidFill>
              <a:schemeClr val="accent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resources'!$G$97:$J$97</c:f>
              <c:numCache>
                <c:formatCode>0%</c:formatCode>
                <c:ptCount val="2"/>
                <c:pt idx="0">
                  <c:v>0.33750000000000002</c:v>
                </c:pt>
                <c:pt idx="1">
                  <c:v>0.3287101248266297</c:v>
                </c:pt>
              </c:numCache>
            </c:numRef>
          </c:val>
          <c:extLst>
            <c:ext xmlns:c16="http://schemas.microsoft.com/office/drawing/2014/chart" uri="{C3380CC4-5D6E-409C-BE32-E72D297353CC}">
              <c16:uniqueId val="{00000003-224F-48A0-841C-1EE33A3DADF0}"/>
            </c:ext>
          </c:extLst>
        </c:ser>
        <c:ser>
          <c:idx val="4"/>
          <c:order val="4"/>
          <c:tx>
            <c:strRef>
              <c:f>'Job resources'!$F$98</c:f>
              <c:strCache>
                <c:ptCount val="1"/>
                <c:pt idx="0">
                  <c:v>Strongly agree</c:v>
                </c:pt>
              </c:strCache>
            </c:strRef>
          </c:tx>
          <c:spPr>
            <a:solidFill>
              <a:schemeClr val="accent3"/>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resources'!$G$98:$J$98</c:f>
              <c:numCache>
                <c:formatCode>0%</c:formatCode>
                <c:ptCount val="2"/>
                <c:pt idx="0">
                  <c:v>0.38055555555555554</c:v>
                </c:pt>
                <c:pt idx="1">
                  <c:v>0.37864077669902912</c:v>
                </c:pt>
              </c:numCache>
            </c:numRef>
          </c:val>
          <c:extLst>
            <c:ext xmlns:c16="http://schemas.microsoft.com/office/drawing/2014/chart" uri="{C3380CC4-5D6E-409C-BE32-E72D297353CC}">
              <c16:uniqueId val="{00000004-224F-48A0-841C-1EE33A3DADF0}"/>
            </c:ext>
          </c:extLst>
        </c:ser>
        <c:ser>
          <c:idx val="5"/>
          <c:order val="5"/>
          <c:tx>
            <c:strRef>
              <c:f>'Job resources'!$F$99</c:f>
              <c:strCache>
                <c:ptCount val="1"/>
                <c:pt idx="0">
                  <c:v>Not applicable</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resources'!$G$93:$J$93</c:f>
              <c:strCache>
                <c:ptCount val="2"/>
                <c:pt idx="0">
                  <c:v>The organisation I work for ensures staff are familiar with their requirements and responsibilities under the NDIS</c:v>
                </c:pt>
                <c:pt idx="1">
                  <c:v>The organisation I work for has high ethical standards</c:v>
                </c:pt>
              </c:strCache>
            </c:strRef>
          </c:cat>
          <c:val>
            <c:numRef>
              <c:f>'Job resources'!$G$99:$J$99</c:f>
              <c:numCache>
                <c:formatCode>0%</c:formatCode>
                <c:ptCount val="2"/>
                <c:pt idx="0">
                  <c:v>1.8055555555555554E-2</c:v>
                </c:pt>
                <c:pt idx="1">
                  <c:v>2.6352288488210817E-2</c:v>
                </c:pt>
              </c:numCache>
            </c:numRef>
          </c:val>
          <c:extLst>
            <c:ext xmlns:c16="http://schemas.microsoft.com/office/drawing/2014/chart" uri="{C3380CC4-5D6E-409C-BE32-E72D297353CC}">
              <c16:uniqueId val="{00000005-224F-48A0-841C-1EE33A3DADF0}"/>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391217564876E-2"/>
          <c:y val="0.80821279795425627"/>
          <c:w val="0.96219554188379519"/>
          <c:h val="0.1917872020457437"/>
        </c:manualLayout>
      </c:layout>
      <c:overlay val="0"/>
    </c:legend>
    <c:plotVisOnly val="1"/>
    <c:dispBlanksAs val="gap"/>
    <c:showDLblsOverMax val="0"/>
  </c:chart>
  <c:spPr>
    <a:ln>
      <a:noFill/>
    </a:ln>
  </c:spPr>
  <c:txPr>
    <a:bodyPr/>
    <a:lstStyle/>
    <a:p>
      <a:pPr>
        <a:defRPr sz="800" b="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6728872833203543"/>
        </c:manualLayout>
      </c:layout>
      <c:barChart>
        <c:barDir val="bar"/>
        <c:grouping val="percentStacked"/>
        <c:varyColors val="0"/>
        <c:ser>
          <c:idx val="0"/>
          <c:order val="0"/>
          <c:tx>
            <c:strRef>
              <c:f>'Job resources'!$F$356</c:f>
              <c:strCache>
                <c:ptCount val="1"/>
                <c:pt idx="0">
                  <c:v>Strongly disagree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resources'!$G$356:$H$356</c:f>
              <c:numCache>
                <c:formatCode>0%</c:formatCode>
                <c:ptCount val="2"/>
                <c:pt idx="0">
                  <c:v>7.3446327683615822E-2</c:v>
                </c:pt>
                <c:pt idx="1">
                  <c:v>8.1920903954802254E-2</c:v>
                </c:pt>
              </c:numCache>
            </c:numRef>
          </c:val>
          <c:extLst>
            <c:ext xmlns:c16="http://schemas.microsoft.com/office/drawing/2014/chart" uri="{C3380CC4-5D6E-409C-BE32-E72D297353CC}">
              <c16:uniqueId val="{00000000-6515-47F9-9DA9-B606752F846B}"/>
            </c:ext>
          </c:extLst>
        </c:ser>
        <c:ser>
          <c:idx val="1"/>
          <c:order val="1"/>
          <c:tx>
            <c:strRef>
              <c:f>'Job resources'!$F$357</c:f>
              <c:strCache>
                <c:ptCount val="1"/>
                <c:pt idx="0">
                  <c:v>Disagree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resources'!$G$357:$H$357</c:f>
              <c:numCache>
                <c:formatCode>0%</c:formatCode>
                <c:ptCount val="2"/>
                <c:pt idx="0">
                  <c:v>0.2132768361581921</c:v>
                </c:pt>
                <c:pt idx="1">
                  <c:v>0.21186440677966101</c:v>
                </c:pt>
              </c:numCache>
            </c:numRef>
          </c:val>
          <c:extLst>
            <c:ext xmlns:c16="http://schemas.microsoft.com/office/drawing/2014/chart" uri="{C3380CC4-5D6E-409C-BE32-E72D297353CC}">
              <c16:uniqueId val="{00000001-6515-47F9-9DA9-B606752F846B}"/>
            </c:ext>
          </c:extLst>
        </c:ser>
        <c:ser>
          <c:idx val="2"/>
          <c:order val="2"/>
          <c:tx>
            <c:strRef>
              <c:f>'Job resources'!$F$358</c:f>
              <c:strCache>
                <c:ptCount val="1"/>
                <c:pt idx="0">
                  <c:v>Neither agree nor disagree</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resources'!$G$358:$H$358</c:f>
              <c:numCache>
                <c:formatCode>0%</c:formatCode>
                <c:ptCount val="2"/>
                <c:pt idx="0">
                  <c:v>0.18785310734463276</c:v>
                </c:pt>
                <c:pt idx="1">
                  <c:v>0.16101694915254236</c:v>
                </c:pt>
              </c:numCache>
            </c:numRef>
          </c:val>
          <c:extLst>
            <c:ext xmlns:c16="http://schemas.microsoft.com/office/drawing/2014/chart" uri="{C3380CC4-5D6E-409C-BE32-E72D297353CC}">
              <c16:uniqueId val="{00000002-6515-47F9-9DA9-B606752F846B}"/>
            </c:ext>
          </c:extLst>
        </c:ser>
        <c:ser>
          <c:idx val="3"/>
          <c:order val="3"/>
          <c:tx>
            <c:strRef>
              <c:f>'Job resources'!$F$359</c:f>
              <c:strCache>
                <c:ptCount val="1"/>
                <c:pt idx="0">
                  <c:v>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resources'!$G$359:$H$359</c:f>
              <c:numCache>
                <c:formatCode>0%</c:formatCode>
                <c:ptCount val="2"/>
                <c:pt idx="0">
                  <c:v>0.35169491525423729</c:v>
                </c:pt>
                <c:pt idx="1">
                  <c:v>0.35875706214689268</c:v>
                </c:pt>
              </c:numCache>
            </c:numRef>
          </c:val>
          <c:extLst>
            <c:ext xmlns:c16="http://schemas.microsoft.com/office/drawing/2014/chart" uri="{C3380CC4-5D6E-409C-BE32-E72D297353CC}">
              <c16:uniqueId val="{00000003-6515-47F9-9DA9-B606752F846B}"/>
            </c:ext>
          </c:extLst>
        </c:ser>
        <c:ser>
          <c:idx val="4"/>
          <c:order val="4"/>
          <c:tx>
            <c:strRef>
              <c:f>'Job resources'!$F$360</c:f>
              <c:strCache>
                <c:ptCount val="1"/>
                <c:pt idx="0">
                  <c:v>Strongly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resources'!$G$360:$H$360</c:f>
              <c:numCache>
                <c:formatCode>0%</c:formatCode>
                <c:ptCount val="2"/>
                <c:pt idx="0">
                  <c:v>0.16384180790960451</c:v>
                </c:pt>
                <c:pt idx="1">
                  <c:v>0.16666666666666666</c:v>
                </c:pt>
              </c:numCache>
            </c:numRef>
          </c:val>
          <c:extLst>
            <c:ext xmlns:c16="http://schemas.microsoft.com/office/drawing/2014/chart" uri="{C3380CC4-5D6E-409C-BE32-E72D297353CC}">
              <c16:uniqueId val="{00000004-6515-47F9-9DA9-B606752F846B}"/>
            </c:ext>
          </c:extLst>
        </c:ser>
        <c:ser>
          <c:idx val="5"/>
          <c:order val="5"/>
          <c:tx>
            <c:strRef>
              <c:f>'Job resources'!$F$361</c:f>
              <c:strCache>
                <c:ptCount val="1"/>
                <c:pt idx="0">
                  <c:v>Not applicable</c:v>
                </c:pt>
              </c:strCache>
            </c:strRef>
          </c:tx>
          <c:spPr>
            <a:solidFill>
              <a:srgbClr val="6D6E7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resources'!$G$355:$H$355</c:f>
              <c:strCache>
                <c:ptCount val="2"/>
                <c:pt idx="0">
                  <c:v>I felt well prepared when I started my current job</c:v>
                </c:pt>
                <c:pt idx="1">
                  <c:v>I received adequate training when I started my current job</c:v>
                </c:pt>
              </c:strCache>
            </c:strRef>
          </c:cat>
          <c:val>
            <c:numRef>
              <c:f>'Job resources'!$G$361:$H$361</c:f>
              <c:numCache>
                <c:formatCode>0%</c:formatCode>
                <c:ptCount val="2"/>
                <c:pt idx="0">
                  <c:v>9.887005649717515E-3</c:v>
                </c:pt>
                <c:pt idx="1">
                  <c:v>1.977401129943503E-2</c:v>
                </c:pt>
              </c:numCache>
            </c:numRef>
          </c:val>
          <c:extLst>
            <c:ext xmlns:c16="http://schemas.microsoft.com/office/drawing/2014/chart" uri="{C3380CC4-5D6E-409C-BE32-E72D297353CC}">
              <c16:uniqueId val="{00000005-6515-47F9-9DA9-B606752F846B}"/>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7.9495981703895102E-2"/>
          <c:y val="0.76475332410371777"/>
          <c:w val="0.8549888306844311"/>
          <c:h val="0.18030162095122726"/>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3500180615768"/>
          <c:y val="9.533097992733644E-2"/>
          <c:w val="0.66836499819384232"/>
          <c:h val="0.58688835064031541"/>
        </c:manualLayout>
      </c:layout>
      <c:barChart>
        <c:barDir val="bar"/>
        <c:grouping val="percentStacked"/>
        <c:varyColors val="0"/>
        <c:ser>
          <c:idx val="0"/>
          <c:order val="0"/>
          <c:tx>
            <c:strRef>
              <c:f>'Job resources'!$F$129</c:f>
              <c:strCache>
                <c:ptCount val="1"/>
                <c:pt idx="0">
                  <c:v>Strongly disagree</c:v>
                </c:pt>
              </c:strCache>
            </c:strRef>
          </c:tx>
          <c:spPr>
            <a:solidFill>
              <a:schemeClr val="bg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1"/>
                <c:pt idx="0">
                  <c:v>I am satisfied with the stability and security of my job</c:v>
                </c:pt>
              </c:strCache>
              <c:extLst/>
            </c:strRef>
          </c:cat>
          <c:val>
            <c:numRef>
              <c:f>'Job resources'!$G$129:$L$129</c:f>
              <c:numCache>
                <c:formatCode>0%</c:formatCode>
                <c:ptCount val="1"/>
                <c:pt idx="0">
                  <c:v>4.24597364568082E-2</c:v>
                </c:pt>
              </c:numCache>
              <c:extLst/>
            </c:numRef>
          </c:val>
          <c:extLst>
            <c:ext xmlns:c16="http://schemas.microsoft.com/office/drawing/2014/chart" uri="{C3380CC4-5D6E-409C-BE32-E72D297353CC}">
              <c16:uniqueId val="{00000000-47B9-4038-B7AE-6C4C977DCC31}"/>
            </c:ext>
          </c:extLst>
        </c:ser>
        <c:ser>
          <c:idx val="1"/>
          <c:order val="1"/>
          <c:tx>
            <c:strRef>
              <c:f>'Job resources'!$F$130</c:f>
              <c:strCache>
                <c:ptCount val="1"/>
                <c:pt idx="0">
                  <c:v>Disagree</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1"/>
                <c:pt idx="0">
                  <c:v>I am satisfied with the stability and security of my job</c:v>
                </c:pt>
              </c:strCache>
              <c:extLst/>
            </c:strRef>
          </c:cat>
          <c:val>
            <c:numRef>
              <c:f>'Job resources'!$G$130:$L$130</c:f>
              <c:numCache>
                <c:formatCode>0%</c:formatCode>
                <c:ptCount val="1"/>
                <c:pt idx="0">
                  <c:v>0.11859443631039532</c:v>
                </c:pt>
              </c:numCache>
              <c:extLst/>
            </c:numRef>
          </c:val>
          <c:extLst>
            <c:ext xmlns:c16="http://schemas.microsoft.com/office/drawing/2014/chart" uri="{C3380CC4-5D6E-409C-BE32-E72D297353CC}">
              <c16:uniqueId val="{00000001-47B9-4038-B7AE-6C4C977DCC31}"/>
            </c:ext>
          </c:extLst>
        </c:ser>
        <c:ser>
          <c:idx val="2"/>
          <c:order val="2"/>
          <c:tx>
            <c:strRef>
              <c:f>'Job resources'!$F$131</c:f>
              <c:strCache>
                <c:ptCount val="1"/>
                <c:pt idx="0">
                  <c:v>Neither agree nor disagree</c:v>
                </c:pt>
              </c:strCache>
            </c:strRef>
          </c:tx>
          <c:spPr>
            <a:solidFill>
              <a:srgbClr val="ABDBF6"/>
            </a:solidFill>
          </c:spPr>
          <c:invertIfNegative val="0"/>
          <c:dLbls>
            <c:dLbl>
              <c:idx val="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C64-46E0-B4D2-E56B7AC9A04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'Job resources'!$G$128:$L$128</c:f>
              <c:strCache>
                <c:ptCount val="1"/>
                <c:pt idx="0">
                  <c:v>I am satisfied with the stability and security of my job</c:v>
                </c:pt>
              </c:strCache>
              <c:extLst/>
            </c:strRef>
          </c:cat>
          <c:val>
            <c:numRef>
              <c:f>'Job resources'!$G$131:$L$131</c:f>
              <c:numCache>
                <c:formatCode>0%</c:formatCode>
                <c:ptCount val="1"/>
                <c:pt idx="0">
                  <c:v>0.16251830161054173</c:v>
                </c:pt>
              </c:numCache>
              <c:extLst/>
            </c:numRef>
          </c:val>
          <c:extLst>
            <c:ext xmlns:c16="http://schemas.microsoft.com/office/drawing/2014/chart" uri="{C3380CC4-5D6E-409C-BE32-E72D297353CC}">
              <c16:uniqueId val="{00000002-47B9-4038-B7AE-6C4C977DCC31}"/>
            </c:ext>
          </c:extLst>
        </c:ser>
        <c:ser>
          <c:idx val="3"/>
          <c:order val="3"/>
          <c:tx>
            <c:strRef>
              <c:f>'Job resources'!$F$132</c:f>
              <c:strCache>
                <c:ptCount val="1"/>
                <c:pt idx="0">
                  <c:v>Agree</c:v>
                </c:pt>
              </c:strCache>
            </c:strRef>
          </c:tx>
          <c:spPr>
            <a:solidFill>
              <a:schemeClr val="accent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1"/>
                <c:pt idx="0">
                  <c:v>I am satisfied with the stability and security of my job</c:v>
                </c:pt>
              </c:strCache>
              <c:extLst/>
            </c:strRef>
          </c:cat>
          <c:val>
            <c:numRef>
              <c:f>'Job resources'!$G$132:$L$132</c:f>
              <c:numCache>
                <c:formatCode>0%</c:formatCode>
                <c:ptCount val="1"/>
                <c:pt idx="0">
                  <c:v>0.44216691068814057</c:v>
                </c:pt>
              </c:numCache>
              <c:extLst/>
            </c:numRef>
          </c:val>
          <c:extLst>
            <c:ext xmlns:c16="http://schemas.microsoft.com/office/drawing/2014/chart" uri="{C3380CC4-5D6E-409C-BE32-E72D297353CC}">
              <c16:uniqueId val="{00000003-47B9-4038-B7AE-6C4C977DCC31}"/>
            </c:ext>
          </c:extLst>
        </c:ser>
        <c:ser>
          <c:idx val="4"/>
          <c:order val="4"/>
          <c:tx>
            <c:strRef>
              <c:f>'Job resources'!$F$133</c:f>
              <c:strCache>
                <c:ptCount val="1"/>
                <c:pt idx="0">
                  <c:v>Strongly agree</c:v>
                </c:pt>
              </c:strCache>
            </c:strRef>
          </c:tx>
          <c:spPr>
            <a:solidFill>
              <a:schemeClr val="accent3"/>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1"/>
                <c:pt idx="0">
                  <c:v>I am satisfied with the stability and security of my job</c:v>
                </c:pt>
              </c:strCache>
              <c:extLst/>
            </c:strRef>
          </c:cat>
          <c:val>
            <c:numRef>
              <c:f>'Job resources'!$G$133:$L$133</c:f>
              <c:numCache>
                <c:formatCode>0%</c:formatCode>
                <c:ptCount val="1"/>
                <c:pt idx="0">
                  <c:v>0.22986822840409957</c:v>
                </c:pt>
              </c:numCache>
              <c:extLst/>
            </c:numRef>
          </c:val>
          <c:extLst>
            <c:ext xmlns:c16="http://schemas.microsoft.com/office/drawing/2014/chart" uri="{C3380CC4-5D6E-409C-BE32-E72D297353CC}">
              <c16:uniqueId val="{00000004-47B9-4038-B7AE-6C4C977DCC31}"/>
            </c:ext>
          </c:extLst>
        </c:ser>
        <c:ser>
          <c:idx val="5"/>
          <c:order val="5"/>
          <c:tx>
            <c:strRef>
              <c:f>'Job resources'!$F$134</c:f>
              <c:strCache>
                <c:ptCount val="1"/>
                <c:pt idx="0">
                  <c:v>Not applicable</c:v>
                </c:pt>
              </c:strCache>
            </c:strRef>
          </c:tx>
          <c:invertIfNegative val="0"/>
          <c:dLbls>
            <c:delete val="1"/>
          </c:dLbls>
          <c:cat>
            <c:strRef>
              <c:f>'Job resources'!$G$128:$L$128</c:f>
              <c:strCache>
                <c:ptCount val="1"/>
                <c:pt idx="0">
                  <c:v>I am satisfied with the stability and security of my job</c:v>
                </c:pt>
              </c:strCache>
              <c:extLst/>
            </c:strRef>
          </c:cat>
          <c:val>
            <c:numRef>
              <c:f>'Job resources'!$G$134:$L$134</c:f>
              <c:numCache>
                <c:formatCode>0%</c:formatCode>
                <c:ptCount val="1"/>
                <c:pt idx="0">
                  <c:v>4.3923865300146414E-3</c:v>
                </c:pt>
              </c:numCache>
              <c:extLst/>
            </c:numRef>
          </c:val>
          <c:extLst>
            <c:ext xmlns:c16="http://schemas.microsoft.com/office/drawing/2014/chart" uri="{C3380CC4-5D6E-409C-BE32-E72D297353CC}">
              <c16:uniqueId val="{00000005-47B9-4038-B7AE-6C4C977DCC31}"/>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10715751402616452"/>
          <c:y val="0.77649083139000796"/>
          <c:w val="0.89284248597383564"/>
          <c:h val="0.22350916860999193"/>
        </c:manualLayout>
      </c:layout>
      <c:overlay val="0"/>
    </c:legend>
    <c:plotVisOnly val="1"/>
    <c:dispBlanksAs val="gap"/>
    <c:showDLblsOverMax val="0"/>
  </c:chart>
  <c:spPr>
    <a:ln>
      <a:noFill/>
    </a:ln>
  </c:spPr>
  <c:txPr>
    <a:bodyPr/>
    <a:lstStyle/>
    <a:p>
      <a:pPr>
        <a:defRPr sz="800" b="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19080550669718"/>
          <c:y val="5.6850387250191523E-2"/>
          <c:w val="0.65200793351020958"/>
          <c:h val="0.72095402151242349"/>
        </c:manualLayout>
      </c:layout>
      <c:barChart>
        <c:barDir val="bar"/>
        <c:grouping val="percentStacked"/>
        <c:varyColors val="0"/>
        <c:ser>
          <c:idx val="0"/>
          <c:order val="0"/>
          <c:tx>
            <c:strRef>
              <c:f>'Job resources'!$F$129</c:f>
              <c:strCache>
                <c:ptCount val="1"/>
                <c:pt idx="0">
                  <c:v>Strongly disagree</c:v>
                </c:pt>
              </c:strCache>
            </c:strRef>
          </c:tx>
          <c:spPr>
            <a:solidFill>
              <a:schemeClr val="bg2"/>
            </a:solidFill>
          </c:spPr>
          <c:invertIfNegative val="0"/>
          <c:dLbls>
            <c:dLbl>
              <c:idx val="0"/>
              <c:layout>
                <c:manualLayout>
                  <c:x val="1.1877163938997478E-2"/>
                  <c:y val="7.58697767964932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C28-4BB7-BAD8-24F76F6D30F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resources'!$G$129:$L$129</c:f>
              <c:numCache>
                <c:formatCode>0%</c:formatCode>
                <c:ptCount val="2"/>
                <c:pt idx="0">
                  <c:v>2.0437956204379562E-2</c:v>
                </c:pt>
                <c:pt idx="1">
                  <c:v>5.2631578947368418E-2</c:v>
                </c:pt>
              </c:numCache>
            </c:numRef>
          </c:val>
          <c:extLst>
            <c:ext xmlns:c16="http://schemas.microsoft.com/office/drawing/2014/chart" uri="{C3380CC4-5D6E-409C-BE32-E72D297353CC}">
              <c16:uniqueId val="{00000001-FC28-4BB7-BAD8-24F76F6D30F3}"/>
            </c:ext>
          </c:extLst>
        </c:ser>
        <c:ser>
          <c:idx val="1"/>
          <c:order val="1"/>
          <c:tx>
            <c:strRef>
              <c:f>'Job resources'!$F$130</c:f>
              <c:strCache>
                <c:ptCount val="1"/>
                <c:pt idx="0">
                  <c:v>Disagree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resources'!$G$130:$L$130</c:f>
              <c:numCache>
                <c:formatCode>0%</c:formatCode>
                <c:ptCount val="2"/>
                <c:pt idx="0">
                  <c:v>4.2335766423357665E-2</c:v>
                </c:pt>
                <c:pt idx="1">
                  <c:v>0.12280701754385964</c:v>
                </c:pt>
              </c:numCache>
            </c:numRef>
          </c:val>
          <c:extLst>
            <c:ext xmlns:c16="http://schemas.microsoft.com/office/drawing/2014/chart" uri="{C3380CC4-5D6E-409C-BE32-E72D297353CC}">
              <c16:uniqueId val="{00000002-FC28-4BB7-BAD8-24F76F6D30F3}"/>
            </c:ext>
          </c:extLst>
        </c:ser>
        <c:ser>
          <c:idx val="2"/>
          <c:order val="2"/>
          <c:tx>
            <c:strRef>
              <c:f>'Job resources'!$F$131</c:f>
              <c:strCache>
                <c:ptCount val="1"/>
                <c:pt idx="0">
                  <c:v>Neither agree nor disagree</c:v>
                </c:pt>
              </c:strCache>
            </c:strRef>
          </c:tx>
          <c:spPr>
            <a:solidFill>
              <a:srgbClr val="ABDB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resources'!$G$131:$L$131</c:f>
              <c:numCache>
                <c:formatCode>0%</c:formatCode>
                <c:ptCount val="2"/>
                <c:pt idx="0">
                  <c:v>0.16642335766423358</c:v>
                </c:pt>
                <c:pt idx="1">
                  <c:v>0.21052631578947367</c:v>
                </c:pt>
              </c:numCache>
            </c:numRef>
          </c:val>
          <c:extLst>
            <c:ext xmlns:c16="http://schemas.microsoft.com/office/drawing/2014/chart" uri="{C3380CC4-5D6E-409C-BE32-E72D297353CC}">
              <c16:uniqueId val="{00000003-FC28-4BB7-BAD8-24F76F6D30F3}"/>
            </c:ext>
          </c:extLst>
        </c:ser>
        <c:ser>
          <c:idx val="3"/>
          <c:order val="3"/>
          <c:tx>
            <c:strRef>
              <c:f>'Job resources'!$F$132</c:f>
              <c:strCache>
                <c:ptCount val="1"/>
                <c:pt idx="0">
                  <c:v>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resources'!$G$132:$L$132</c:f>
              <c:numCache>
                <c:formatCode>0%</c:formatCode>
                <c:ptCount val="2"/>
                <c:pt idx="0">
                  <c:v>0.45109489051094892</c:v>
                </c:pt>
                <c:pt idx="1">
                  <c:v>0.40350877192982454</c:v>
                </c:pt>
              </c:numCache>
            </c:numRef>
          </c:val>
          <c:extLst>
            <c:ext xmlns:c16="http://schemas.microsoft.com/office/drawing/2014/chart" uri="{C3380CC4-5D6E-409C-BE32-E72D297353CC}">
              <c16:uniqueId val="{00000004-FC28-4BB7-BAD8-24F76F6D30F3}"/>
            </c:ext>
          </c:extLst>
        </c:ser>
        <c:ser>
          <c:idx val="4"/>
          <c:order val="4"/>
          <c:tx>
            <c:strRef>
              <c:f>'Job resources'!$F$133</c:f>
              <c:strCache>
                <c:ptCount val="1"/>
                <c:pt idx="0">
                  <c:v>Strongly agree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resources'!$G$133:$L$133</c:f>
              <c:numCache>
                <c:formatCode>0%</c:formatCode>
                <c:ptCount val="2"/>
                <c:pt idx="0">
                  <c:v>0.28175182481751826</c:v>
                </c:pt>
                <c:pt idx="1">
                  <c:v>0.1871345029239766</c:v>
                </c:pt>
              </c:numCache>
            </c:numRef>
          </c:val>
          <c:extLst>
            <c:ext xmlns:c16="http://schemas.microsoft.com/office/drawing/2014/chart" uri="{C3380CC4-5D6E-409C-BE32-E72D297353CC}">
              <c16:uniqueId val="{00000005-FC28-4BB7-BAD8-24F76F6D30F3}"/>
            </c:ext>
          </c:extLst>
        </c:ser>
        <c:ser>
          <c:idx val="5"/>
          <c:order val="5"/>
          <c:tx>
            <c:strRef>
              <c:f>'Job resources'!$F$134</c:f>
              <c:strCache>
                <c:ptCount val="1"/>
                <c:pt idx="0">
                  <c:v>Not applicable</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resources'!$G$128:$L$128</c:f>
              <c:strCache>
                <c:ptCount val="2"/>
                <c:pt idx="0">
                  <c:v>My organisation actively supports people from diverse backgrounds</c:v>
                </c:pt>
                <c:pt idx="1">
                  <c:v>My organisation encourages a feeling of belonging</c:v>
                </c:pt>
              </c:strCache>
            </c:strRef>
          </c:cat>
          <c:val>
            <c:numRef>
              <c:f>'Job resources'!$G$134:$L$134</c:f>
              <c:numCache>
                <c:formatCode>0%</c:formatCode>
                <c:ptCount val="2"/>
                <c:pt idx="0">
                  <c:v>3.7956204379562042E-2</c:v>
                </c:pt>
                <c:pt idx="1">
                  <c:v>2.3391812865497075E-2</c:v>
                </c:pt>
              </c:numCache>
            </c:numRef>
          </c:val>
          <c:extLst>
            <c:ext xmlns:c16="http://schemas.microsoft.com/office/drawing/2014/chart" uri="{C3380CC4-5D6E-409C-BE32-E72D297353CC}">
              <c16:uniqueId val="{00000006-FC28-4BB7-BAD8-24F76F6D30F3}"/>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a:solidFill>
                  <a:schemeClr val="tx1"/>
                </a:solidFill>
              </a:defRPr>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7804391217564876E-2"/>
          <c:y val="0.80821279795425627"/>
          <c:w val="0.96219554188379519"/>
          <c:h val="0.1917872020457437"/>
        </c:manualLayout>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800" b="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6576949620428E-2"/>
          <c:y val="0.15899445712629165"/>
          <c:w val="0.93926846100759143"/>
          <c:h val="0.48089934274412643"/>
        </c:manualLayout>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2-0319-4C81-8DEF-9DCD1BEBC99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'Job resources'!$J$444:$J$447</c:f>
              <c:strCache>
                <c:ptCount val="4"/>
                <c:pt idx="0">
                  <c:v>Intention to leave job but undecided plans</c:v>
                </c:pt>
                <c:pt idx="1">
                  <c:v>Intention to leave disability sector</c:v>
                </c:pt>
                <c:pt idx="2">
                  <c:v>Retiring</c:v>
                </c:pt>
                <c:pt idx="3">
                  <c:v>Intention to stay in sector</c:v>
                </c:pt>
              </c:strCache>
            </c:strRef>
          </c:cat>
          <c:val>
            <c:numRef>
              <c:f>'Job resources'!$K$444:$K$447</c:f>
              <c:numCache>
                <c:formatCode>0.00</c:formatCode>
                <c:ptCount val="4"/>
                <c:pt idx="0">
                  <c:v>3.6519480519480498</c:v>
                </c:pt>
                <c:pt idx="1">
                  <c:v>3.6396694214876</c:v>
                </c:pt>
                <c:pt idx="2">
                  <c:v>3.9047619047619002</c:v>
                </c:pt>
                <c:pt idx="3">
                  <c:v>4.0708984375000004</c:v>
                </c:pt>
              </c:numCache>
            </c:numRef>
          </c:val>
          <c:extLst>
            <c:ext xmlns:c16="http://schemas.microsoft.com/office/drawing/2014/chart" uri="{C3380CC4-5D6E-409C-BE32-E72D297353CC}">
              <c16:uniqueId val="{00000000-0319-4C81-8DEF-9DCD1BEBC99B}"/>
            </c:ext>
          </c:extLst>
        </c:ser>
        <c:dLbls>
          <c:showLegendKey val="0"/>
          <c:showVal val="0"/>
          <c:showCatName val="0"/>
          <c:showSerName val="0"/>
          <c:showPercent val="0"/>
          <c:showBubbleSize val="0"/>
        </c:dLbls>
        <c:gapWidth val="80"/>
        <c:overlap val="-27"/>
        <c:axId val="746818168"/>
        <c:axId val="746816528"/>
      </c:barChart>
      <c:catAx>
        <c:axId val="74681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46816528"/>
        <c:crosses val="autoZero"/>
        <c:auto val="1"/>
        <c:lblAlgn val="ctr"/>
        <c:lblOffset val="100"/>
        <c:noMultiLvlLbl val="0"/>
      </c:catAx>
      <c:valAx>
        <c:axId val="746816528"/>
        <c:scaling>
          <c:orientation val="minMax"/>
        </c:scaling>
        <c:delete val="1"/>
        <c:axPos val="l"/>
        <c:numFmt formatCode="0.00" sourceLinked="1"/>
        <c:majorTickMark val="none"/>
        <c:minorTickMark val="none"/>
        <c:tickLblPos val="nextTo"/>
        <c:crossAx val="746818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9315350075575"/>
          <c:y val="5.9015264243475703E-2"/>
          <c:w val="0.65200793351020958"/>
          <c:h val="0.74224799790222429"/>
        </c:manualLayout>
      </c:layout>
      <c:barChart>
        <c:barDir val="bar"/>
        <c:grouping val="percentStacked"/>
        <c:varyColors val="0"/>
        <c:ser>
          <c:idx val="0"/>
          <c:order val="0"/>
          <c:tx>
            <c:strRef>
              <c:f>'Job resources'!$F$44</c:f>
              <c:strCache>
                <c:ptCount val="1"/>
                <c:pt idx="0">
                  <c:v>Strongly disagree</c:v>
                </c:pt>
              </c:strCache>
            </c:strRef>
          </c:tx>
          <c:spPr>
            <a:solidFill>
              <a:schemeClr val="bg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resources'!$G$44:$L$44</c:f>
              <c:numCache>
                <c:formatCode>0%</c:formatCode>
                <c:ptCount val="3"/>
                <c:pt idx="0">
                  <c:v>6.4233576642335768E-2</c:v>
                </c:pt>
                <c:pt idx="1">
                  <c:v>8.1871345029239762E-2</c:v>
                </c:pt>
                <c:pt idx="2">
                  <c:v>7.1637426900584791E-2</c:v>
                </c:pt>
              </c:numCache>
              <c:extLst/>
            </c:numRef>
          </c:val>
          <c:extLst>
            <c:ext xmlns:c16="http://schemas.microsoft.com/office/drawing/2014/chart" uri="{C3380CC4-5D6E-409C-BE32-E72D297353CC}">
              <c16:uniqueId val="{00000000-EF82-4F1D-B298-54DB3776B8E0}"/>
            </c:ext>
          </c:extLst>
        </c:ser>
        <c:ser>
          <c:idx val="1"/>
          <c:order val="1"/>
          <c:tx>
            <c:strRef>
              <c:f>'Job resources'!$F$45</c:f>
              <c:strCache>
                <c:ptCount val="1"/>
                <c:pt idx="0">
                  <c:v>Disagree</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resources'!$G$45:$L$45</c:f>
              <c:numCache>
                <c:formatCode>0%</c:formatCode>
                <c:ptCount val="3"/>
                <c:pt idx="0">
                  <c:v>0.18248175182481752</c:v>
                </c:pt>
                <c:pt idx="1">
                  <c:v>0.19444444444444445</c:v>
                </c:pt>
                <c:pt idx="2">
                  <c:v>0.14912280701754385</c:v>
                </c:pt>
              </c:numCache>
              <c:extLst/>
            </c:numRef>
          </c:val>
          <c:extLst>
            <c:ext xmlns:c16="http://schemas.microsoft.com/office/drawing/2014/chart" uri="{C3380CC4-5D6E-409C-BE32-E72D297353CC}">
              <c16:uniqueId val="{00000001-EF82-4F1D-B298-54DB3776B8E0}"/>
            </c:ext>
          </c:extLst>
        </c:ser>
        <c:ser>
          <c:idx val="2"/>
          <c:order val="2"/>
          <c:tx>
            <c:strRef>
              <c:f>'Job resources'!$F$46</c:f>
              <c:strCache>
                <c:ptCount val="1"/>
                <c:pt idx="0">
                  <c:v>Neither agree nor disagree</c:v>
                </c:pt>
              </c:strCache>
            </c:strRef>
          </c:tx>
          <c:spPr>
            <a:solidFill>
              <a:srgbClr val="ABDBF6"/>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resources'!$G$46:$L$46</c:f>
              <c:numCache>
                <c:formatCode>0%</c:formatCode>
                <c:ptCount val="3"/>
                <c:pt idx="0">
                  <c:v>0.25255474452554744</c:v>
                </c:pt>
                <c:pt idx="1">
                  <c:v>0.20614035087719298</c:v>
                </c:pt>
                <c:pt idx="2">
                  <c:v>0.21052631578947367</c:v>
                </c:pt>
              </c:numCache>
              <c:extLst/>
            </c:numRef>
          </c:val>
          <c:extLst>
            <c:ext xmlns:c16="http://schemas.microsoft.com/office/drawing/2014/chart" uri="{C3380CC4-5D6E-409C-BE32-E72D297353CC}">
              <c16:uniqueId val="{00000002-EF82-4F1D-B298-54DB3776B8E0}"/>
            </c:ext>
          </c:extLst>
        </c:ser>
        <c:ser>
          <c:idx val="3"/>
          <c:order val="3"/>
          <c:tx>
            <c:strRef>
              <c:f>'Job resources'!$F$47</c:f>
              <c:strCache>
                <c:ptCount val="1"/>
                <c:pt idx="0">
                  <c:v>Agree</c:v>
                </c:pt>
              </c:strCache>
            </c:strRef>
          </c:tx>
          <c:spPr>
            <a:solidFill>
              <a:schemeClr val="accent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resources'!$G$47:$L$47</c:f>
              <c:numCache>
                <c:formatCode>0%</c:formatCode>
                <c:ptCount val="3"/>
                <c:pt idx="0">
                  <c:v>0.37518248175182484</c:v>
                </c:pt>
                <c:pt idx="1">
                  <c:v>0.3888888888888889</c:v>
                </c:pt>
                <c:pt idx="2">
                  <c:v>0.40204678362573099</c:v>
                </c:pt>
              </c:numCache>
              <c:extLst/>
            </c:numRef>
          </c:val>
          <c:extLst>
            <c:ext xmlns:c16="http://schemas.microsoft.com/office/drawing/2014/chart" uri="{C3380CC4-5D6E-409C-BE32-E72D297353CC}">
              <c16:uniqueId val="{00000003-EF82-4F1D-B298-54DB3776B8E0}"/>
            </c:ext>
          </c:extLst>
        </c:ser>
        <c:ser>
          <c:idx val="4"/>
          <c:order val="4"/>
          <c:tx>
            <c:strRef>
              <c:f>'Job resources'!$F$48</c:f>
              <c:strCache>
                <c:ptCount val="1"/>
                <c:pt idx="0">
                  <c:v>Strongly agree</c:v>
                </c:pt>
              </c:strCache>
            </c:strRef>
          </c:tx>
          <c:spPr>
            <a:solidFill>
              <a:schemeClr val="accent3"/>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resources'!$G$48:$L$48</c:f>
              <c:numCache>
                <c:formatCode>0%</c:formatCode>
                <c:ptCount val="3"/>
                <c:pt idx="0">
                  <c:v>0.11532846715328467</c:v>
                </c:pt>
                <c:pt idx="1">
                  <c:v>0.12573099415204678</c:v>
                </c:pt>
                <c:pt idx="2">
                  <c:v>0.14619883040935672</c:v>
                </c:pt>
              </c:numCache>
              <c:extLst/>
            </c:numRef>
          </c:val>
          <c:extLst>
            <c:ext xmlns:c16="http://schemas.microsoft.com/office/drawing/2014/chart" uri="{C3380CC4-5D6E-409C-BE32-E72D297353CC}">
              <c16:uniqueId val="{00000004-EF82-4F1D-B298-54DB3776B8E0}"/>
            </c:ext>
          </c:extLst>
        </c:ser>
        <c:ser>
          <c:idx val="5"/>
          <c:order val="5"/>
          <c:tx>
            <c:strRef>
              <c:f>'Job resources'!$F$49</c:f>
              <c:strCache>
                <c:ptCount val="1"/>
                <c:pt idx="0">
                  <c:v>Not applicable</c:v>
                </c:pt>
              </c:strCache>
            </c:strRef>
          </c:tx>
          <c:invertIfNegative val="0"/>
          <c:dLbls>
            <c:dLbl>
              <c:idx val="1"/>
              <c:layout/>
              <c:tx>
                <c:rich>
                  <a:bodyPr/>
                  <a:lstStyle/>
                  <a:p>
                    <a:r>
                      <a:rPr lang="en-US"/>
                      <a:t>&lt;1%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82-4F1D-B298-54DB3776B8E0}"/>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resources'!$G$43:$L$43</c:f>
              <c:strCache>
                <c:ptCount val="3"/>
                <c:pt idx="0">
                  <c:v>I am satisfied with the work practices in place to help me manage my mental and physical wellbeing</c:v>
                </c:pt>
                <c:pt idx="1">
                  <c:v>I have a healthy balance between work and personal life </c:v>
                </c:pt>
                <c:pt idx="2">
                  <c:v>There are processes in place so I feel comfortable taking leave</c:v>
                </c:pt>
              </c:strCache>
              <c:extLst/>
            </c:strRef>
          </c:cat>
          <c:val>
            <c:numRef>
              <c:f>'Job resources'!$G$49:$L$49</c:f>
              <c:numCache>
                <c:formatCode>0%</c:formatCode>
                <c:ptCount val="3"/>
                <c:pt idx="0">
                  <c:v>1.0218978102189781E-2</c:v>
                </c:pt>
                <c:pt idx="1">
                  <c:v>2.9239766081871343E-3</c:v>
                </c:pt>
                <c:pt idx="2">
                  <c:v>2.046783625730994E-2</c:v>
                </c:pt>
              </c:numCache>
              <c:extLst/>
            </c:numRef>
          </c:val>
          <c:extLst>
            <c:ext xmlns:c16="http://schemas.microsoft.com/office/drawing/2014/chart" uri="{C3380CC4-5D6E-409C-BE32-E72D297353CC}">
              <c16:uniqueId val="{00000006-EF82-4F1D-B298-54DB3776B8E0}"/>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7.7257833398450479E-2"/>
          <c:y val="0.7823968619726962"/>
          <c:w val="0.8549888306844311"/>
          <c:h val="0.21760323437831142"/>
        </c:manualLayout>
      </c:layout>
      <c:overlay val="0"/>
    </c:legend>
    <c:plotVisOnly val="1"/>
    <c:dispBlanksAs val="gap"/>
    <c:showDLblsOverMax val="0"/>
  </c:chart>
  <c:spPr>
    <a:ln>
      <a:noFill/>
    </a:ln>
  </c:spPr>
  <c:txPr>
    <a:bodyPr/>
    <a:lstStyle/>
    <a:p>
      <a:pPr>
        <a:defRPr sz="800" b="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30873645583317"/>
          <c:y val="1.7919001836786727E-3"/>
          <c:w val="0.65200793351020958"/>
          <c:h val="0.86884751250055214"/>
        </c:manualLayout>
      </c:layout>
      <c:barChart>
        <c:barDir val="bar"/>
        <c:grouping val="percentStacked"/>
        <c:varyColors val="0"/>
        <c:ser>
          <c:idx val="0"/>
          <c:order val="0"/>
          <c:tx>
            <c:strRef>
              <c:f>'Job resources'!$F$321</c:f>
              <c:strCache>
                <c:ptCount val="1"/>
                <c:pt idx="0">
                  <c:v>Very dissatisfied</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resources'!$G$321:$J$321</c:f>
              <c:numCache>
                <c:formatCode>0%</c:formatCode>
                <c:ptCount val="4"/>
                <c:pt idx="0">
                  <c:v>5.2554744525547446E-2</c:v>
                </c:pt>
                <c:pt idx="1">
                  <c:v>6.725146198830409E-2</c:v>
                </c:pt>
                <c:pt idx="2">
                  <c:v>4.9635036496350364E-2</c:v>
                </c:pt>
                <c:pt idx="3">
                  <c:v>5.6934306569343063E-2</c:v>
                </c:pt>
              </c:numCache>
            </c:numRef>
          </c:val>
          <c:extLst>
            <c:ext xmlns:c16="http://schemas.microsoft.com/office/drawing/2014/chart" uri="{C3380CC4-5D6E-409C-BE32-E72D297353CC}">
              <c16:uniqueId val="{00000000-1640-418E-97BD-9F44E63BC948}"/>
            </c:ext>
          </c:extLst>
        </c:ser>
        <c:ser>
          <c:idx val="1"/>
          <c:order val="1"/>
          <c:tx>
            <c:strRef>
              <c:f>'Job resources'!$F$322</c:f>
              <c:strCache>
                <c:ptCount val="1"/>
                <c:pt idx="0">
                  <c:v>Dissatisfied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resources'!$G$322:$J$322</c:f>
              <c:numCache>
                <c:formatCode>0%</c:formatCode>
                <c:ptCount val="4"/>
                <c:pt idx="0">
                  <c:v>8.1751824817518248E-2</c:v>
                </c:pt>
                <c:pt idx="1">
                  <c:v>0.19444444444444445</c:v>
                </c:pt>
                <c:pt idx="2">
                  <c:v>0.11678832116788321</c:v>
                </c:pt>
                <c:pt idx="3">
                  <c:v>0.15912408759124089</c:v>
                </c:pt>
              </c:numCache>
            </c:numRef>
          </c:val>
          <c:extLst>
            <c:ext xmlns:c16="http://schemas.microsoft.com/office/drawing/2014/chart" uri="{C3380CC4-5D6E-409C-BE32-E72D297353CC}">
              <c16:uniqueId val="{00000001-1640-418E-97BD-9F44E63BC948}"/>
            </c:ext>
          </c:extLst>
        </c:ser>
        <c:ser>
          <c:idx val="2"/>
          <c:order val="2"/>
          <c:tx>
            <c:strRef>
              <c:f>'Job resources'!$F$323</c:f>
              <c:strCache>
                <c:ptCount val="1"/>
                <c:pt idx="0">
                  <c:v>Neither satisfied nor dissatisfied</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resources'!$G$323:$J$323</c:f>
              <c:numCache>
                <c:formatCode>0%</c:formatCode>
                <c:ptCount val="4"/>
                <c:pt idx="0">
                  <c:v>0.18832116788321168</c:v>
                </c:pt>
                <c:pt idx="1">
                  <c:v>0.18567251461988304</c:v>
                </c:pt>
                <c:pt idx="2">
                  <c:v>0.22189781021897811</c:v>
                </c:pt>
                <c:pt idx="3">
                  <c:v>0.2072992700729927</c:v>
                </c:pt>
              </c:numCache>
            </c:numRef>
          </c:val>
          <c:extLst>
            <c:ext xmlns:c16="http://schemas.microsoft.com/office/drawing/2014/chart" uri="{C3380CC4-5D6E-409C-BE32-E72D297353CC}">
              <c16:uniqueId val="{00000002-1640-418E-97BD-9F44E63BC948}"/>
            </c:ext>
          </c:extLst>
        </c:ser>
        <c:ser>
          <c:idx val="3"/>
          <c:order val="3"/>
          <c:tx>
            <c:strRef>
              <c:f>'Job resources'!$F$324</c:f>
              <c:strCache>
                <c:ptCount val="1"/>
                <c:pt idx="0">
                  <c:v>Satisfied</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resources'!$G$324:$J$324</c:f>
              <c:numCache>
                <c:formatCode>0%</c:formatCode>
                <c:ptCount val="4"/>
                <c:pt idx="0">
                  <c:v>0.46131386861313867</c:v>
                </c:pt>
                <c:pt idx="1">
                  <c:v>0.40350877192982454</c:v>
                </c:pt>
                <c:pt idx="2">
                  <c:v>0.40729927007299271</c:v>
                </c:pt>
                <c:pt idx="3">
                  <c:v>0.4321167883211679</c:v>
                </c:pt>
              </c:numCache>
            </c:numRef>
          </c:val>
          <c:extLst>
            <c:ext xmlns:c16="http://schemas.microsoft.com/office/drawing/2014/chart" uri="{C3380CC4-5D6E-409C-BE32-E72D297353CC}">
              <c16:uniqueId val="{00000003-1640-418E-97BD-9F44E63BC948}"/>
            </c:ext>
          </c:extLst>
        </c:ser>
        <c:ser>
          <c:idx val="4"/>
          <c:order val="4"/>
          <c:tx>
            <c:strRef>
              <c:f>'Job resources'!$F$325</c:f>
              <c:strCache>
                <c:ptCount val="1"/>
                <c:pt idx="0">
                  <c:v>Very satisfied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resources'!$G$325:$J$325</c:f>
              <c:numCache>
                <c:formatCode>0%</c:formatCode>
                <c:ptCount val="4"/>
                <c:pt idx="0">
                  <c:v>0.15912408759124089</c:v>
                </c:pt>
                <c:pt idx="1">
                  <c:v>0.11549707602339181</c:v>
                </c:pt>
                <c:pt idx="2">
                  <c:v>0.1562043795620438</c:v>
                </c:pt>
                <c:pt idx="3">
                  <c:v>0.11970802919708029</c:v>
                </c:pt>
              </c:numCache>
            </c:numRef>
          </c:val>
          <c:extLst>
            <c:ext xmlns:c16="http://schemas.microsoft.com/office/drawing/2014/chart" uri="{C3380CC4-5D6E-409C-BE32-E72D297353CC}">
              <c16:uniqueId val="{00000004-1640-418E-97BD-9F44E63BC948}"/>
            </c:ext>
          </c:extLst>
        </c:ser>
        <c:ser>
          <c:idx val="5"/>
          <c:order val="5"/>
          <c:tx>
            <c:strRef>
              <c:f>'Job resources'!$F$326</c:f>
              <c:strCache>
                <c:ptCount val="1"/>
                <c:pt idx="0">
                  <c:v>Not applicable</c:v>
                </c:pt>
              </c:strCache>
            </c:strRef>
          </c:tx>
          <c:invertIfNegative val="0"/>
          <c:dLbls>
            <c:spPr>
              <a:noFill/>
              <a:ln>
                <a:noFill/>
              </a:ln>
              <a:effectLst/>
            </c:spPr>
            <c:txPr>
              <a:bodyPr wrap="square" lIns="38100" tIns="19050" rIns="38100" bIns="19050" anchor="ctr">
                <a:spAutoFit/>
              </a:bodyPr>
              <a:lstStyle/>
              <a:p>
                <a:pPr>
                  <a:defRPr sz="7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resources'!$G$320:$J$320</c:f>
              <c:strCache>
                <c:ptCount val="4"/>
                <c:pt idx="0">
                  <c:v>Fringe benefits (e.g. superannuation, bonus, salary sacrifice arrangements)</c:v>
                </c:pt>
                <c:pt idx="1">
                  <c:v>Hourly rate</c:v>
                </c:pt>
                <c:pt idx="2">
                  <c:v>Non-monetary employment conditions (e.g. leave, flexible work arrangements)</c:v>
                </c:pt>
                <c:pt idx="3">
                  <c:v>Take-home pay</c:v>
                </c:pt>
              </c:strCache>
            </c:strRef>
          </c:cat>
          <c:val>
            <c:numRef>
              <c:f>'Job resources'!$G$326:$J$326</c:f>
              <c:numCache>
                <c:formatCode>0%</c:formatCode>
                <c:ptCount val="4"/>
                <c:pt idx="0">
                  <c:v>5.6934306569343063E-2</c:v>
                </c:pt>
                <c:pt idx="1">
                  <c:v>3.3625730994152045E-2</c:v>
                </c:pt>
                <c:pt idx="2">
                  <c:v>4.8175182481751823E-2</c:v>
                </c:pt>
                <c:pt idx="3">
                  <c:v>2.4817518248175182E-2</c:v>
                </c:pt>
              </c:numCache>
            </c:numRef>
          </c:val>
          <c:extLst>
            <c:ext xmlns:c16="http://schemas.microsoft.com/office/drawing/2014/chart" uri="{C3380CC4-5D6E-409C-BE32-E72D297353CC}">
              <c16:uniqueId val="{00000005-1640-418E-97BD-9F44E63BC948}"/>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3.474638836260642E-2"/>
          <c:y val="0.87490227308793744"/>
          <c:w val="0.91855843660632086"/>
          <c:h val="0.12509781047875851"/>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6.3060752727010047E-2"/>
          <c:w val="0.67297581718856492"/>
          <c:h val="0.81110671802278178"/>
        </c:manualLayout>
      </c:layout>
      <c:barChart>
        <c:barDir val="bar"/>
        <c:grouping val="percentStacked"/>
        <c:varyColors val="0"/>
        <c:ser>
          <c:idx val="0"/>
          <c:order val="0"/>
          <c:tx>
            <c:strRef>
              <c:f>'Job resources'!$F$180</c:f>
              <c:strCache>
                <c:ptCount val="1"/>
                <c:pt idx="0">
                  <c:v>Strongly disagree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resources'!$G$180:$K$180</c:f>
              <c:numCache>
                <c:formatCode>0%</c:formatCode>
                <c:ptCount val="3"/>
                <c:pt idx="0">
                  <c:v>7.0072992700729933E-2</c:v>
                </c:pt>
                <c:pt idx="1">
                  <c:v>3.3576642335766425E-2</c:v>
                </c:pt>
                <c:pt idx="2">
                  <c:v>5.4014598540145987E-2</c:v>
                </c:pt>
              </c:numCache>
              <c:extLst/>
            </c:numRef>
          </c:val>
          <c:extLst>
            <c:ext xmlns:c16="http://schemas.microsoft.com/office/drawing/2014/chart" uri="{C3380CC4-5D6E-409C-BE32-E72D297353CC}">
              <c16:uniqueId val="{00000000-7014-4DDE-B3A7-FF28654E749E}"/>
            </c:ext>
          </c:extLst>
        </c:ser>
        <c:ser>
          <c:idx val="1"/>
          <c:order val="1"/>
          <c:tx>
            <c:strRef>
              <c:f>'Job resources'!$F$181</c:f>
              <c:strCache>
                <c:ptCount val="1"/>
                <c:pt idx="0">
                  <c:v>Disagree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resources'!$G$181:$K$181</c:f>
              <c:numCache>
                <c:formatCode>0%</c:formatCode>
                <c:ptCount val="3"/>
                <c:pt idx="0">
                  <c:v>0.18248175182481752</c:v>
                </c:pt>
                <c:pt idx="1">
                  <c:v>0.1343065693430657</c:v>
                </c:pt>
                <c:pt idx="2">
                  <c:v>0.19708029197080293</c:v>
                </c:pt>
              </c:numCache>
              <c:extLst/>
            </c:numRef>
          </c:val>
          <c:extLst>
            <c:ext xmlns:c16="http://schemas.microsoft.com/office/drawing/2014/chart" uri="{C3380CC4-5D6E-409C-BE32-E72D297353CC}">
              <c16:uniqueId val="{00000001-7014-4DDE-B3A7-FF28654E749E}"/>
            </c:ext>
          </c:extLst>
        </c:ser>
        <c:ser>
          <c:idx val="2"/>
          <c:order val="2"/>
          <c:tx>
            <c:strRef>
              <c:f>'Job resources'!$F$182</c:f>
              <c:strCache>
                <c:ptCount val="1"/>
                <c:pt idx="0">
                  <c:v>Neither agree nor disagree</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resources'!$G$182:$K$182</c:f>
              <c:numCache>
                <c:formatCode>0%</c:formatCode>
                <c:ptCount val="3"/>
                <c:pt idx="0">
                  <c:v>0.21313868613138687</c:v>
                </c:pt>
                <c:pt idx="1">
                  <c:v>0.19416058394160585</c:v>
                </c:pt>
                <c:pt idx="2">
                  <c:v>0.18978102189781021</c:v>
                </c:pt>
              </c:numCache>
              <c:extLst/>
            </c:numRef>
          </c:val>
          <c:extLst>
            <c:ext xmlns:c16="http://schemas.microsoft.com/office/drawing/2014/chart" uri="{C3380CC4-5D6E-409C-BE32-E72D297353CC}">
              <c16:uniqueId val="{00000002-7014-4DDE-B3A7-FF28654E749E}"/>
            </c:ext>
          </c:extLst>
        </c:ser>
        <c:ser>
          <c:idx val="3"/>
          <c:order val="3"/>
          <c:tx>
            <c:strRef>
              <c:f>'Job resources'!$F$183</c:f>
              <c:strCache>
                <c:ptCount val="1"/>
                <c:pt idx="0">
                  <c:v>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resources'!$G$183:$K$183</c:f>
              <c:numCache>
                <c:formatCode>0%</c:formatCode>
                <c:ptCount val="3"/>
                <c:pt idx="0">
                  <c:v>0.37226277372262773</c:v>
                </c:pt>
                <c:pt idx="1">
                  <c:v>0.44671532846715328</c:v>
                </c:pt>
                <c:pt idx="2">
                  <c:v>0.3605839416058394</c:v>
                </c:pt>
              </c:numCache>
              <c:extLst/>
            </c:numRef>
          </c:val>
          <c:extLst>
            <c:ext xmlns:c16="http://schemas.microsoft.com/office/drawing/2014/chart" uri="{C3380CC4-5D6E-409C-BE32-E72D297353CC}">
              <c16:uniqueId val="{00000003-7014-4DDE-B3A7-FF28654E749E}"/>
            </c:ext>
          </c:extLst>
        </c:ser>
        <c:ser>
          <c:idx val="4"/>
          <c:order val="4"/>
          <c:tx>
            <c:strRef>
              <c:f>'Job resources'!$F$184</c:f>
              <c:strCache>
                <c:ptCount val="1"/>
                <c:pt idx="0">
                  <c:v>Strongly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resources'!$G$184:$K$184</c:f>
              <c:numCache>
                <c:formatCode>0%</c:formatCode>
                <c:ptCount val="3"/>
                <c:pt idx="0">
                  <c:v>0.145985401459854</c:v>
                </c:pt>
                <c:pt idx="1">
                  <c:v>0.17956204379562044</c:v>
                </c:pt>
                <c:pt idx="2">
                  <c:v>0.15036496350364964</c:v>
                </c:pt>
              </c:numCache>
              <c:extLst/>
            </c:numRef>
          </c:val>
          <c:extLst>
            <c:ext xmlns:c16="http://schemas.microsoft.com/office/drawing/2014/chart" uri="{C3380CC4-5D6E-409C-BE32-E72D297353CC}">
              <c16:uniqueId val="{00000004-7014-4DDE-B3A7-FF28654E749E}"/>
            </c:ext>
          </c:extLst>
        </c:ser>
        <c:ser>
          <c:idx val="5"/>
          <c:order val="5"/>
          <c:tx>
            <c:strRef>
              <c:f>'Job resources'!$F$185</c:f>
              <c:strCache>
                <c:ptCount val="1"/>
                <c:pt idx="0">
                  <c:v>Not applicable</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3"/>
                <c:pt idx="0">
                  <c:v>I am satisfied with the recognition I receive for doing my work</c:v>
                </c:pt>
                <c:pt idx="1">
                  <c:v>I have the opportunity to develop my skills and knowledge</c:v>
                </c:pt>
                <c:pt idx="2">
                  <c:v>There are possibilities for career progression</c:v>
                </c:pt>
              </c:strCache>
              <c:extLst/>
            </c:strRef>
          </c:cat>
          <c:val>
            <c:numRef>
              <c:f>'Job resources'!$G$185:$K$185</c:f>
              <c:numCache>
                <c:formatCode>0%</c:formatCode>
                <c:ptCount val="3"/>
                <c:pt idx="0">
                  <c:v>1.6058394160583942E-2</c:v>
                </c:pt>
                <c:pt idx="1">
                  <c:v>1.167883211678832E-2</c:v>
                </c:pt>
                <c:pt idx="2">
                  <c:v>4.8175182481751823E-2</c:v>
                </c:pt>
              </c:numCache>
              <c:extLst/>
            </c:numRef>
          </c:val>
          <c:extLst>
            <c:ext xmlns:c16="http://schemas.microsoft.com/office/drawing/2014/chart" uri="{C3380CC4-5D6E-409C-BE32-E72D297353CC}">
              <c16:uniqueId val="{00000005-7014-4DDE-B3A7-FF28654E749E}"/>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7.2403715493010182E-2"/>
          <c:y val="0.83805108001534578"/>
          <c:w val="0.91409039295619965"/>
          <c:h val="0.16021921561576585"/>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5277115072"/>
          <c:y val="4.8613572469374353E-2"/>
          <c:w val="0.65200793351020958"/>
          <c:h val="0.74562322861603703"/>
        </c:manualLayout>
      </c:layout>
      <c:barChart>
        <c:barDir val="bar"/>
        <c:grouping val="percentStacked"/>
        <c:varyColors val="0"/>
        <c:ser>
          <c:idx val="0"/>
          <c:order val="0"/>
          <c:tx>
            <c:strRef>
              <c:f>'Job resources'!$F$180</c:f>
              <c:strCache>
                <c:ptCount val="1"/>
                <c:pt idx="0">
                  <c:v>Strongly disagree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resources'!$G$180:$K$180</c:f>
              <c:numCache>
                <c:formatCode>0%</c:formatCode>
                <c:ptCount val="2"/>
                <c:pt idx="0">
                  <c:v>4.6783625730994149E-2</c:v>
                </c:pt>
                <c:pt idx="1">
                  <c:v>2.9239766081871343E-2</c:v>
                </c:pt>
              </c:numCache>
              <c:extLst/>
            </c:numRef>
          </c:val>
          <c:extLst>
            <c:ext xmlns:c16="http://schemas.microsoft.com/office/drawing/2014/chart" uri="{C3380CC4-5D6E-409C-BE32-E72D297353CC}">
              <c16:uniqueId val="{00000000-6C42-474C-9CE2-17BD5F628A09}"/>
            </c:ext>
          </c:extLst>
        </c:ser>
        <c:ser>
          <c:idx val="1"/>
          <c:order val="1"/>
          <c:tx>
            <c:strRef>
              <c:f>'Job resources'!$F$181</c:f>
              <c:strCache>
                <c:ptCount val="1"/>
                <c:pt idx="0">
                  <c:v>Disagree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resources'!$G$181:$K$181</c:f>
              <c:numCache>
                <c:formatCode>0%</c:formatCode>
                <c:ptCount val="2"/>
                <c:pt idx="0">
                  <c:v>0.10087719298245613</c:v>
                </c:pt>
                <c:pt idx="1">
                  <c:v>7.1637426900584791E-2</c:v>
                </c:pt>
              </c:numCache>
              <c:extLst/>
            </c:numRef>
          </c:val>
          <c:extLst>
            <c:ext xmlns:c16="http://schemas.microsoft.com/office/drawing/2014/chart" uri="{C3380CC4-5D6E-409C-BE32-E72D297353CC}">
              <c16:uniqueId val="{00000001-6C42-474C-9CE2-17BD5F628A09}"/>
            </c:ext>
          </c:extLst>
        </c:ser>
        <c:ser>
          <c:idx val="2"/>
          <c:order val="2"/>
          <c:tx>
            <c:strRef>
              <c:f>'Job resources'!$F$182</c:f>
              <c:strCache>
                <c:ptCount val="1"/>
                <c:pt idx="0">
                  <c:v>Neither agree nor disagree</c:v>
                </c:pt>
              </c:strCache>
            </c:strRef>
          </c:tx>
          <c:spPr>
            <a:solidFill>
              <a:srgbClr val="ABDBF6"/>
            </a:solidFill>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resources'!$G$182:$K$182</c:f>
              <c:numCache>
                <c:formatCode>0%</c:formatCode>
                <c:ptCount val="2"/>
                <c:pt idx="0">
                  <c:v>0.20321637426900585</c:v>
                </c:pt>
                <c:pt idx="1">
                  <c:v>0.16228070175438597</c:v>
                </c:pt>
              </c:numCache>
              <c:extLst/>
            </c:numRef>
          </c:val>
          <c:extLst>
            <c:ext xmlns:c16="http://schemas.microsoft.com/office/drawing/2014/chart" uri="{C3380CC4-5D6E-409C-BE32-E72D297353CC}">
              <c16:uniqueId val="{00000002-6C42-474C-9CE2-17BD5F628A09}"/>
            </c:ext>
          </c:extLst>
        </c:ser>
        <c:ser>
          <c:idx val="3"/>
          <c:order val="3"/>
          <c:tx>
            <c:strRef>
              <c:f>'Job resources'!$F$183</c:f>
              <c:strCache>
                <c:ptCount val="1"/>
                <c:pt idx="0">
                  <c:v>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resources'!$G$183:$K$183</c:f>
              <c:numCache>
                <c:formatCode>0%</c:formatCode>
                <c:ptCount val="2"/>
                <c:pt idx="0">
                  <c:v>0.3757309941520468</c:v>
                </c:pt>
                <c:pt idx="1">
                  <c:v>0.44444444444444442</c:v>
                </c:pt>
              </c:numCache>
              <c:extLst/>
            </c:numRef>
          </c:val>
          <c:extLst>
            <c:ext xmlns:c16="http://schemas.microsoft.com/office/drawing/2014/chart" uri="{C3380CC4-5D6E-409C-BE32-E72D297353CC}">
              <c16:uniqueId val="{00000003-6C42-474C-9CE2-17BD5F628A09}"/>
            </c:ext>
          </c:extLst>
        </c:ser>
        <c:ser>
          <c:idx val="4"/>
          <c:order val="4"/>
          <c:tx>
            <c:strRef>
              <c:f>'Job resources'!$F$184</c:f>
              <c:strCache>
                <c:ptCount val="1"/>
                <c:pt idx="0">
                  <c:v>Strongly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resources'!$G$184:$K$184</c:f>
              <c:numCache>
                <c:formatCode>0%</c:formatCode>
                <c:ptCount val="2"/>
                <c:pt idx="0">
                  <c:v>0.26169590643274854</c:v>
                </c:pt>
                <c:pt idx="1">
                  <c:v>0.27485380116959063</c:v>
                </c:pt>
              </c:numCache>
              <c:extLst/>
            </c:numRef>
          </c:val>
          <c:extLst>
            <c:ext xmlns:c16="http://schemas.microsoft.com/office/drawing/2014/chart" uri="{C3380CC4-5D6E-409C-BE32-E72D297353CC}">
              <c16:uniqueId val="{00000004-6C42-474C-9CE2-17BD5F628A09}"/>
            </c:ext>
          </c:extLst>
        </c:ser>
        <c:ser>
          <c:idx val="5"/>
          <c:order val="5"/>
          <c:tx>
            <c:strRef>
              <c:f>'Job resources'!$F$185</c:f>
              <c:strCache>
                <c:ptCount val="1"/>
                <c:pt idx="0">
                  <c:v>Not applicable</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'Job resources'!$G$179:$K$179</c:f>
              <c:strCache>
                <c:ptCount val="2"/>
                <c:pt idx="0">
                  <c:v>I feel committed to my organisation</c:v>
                </c:pt>
                <c:pt idx="1">
                  <c:v>The organisational values align well with my own values</c:v>
                </c:pt>
              </c:strCache>
              <c:extLst/>
            </c:strRef>
          </c:cat>
          <c:val>
            <c:numRef>
              <c:f>'Job resources'!$G$185:$K$185</c:f>
              <c:numCache>
                <c:formatCode>0%</c:formatCode>
                <c:ptCount val="2"/>
                <c:pt idx="0">
                  <c:v>1.1695906432748537E-2</c:v>
                </c:pt>
                <c:pt idx="1">
                  <c:v>1.7543859649122806E-2</c:v>
                </c:pt>
              </c:numCache>
              <c:extLst/>
            </c:numRef>
          </c:val>
          <c:extLst>
            <c:ext xmlns:c16="http://schemas.microsoft.com/office/drawing/2014/chart" uri="{C3380CC4-5D6E-409C-BE32-E72D297353CC}">
              <c16:uniqueId val="{00000005-6C42-474C-9CE2-17BD5F628A09}"/>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8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7.0212548607822958E-2"/>
          <c:y val="0.78393593735509748"/>
          <c:w val="0.8549888306844311"/>
          <c:h val="0.20951843763775663"/>
        </c:manualLayout>
      </c:layout>
      <c:overlay val="0"/>
      <c:txPr>
        <a:bodyPr/>
        <a:lstStyle/>
        <a:p>
          <a:pPr>
            <a:defRPr sz="800"/>
          </a:pPr>
          <a:endParaRPr lang="en-US"/>
        </a:p>
      </c:txPr>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83555783715503085"/>
        </c:manualLayout>
      </c:layout>
      <c:barChart>
        <c:barDir val="bar"/>
        <c:grouping val="percentStacked"/>
        <c:varyColors val="0"/>
        <c:ser>
          <c:idx val="0"/>
          <c:order val="0"/>
          <c:tx>
            <c:strRef>
              <c:f>'COVID spotlight'!$F$7</c:f>
              <c:strCache>
                <c:ptCount val="1"/>
                <c:pt idx="0">
                  <c:v>Not concerned at all</c:v>
                </c:pt>
              </c:strCache>
            </c:strRef>
          </c:tx>
          <c:spPr>
            <a:solidFill>
              <a:schemeClr val="bg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spotlight'!$G$7:$K$7</c:f>
              <c:numCache>
                <c:formatCode>0%</c:formatCode>
                <c:ptCount val="5"/>
                <c:pt idx="0">
                  <c:v>0.35007385524372198</c:v>
                </c:pt>
                <c:pt idx="1">
                  <c:v>0.55686853766617395</c:v>
                </c:pt>
                <c:pt idx="2">
                  <c:v>0.19822485207100601</c:v>
                </c:pt>
                <c:pt idx="3">
                  <c:v>0.29837518463810903</c:v>
                </c:pt>
                <c:pt idx="4">
                  <c:v>0.14940828402366901</c:v>
                </c:pt>
              </c:numCache>
            </c:numRef>
          </c:val>
          <c:extLst>
            <c:ext xmlns:c16="http://schemas.microsoft.com/office/drawing/2014/chart" uri="{C3380CC4-5D6E-409C-BE32-E72D297353CC}">
              <c16:uniqueId val="{00000000-31AE-4B16-B96F-0A4751360E14}"/>
            </c:ext>
          </c:extLst>
        </c:ser>
        <c:ser>
          <c:idx val="1"/>
          <c:order val="1"/>
          <c:tx>
            <c:strRef>
              <c:f>'COVID spotlight'!$F$8</c:f>
              <c:strCache>
                <c:ptCount val="1"/>
                <c:pt idx="0">
                  <c:v>Somewhat concerned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spotlight'!$G$8:$K$8</c:f>
              <c:numCache>
                <c:formatCode>0%</c:formatCode>
                <c:ptCount val="5"/>
                <c:pt idx="0">
                  <c:v>0.24076809453471201</c:v>
                </c:pt>
                <c:pt idx="1">
                  <c:v>0.107828655834564</c:v>
                </c:pt>
                <c:pt idx="2">
                  <c:v>0.31952662721893499</c:v>
                </c:pt>
                <c:pt idx="3">
                  <c:v>0.22451994091580499</c:v>
                </c:pt>
                <c:pt idx="4">
                  <c:v>0.21005917159763299</c:v>
                </c:pt>
              </c:numCache>
            </c:numRef>
          </c:val>
          <c:extLst>
            <c:ext xmlns:c16="http://schemas.microsoft.com/office/drawing/2014/chart" uri="{C3380CC4-5D6E-409C-BE32-E72D297353CC}">
              <c16:uniqueId val="{00000001-31AE-4B16-B96F-0A4751360E14}"/>
            </c:ext>
          </c:extLst>
        </c:ser>
        <c:ser>
          <c:idx val="2"/>
          <c:order val="2"/>
          <c:tx>
            <c:strRef>
              <c:f>'COVID spotlight'!$F$9</c:f>
              <c:strCache>
                <c:ptCount val="1"/>
                <c:pt idx="0">
                  <c:v>Moderately concerned</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spotlight'!$G$9:$K$9</c:f>
              <c:numCache>
                <c:formatCode>0%</c:formatCode>
                <c:ptCount val="5"/>
                <c:pt idx="0">
                  <c:v>0.228951255539143</c:v>
                </c:pt>
                <c:pt idx="1">
                  <c:v>6.7946824224519906E-2</c:v>
                </c:pt>
                <c:pt idx="2">
                  <c:v>0.224852071005917</c:v>
                </c:pt>
                <c:pt idx="3">
                  <c:v>0.153618906942393</c:v>
                </c:pt>
                <c:pt idx="4">
                  <c:v>0.22189349112425999</c:v>
                </c:pt>
              </c:numCache>
            </c:numRef>
          </c:val>
          <c:extLst>
            <c:ext xmlns:c16="http://schemas.microsoft.com/office/drawing/2014/chart" uri="{C3380CC4-5D6E-409C-BE32-E72D297353CC}">
              <c16:uniqueId val="{00000002-31AE-4B16-B96F-0A4751360E14}"/>
            </c:ext>
          </c:extLst>
        </c:ser>
        <c:ser>
          <c:idx val="3"/>
          <c:order val="3"/>
          <c:tx>
            <c:strRef>
              <c:f>'COVID spotlight'!$F$10</c:f>
              <c:strCache>
                <c:ptCount val="1"/>
                <c:pt idx="0">
                  <c:v>Very concerned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spotlight'!$G$10:$K$10</c:f>
              <c:numCache>
                <c:formatCode>0%</c:formatCode>
                <c:ptCount val="5"/>
                <c:pt idx="0">
                  <c:v>0.16986706056129999</c:v>
                </c:pt>
                <c:pt idx="1">
                  <c:v>7.5332348596750406E-2</c:v>
                </c:pt>
                <c:pt idx="2">
                  <c:v>0.244082840236686</c:v>
                </c:pt>
                <c:pt idx="3">
                  <c:v>0.252584933530281</c:v>
                </c:pt>
                <c:pt idx="4">
                  <c:v>0.39792899408283999</c:v>
                </c:pt>
              </c:numCache>
            </c:numRef>
          </c:val>
          <c:extLst>
            <c:ext xmlns:c16="http://schemas.microsoft.com/office/drawing/2014/chart" uri="{C3380CC4-5D6E-409C-BE32-E72D297353CC}">
              <c16:uniqueId val="{00000003-31AE-4B16-B96F-0A4751360E14}"/>
            </c:ext>
          </c:extLst>
        </c:ser>
        <c:ser>
          <c:idx val="4"/>
          <c:order val="4"/>
          <c:tx>
            <c:strRef>
              <c:f>'COVID spotlight'!$F$11</c:f>
              <c:strCache>
                <c:ptCount val="1"/>
                <c:pt idx="0">
                  <c:v>Not applicable</c:v>
                </c:pt>
              </c:strCache>
            </c:strRef>
          </c:tx>
          <c:spPr>
            <a:solidFill>
              <a:schemeClr val="accent6"/>
            </a:solidFill>
          </c:spPr>
          <c:invertIfNegative val="0"/>
          <c:dLbls>
            <c:dLbl>
              <c:idx val="0"/>
              <c:layout>
                <c:manualLayout>
                  <c:x val="1.1879346991360503E-2"/>
                  <c:y val="9.7207150086902795E-1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1AE-4B16-B96F-0A4751360E14}"/>
                </c:ext>
              </c:extLst>
            </c:dLbl>
            <c:dLbl>
              <c:idx val="2"/>
              <c:layout>
                <c:manualLayout>
                  <c:x val="1.1879346991360503E-2"/>
                  <c:y val="8.483631100991616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1AE-4B16-B96F-0A4751360E14}"/>
                </c:ext>
              </c:extLst>
            </c:dLbl>
            <c:dLbl>
              <c:idx val="4"/>
              <c:layout>
                <c:manualLayout>
                  <c:x val="1.781902048704061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1AE-4B16-B96F-0A4751360E14}"/>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spotlight'!$G$11:$K$11</c:f>
              <c:numCache>
                <c:formatCode>0%</c:formatCode>
                <c:ptCount val="5"/>
                <c:pt idx="0">
                  <c:v>1.03397341211226E-2</c:v>
                </c:pt>
                <c:pt idx="1">
                  <c:v>0.192023633677991</c:v>
                </c:pt>
                <c:pt idx="2">
                  <c:v>1.3313609467455601E-2</c:v>
                </c:pt>
                <c:pt idx="3">
                  <c:v>7.0901033973412103E-2</c:v>
                </c:pt>
                <c:pt idx="4">
                  <c:v>2.07100591715976E-2</c:v>
                </c:pt>
              </c:numCache>
            </c:numRef>
          </c:val>
          <c:extLst>
            <c:ext xmlns:c16="http://schemas.microsoft.com/office/drawing/2014/chart" uri="{C3380CC4-5D6E-409C-BE32-E72D297353CC}">
              <c16:uniqueId val="{00000007-31AE-4B16-B96F-0A4751360E14}"/>
            </c:ext>
          </c:extLst>
        </c:ser>
        <c:dLbls>
          <c:dLblPos val="ctr"/>
          <c:showLegendKey val="0"/>
          <c:showVal val="1"/>
          <c:showCatName val="0"/>
          <c:showSerName val="0"/>
          <c:showPercent val="0"/>
          <c:showBubbleSize val="0"/>
        </c:dLbls>
        <c:gapWidth val="49"/>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89062762504087345"/>
          <c:w val="1"/>
          <c:h val="0.10819067862702784"/>
        </c:manualLayout>
      </c:layout>
      <c:overlay val="0"/>
    </c:legend>
    <c:plotVisOnly val="1"/>
    <c:dispBlanksAs val="gap"/>
    <c:showDLblsOverMax val="0"/>
  </c:chart>
  <c:spPr>
    <a:ln>
      <a:noFill/>
    </a:ln>
  </c:spPr>
  <c:txPr>
    <a:bodyPr/>
    <a:lstStyle/>
    <a:p>
      <a:pPr>
        <a:defRPr sz="800" b="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2218918772254E-3"/>
          <c:y val="0.15151515151515152"/>
          <c:w val="0.95014025102537736"/>
          <c:h val="0.5775036984013362"/>
        </c:manualLayout>
      </c:layout>
      <c:barChart>
        <c:barDir val="col"/>
        <c:grouping val="clustered"/>
        <c:varyColors val="0"/>
        <c:ser>
          <c:idx val="1"/>
          <c:order val="0"/>
          <c:spPr>
            <a:solidFill>
              <a:schemeClr val="bg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spotlight'!$A$40:$A$45</c:f>
              <c:strCache>
                <c:ptCount val="6"/>
                <c:pt idx="0">
                  <c:v>Plans have not changed</c:v>
                </c:pt>
                <c:pt idx="1">
                  <c:v>Planning to retire but now will stay in the sector</c:v>
                </c:pt>
                <c:pt idx="2">
                  <c:v>Planning to stay in the sector but now will retire</c:v>
                </c:pt>
                <c:pt idx="3">
                  <c:v> Planning to leave the sector but now will stay</c:v>
                </c:pt>
                <c:pt idx="4">
                  <c:v>Planning to stay in the sector but now will leave</c:v>
                </c:pt>
                <c:pt idx="5">
                  <c:v>Other</c:v>
                </c:pt>
              </c:strCache>
            </c:strRef>
          </c:cat>
          <c:val>
            <c:numRef>
              <c:f>'COVID spotlight'!$C$40:$C$45</c:f>
              <c:numCache>
                <c:formatCode>0%</c:formatCode>
                <c:ptCount val="6"/>
                <c:pt idx="0">
                  <c:v>0.85201793721973096</c:v>
                </c:pt>
                <c:pt idx="1">
                  <c:v>7.4738415545590403E-3</c:v>
                </c:pt>
                <c:pt idx="2">
                  <c:v>1.34529147982063E-2</c:v>
                </c:pt>
                <c:pt idx="3">
                  <c:v>1.1958146487294499E-2</c:v>
                </c:pt>
                <c:pt idx="4">
                  <c:v>7.0254110612854997E-2</c:v>
                </c:pt>
                <c:pt idx="5">
                  <c:v>4.4843049327354299E-2</c:v>
                </c:pt>
              </c:numCache>
            </c:numRef>
          </c:val>
          <c:extLst>
            <c:ext xmlns:c16="http://schemas.microsoft.com/office/drawing/2014/chart" uri="{C3380CC4-5D6E-409C-BE32-E72D297353CC}">
              <c16:uniqueId val="{00000001-D843-469D-8208-A07D7E01D2EE}"/>
            </c:ext>
          </c:extLst>
        </c:ser>
        <c:dLbls>
          <c:dLblPos val="inEnd"/>
          <c:showLegendKey val="0"/>
          <c:showVal val="1"/>
          <c:showCatName val="0"/>
          <c:showSerName val="0"/>
          <c:showPercent val="0"/>
          <c:showBubbleSize val="0"/>
        </c:dLbls>
        <c:gapWidth val="43"/>
        <c:axId val="219414912"/>
        <c:axId val="219416832"/>
      </c:barChart>
      <c:catAx>
        <c:axId val="219414912"/>
        <c:scaling>
          <c:orientation val="minMax"/>
        </c:scaling>
        <c:delete val="0"/>
        <c:axPos val="b"/>
        <c:numFmt formatCode="General" sourceLinked="0"/>
        <c:majorTickMark val="none"/>
        <c:minorTickMark val="none"/>
        <c:tickLblPos val="nextTo"/>
        <c:crossAx val="219416832"/>
        <c:crosses val="autoZero"/>
        <c:auto val="1"/>
        <c:lblAlgn val="ctr"/>
        <c:lblOffset val="200"/>
        <c:noMultiLvlLbl val="0"/>
      </c:catAx>
      <c:valAx>
        <c:axId val="219416832"/>
        <c:scaling>
          <c:orientation val="minMax"/>
        </c:scaling>
        <c:delete val="1"/>
        <c:axPos val="r"/>
        <c:numFmt formatCode="0%" sourceLinked="1"/>
        <c:majorTickMark val="out"/>
        <c:minorTickMark val="none"/>
        <c:tickLblPos val="nextTo"/>
        <c:crossAx val="219414912"/>
        <c:crosses val="max"/>
        <c:crossBetween val="between"/>
      </c:valAx>
    </c:plotArea>
    <c:plotVisOnly val="1"/>
    <c:dispBlanksAs val="gap"/>
    <c:showDLblsOverMax val="0"/>
  </c:chart>
  <c:spPr>
    <a:ln>
      <a:noFill/>
    </a:ln>
  </c:spPr>
  <c:txPr>
    <a:bodyPr/>
    <a:lstStyle/>
    <a:p>
      <a:pPr>
        <a:defRPr sz="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47804475280517E-3"/>
          <c:y val="0.22963553089481889"/>
          <c:w val="0.98977662618979856"/>
          <c:h val="0.61804337900538864"/>
        </c:manualLayout>
      </c:layout>
      <c:barChart>
        <c:barDir val="col"/>
        <c:grouping val="clustered"/>
        <c:varyColors val="0"/>
        <c:ser>
          <c:idx val="1"/>
          <c:order val="0"/>
          <c:spPr>
            <a:solidFill>
              <a:schemeClr val="bg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spotlight'!$A$54:$A$56</c:f>
              <c:strCache>
                <c:ptCount val="3"/>
                <c:pt idx="0">
                  <c:v>Made my experience worse</c:v>
                </c:pt>
                <c:pt idx="1">
                  <c:v>Made my experience better</c:v>
                </c:pt>
                <c:pt idx="2">
                  <c:v>Made no difference</c:v>
                </c:pt>
              </c:strCache>
            </c:strRef>
          </c:cat>
          <c:val>
            <c:numRef>
              <c:f>'COVID spotlight'!$C$54:$C$56</c:f>
              <c:numCache>
                <c:formatCode>0%</c:formatCode>
                <c:ptCount val="3"/>
                <c:pt idx="0">
                  <c:v>0.521229868228404</c:v>
                </c:pt>
                <c:pt idx="1">
                  <c:v>0.16398243045388</c:v>
                </c:pt>
                <c:pt idx="2">
                  <c:v>0.314787701317716</c:v>
                </c:pt>
              </c:numCache>
            </c:numRef>
          </c:val>
          <c:extLst>
            <c:ext xmlns:c16="http://schemas.microsoft.com/office/drawing/2014/chart" uri="{C3380CC4-5D6E-409C-BE32-E72D297353CC}">
              <c16:uniqueId val="{00000000-07AD-43C8-BBC6-EA66FC529D45}"/>
            </c:ext>
          </c:extLst>
        </c:ser>
        <c:dLbls>
          <c:dLblPos val="inEnd"/>
          <c:showLegendKey val="0"/>
          <c:showVal val="1"/>
          <c:showCatName val="0"/>
          <c:showSerName val="0"/>
          <c:showPercent val="0"/>
          <c:showBubbleSize val="0"/>
        </c:dLbls>
        <c:gapWidth val="71"/>
        <c:axId val="219414912"/>
        <c:axId val="219416832"/>
      </c:barChart>
      <c:catAx>
        <c:axId val="219414912"/>
        <c:scaling>
          <c:orientation val="minMax"/>
        </c:scaling>
        <c:delete val="0"/>
        <c:axPos val="b"/>
        <c:numFmt formatCode="General" sourceLinked="0"/>
        <c:majorTickMark val="none"/>
        <c:minorTickMark val="none"/>
        <c:tickLblPos val="nextTo"/>
        <c:crossAx val="219416832"/>
        <c:crosses val="autoZero"/>
        <c:auto val="1"/>
        <c:lblAlgn val="ctr"/>
        <c:lblOffset val="200"/>
        <c:noMultiLvlLbl val="0"/>
      </c:catAx>
      <c:valAx>
        <c:axId val="219416832"/>
        <c:scaling>
          <c:orientation val="minMax"/>
        </c:scaling>
        <c:delete val="1"/>
        <c:axPos val="r"/>
        <c:numFmt formatCode="0%" sourceLinked="1"/>
        <c:majorTickMark val="out"/>
        <c:minorTickMark val="none"/>
        <c:tickLblPos val="nextTo"/>
        <c:crossAx val="219414912"/>
        <c:crosses val="max"/>
        <c:crossBetween val="between"/>
      </c:valAx>
    </c:plotArea>
    <c:plotVisOnly val="1"/>
    <c:dispBlanksAs val="gap"/>
    <c:showDLblsOverMax val="0"/>
  </c:chart>
  <c:spPr>
    <a:ln>
      <a:noFill/>
    </a:ln>
  </c:spPr>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72030506432597574"/>
        </c:manualLayout>
      </c:layout>
      <c:barChart>
        <c:barDir val="bar"/>
        <c:grouping val="percentStacked"/>
        <c:varyColors val="0"/>
        <c:ser>
          <c:idx val="0"/>
          <c:order val="0"/>
          <c:tx>
            <c:strRef>
              <c:f>Rostering!$G$22</c:f>
              <c:strCache>
                <c:ptCount val="1"/>
                <c:pt idx="0">
                  <c:v>Not concerned at all</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Rostering!$M$21:$O$21</c:f>
              <c:strCache>
                <c:ptCount val="3"/>
                <c:pt idx="0">
                  <c:v>Hours changing from week to week</c:v>
                </c:pt>
                <c:pt idx="1">
                  <c:v>Not getting enough notice of shift/ appointment times</c:v>
                </c:pt>
                <c:pt idx="2">
                  <c:v>Not getting preferred choice of shift/ appointment times</c:v>
                </c:pt>
              </c:strCache>
            </c:strRef>
          </c:cat>
          <c:val>
            <c:numRef>
              <c:f>Rostering!$M$22:$O$22</c:f>
              <c:numCache>
                <c:formatCode>0%</c:formatCode>
                <c:ptCount val="3"/>
                <c:pt idx="0">
                  <c:v>0.37531486146095716</c:v>
                </c:pt>
                <c:pt idx="1">
                  <c:v>0.37027707808564231</c:v>
                </c:pt>
                <c:pt idx="2">
                  <c:v>0.3693467336683417</c:v>
                </c:pt>
              </c:numCache>
            </c:numRef>
          </c:val>
          <c:extLst>
            <c:ext xmlns:c16="http://schemas.microsoft.com/office/drawing/2014/chart" uri="{C3380CC4-5D6E-409C-BE32-E72D297353CC}">
              <c16:uniqueId val="{00000000-5E5F-48FA-AA16-23C9B28CD820}"/>
            </c:ext>
          </c:extLst>
        </c:ser>
        <c:ser>
          <c:idx val="1"/>
          <c:order val="1"/>
          <c:tx>
            <c:strRef>
              <c:f>Rostering!$G$23</c:f>
              <c:strCache>
                <c:ptCount val="1"/>
                <c:pt idx="0">
                  <c:v>Somewhat concerned</c:v>
                </c:pt>
              </c:strCache>
            </c:strRef>
          </c:tx>
          <c:spPr>
            <a:solidFill>
              <a:srgbClr val="20B9A3"/>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Rostering!$M$21:$O$21</c:f>
              <c:strCache>
                <c:ptCount val="3"/>
                <c:pt idx="0">
                  <c:v>Hours changing from week to week</c:v>
                </c:pt>
                <c:pt idx="1">
                  <c:v>Not getting enough notice of shift/ appointment times</c:v>
                </c:pt>
                <c:pt idx="2">
                  <c:v>Not getting preferred choice of shift/ appointment times</c:v>
                </c:pt>
              </c:strCache>
            </c:strRef>
          </c:cat>
          <c:val>
            <c:numRef>
              <c:f>Rostering!$M$23:$O$23</c:f>
              <c:numCache>
                <c:formatCode>0%</c:formatCode>
                <c:ptCount val="3"/>
                <c:pt idx="0">
                  <c:v>0.16120906801007556</c:v>
                </c:pt>
                <c:pt idx="1">
                  <c:v>0.20151133501259447</c:v>
                </c:pt>
                <c:pt idx="2">
                  <c:v>0.18592964824120603</c:v>
                </c:pt>
              </c:numCache>
            </c:numRef>
          </c:val>
          <c:extLst>
            <c:ext xmlns:c16="http://schemas.microsoft.com/office/drawing/2014/chart" uri="{C3380CC4-5D6E-409C-BE32-E72D297353CC}">
              <c16:uniqueId val="{00000001-5E5F-48FA-AA16-23C9B28CD820}"/>
            </c:ext>
          </c:extLst>
        </c:ser>
        <c:ser>
          <c:idx val="2"/>
          <c:order val="2"/>
          <c:tx>
            <c:strRef>
              <c:f>Rostering!$G$24</c:f>
              <c:strCache>
                <c:ptCount val="1"/>
                <c:pt idx="0">
                  <c:v>Moderately concerned</c:v>
                </c:pt>
              </c:strCache>
            </c:strRef>
          </c:tx>
          <c:spPr>
            <a:solidFill>
              <a:srgbClr val="1BA39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Rostering!$M$21:$O$21</c:f>
              <c:strCache>
                <c:ptCount val="3"/>
                <c:pt idx="0">
                  <c:v>Hours changing from week to week</c:v>
                </c:pt>
                <c:pt idx="1">
                  <c:v>Not getting enough notice of shift/ appointment times</c:v>
                </c:pt>
                <c:pt idx="2">
                  <c:v>Not getting preferred choice of shift/ appointment times</c:v>
                </c:pt>
              </c:strCache>
            </c:strRef>
          </c:cat>
          <c:val>
            <c:numRef>
              <c:f>Rostering!$M$24:$O$24</c:f>
              <c:numCache>
                <c:formatCode>0%</c:formatCode>
                <c:ptCount val="3"/>
                <c:pt idx="0">
                  <c:v>8.3123425692695208E-2</c:v>
                </c:pt>
                <c:pt idx="1">
                  <c:v>0.12342569269521411</c:v>
                </c:pt>
                <c:pt idx="2">
                  <c:v>0.10301507537688442</c:v>
                </c:pt>
              </c:numCache>
            </c:numRef>
          </c:val>
          <c:extLst>
            <c:ext xmlns:c16="http://schemas.microsoft.com/office/drawing/2014/chart" uri="{C3380CC4-5D6E-409C-BE32-E72D297353CC}">
              <c16:uniqueId val="{00000002-5E5F-48FA-AA16-23C9B28CD820}"/>
            </c:ext>
          </c:extLst>
        </c:ser>
        <c:ser>
          <c:idx val="3"/>
          <c:order val="3"/>
          <c:tx>
            <c:strRef>
              <c:f>Rostering!$G$25</c:f>
              <c:strCache>
                <c:ptCount val="1"/>
                <c:pt idx="0">
                  <c:v>Very concerned</c:v>
                </c:pt>
              </c:strCache>
            </c:strRef>
          </c:tx>
          <c:spPr>
            <a:solidFill>
              <a:srgbClr val="158B7A"/>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Rostering!$M$21:$O$21</c:f>
              <c:strCache>
                <c:ptCount val="3"/>
                <c:pt idx="0">
                  <c:v>Hours changing from week to week</c:v>
                </c:pt>
                <c:pt idx="1">
                  <c:v>Not getting enough notice of shift/ appointment times</c:v>
                </c:pt>
                <c:pt idx="2">
                  <c:v>Not getting preferred choice of shift/ appointment times</c:v>
                </c:pt>
              </c:strCache>
            </c:strRef>
          </c:cat>
          <c:val>
            <c:numRef>
              <c:f>Rostering!$M$25:$O$25</c:f>
              <c:numCache>
                <c:formatCode>0%</c:formatCode>
                <c:ptCount val="3"/>
                <c:pt idx="0">
                  <c:v>0.13350125944584382</c:v>
                </c:pt>
                <c:pt idx="1">
                  <c:v>7.3047858942065488E-2</c:v>
                </c:pt>
                <c:pt idx="2">
                  <c:v>9.7989949748743713E-2</c:v>
                </c:pt>
              </c:numCache>
            </c:numRef>
          </c:val>
          <c:extLst>
            <c:ext xmlns:c16="http://schemas.microsoft.com/office/drawing/2014/chart" uri="{C3380CC4-5D6E-409C-BE32-E72D297353CC}">
              <c16:uniqueId val="{00000003-5E5F-48FA-AA16-23C9B28CD820}"/>
            </c:ext>
          </c:extLst>
        </c:ser>
        <c:ser>
          <c:idx val="4"/>
          <c:order val="4"/>
          <c:tx>
            <c:strRef>
              <c:f>Rostering!$G$26</c:f>
              <c:strCache>
                <c:ptCount val="1"/>
                <c:pt idx="0">
                  <c:v>Not applicable</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Rostering!$M$21:$O$21</c:f>
              <c:strCache>
                <c:ptCount val="3"/>
                <c:pt idx="0">
                  <c:v>Hours changing from week to week</c:v>
                </c:pt>
                <c:pt idx="1">
                  <c:v>Not getting enough notice of shift/ appointment times</c:v>
                </c:pt>
                <c:pt idx="2">
                  <c:v>Not getting preferred choice of shift/ appointment times</c:v>
                </c:pt>
              </c:strCache>
            </c:strRef>
          </c:cat>
          <c:val>
            <c:numRef>
              <c:f>Rostering!$M$26:$O$26</c:f>
              <c:numCache>
                <c:formatCode>0%</c:formatCode>
                <c:ptCount val="3"/>
                <c:pt idx="0">
                  <c:v>0.24685138539042822</c:v>
                </c:pt>
                <c:pt idx="1">
                  <c:v>0.23173803526448364</c:v>
                </c:pt>
                <c:pt idx="2">
                  <c:v>0.24371859296482412</c:v>
                </c:pt>
              </c:numCache>
            </c:numRef>
          </c:val>
          <c:extLst>
            <c:ext xmlns:c16="http://schemas.microsoft.com/office/drawing/2014/chart" uri="{C3380CC4-5D6E-409C-BE32-E72D297353CC}">
              <c16:uniqueId val="{00000004-5E5F-48FA-AA16-23C9B28CD820}"/>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1.4167540184407192E-2"/>
          <c:y val="0.79156764177888306"/>
          <c:w val="0.98506993415648547"/>
          <c:h val="0.20725042545335715"/>
        </c:manualLayout>
      </c:layout>
      <c:overlay val="0"/>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72030506432597574"/>
        </c:manualLayout>
      </c:layout>
      <c:barChart>
        <c:barDir val="bar"/>
        <c:grouping val="percentStacked"/>
        <c:varyColors val="0"/>
        <c:ser>
          <c:idx val="0"/>
          <c:order val="0"/>
          <c:tx>
            <c:strRef>
              <c:f>Rostering!$G$110</c:f>
              <c:strCache>
                <c:ptCount val="1"/>
                <c:pt idx="0">
                  <c:v>Almost never or never</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Rostering!$M$109:$N$109</c:f>
              <c:strCache>
                <c:ptCount val="2"/>
                <c:pt idx="0">
                  <c:v>Been requested to come into work at short notice</c:v>
                </c:pt>
                <c:pt idx="1">
                  <c:v>Worked outside your rostered hours to meet job demands</c:v>
                </c:pt>
              </c:strCache>
            </c:strRef>
          </c:cat>
          <c:val>
            <c:numRef>
              <c:f>Rostering!$M$110:$N$110</c:f>
              <c:numCache>
                <c:formatCode>0%</c:formatCode>
                <c:ptCount val="2"/>
                <c:pt idx="0">
                  <c:v>0.25252525252525254</c:v>
                </c:pt>
                <c:pt idx="1">
                  <c:v>0.14321608040201006</c:v>
                </c:pt>
              </c:numCache>
            </c:numRef>
          </c:val>
          <c:extLst>
            <c:ext xmlns:c16="http://schemas.microsoft.com/office/drawing/2014/chart" uri="{C3380CC4-5D6E-409C-BE32-E72D297353CC}">
              <c16:uniqueId val="{00000000-1700-4C3D-A563-D13DC88F9FCA}"/>
            </c:ext>
          </c:extLst>
        </c:ser>
        <c:ser>
          <c:idx val="1"/>
          <c:order val="1"/>
          <c:tx>
            <c:strRef>
              <c:f>Rostering!$G$111</c:f>
              <c:strCache>
                <c:ptCount val="1"/>
                <c:pt idx="0">
                  <c:v>Monthly</c:v>
                </c:pt>
              </c:strCache>
            </c:strRef>
          </c:tx>
          <c:spPr>
            <a:solidFill>
              <a:srgbClr val="20B9A3"/>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Rostering!$M$109:$N$109</c:f>
              <c:strCache>
                <c:ptCount val="2"/>
                <c:pt idx="0">
                  <c:v>Been requested to come into work at short notice</c:v>
                </c:pt>
                <c:pt idx="1">
                  <c:v>Worked outside your rostered hours to meet job demands</c:v>
                </c:pt>
              </c:strCache>
            </c:strRef>
          </c:cat>
          <c:val>
            <c:numRef>
              <c:f>Rostering!$M$111:$N$111</c:f>
              <c:numCache>
                <c:formatCode>0%</c:formatCode>
                <c:ptCount val="2"/>
                <c:pt idx="0">
                  <c:v>0.20202020202020202</c:v>
                </c:pt>
                <c:pt idx="1">
                  <c:v>0.24120603015075376</c:v>
                </c:pt>
              </c:numCache>
            </c:numRef>
          </c:val>
          <c:extLst>
            <c:ext xmlns:c16="http://schemas.microsoft.com/office/drawing/2014/chart" uri="{C3380CC4-5D6E-409C-BE32-E72D297353CC}">
              <c16:uniqueId val="{00000001-1700-4C3D-A563-D13DC88F9FCA}"/>
            </c:ext>
          </c:extLst>
        </c:ser>
        <c:ser>
          <c:idx val="2"/>
          <c:order val="2"/>
          <c:tx>
            <c:strRef>
              <c:f>Rostering!$G$112</c:f>
              <c:strCache>
                <c:ptCount val="1"/>
                <c:pt idx="0">
                  <c:v>Weekly</c:v>
                </c:pt>
              </c:strCache>
            </c:strRef>
          </c:tx>
          <c:spPr>
            <a:solidFill>
              <a:srgbClr val="158B7A"/>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Rostering!$M$109:$N$109</c:f>
              <c:strCache>
                <c:ptCount val="2"/>
                <c:pt idx="0">
                  <c:v>Been requested to come into work at short notice</c:v>
                </c:pt>
                <c:pt idx="1">
                  <c:v>Worked outside your rostered hours to meet job demands</c:v>
                </c:pt>
              </c:strCache>
            </c:strRef>
          </c:cat>
          <c:val>
            <c:numRef>
              <c:f>Rostering!$M$112:$N$112</c:f>
              <c:numCache>
                <c:formatCode>0%</c:formatCode>
                <c:ptCount val="2"/>
                <c:pt idx="0">
                  <c:v>0.33080808080808083</c:v>
                </c:pt>
                <c:pt idx="1">
                  <c:v>0.47236180904522612</c:v>
                </c:pt>
              </c:numCache>
            </c:numRef>
          </c:val>
          <c:extLst>
            <c:ext xmlns:c16="http://schemas.microsoft.com/office/drawing/2014/chart" uri="{C3380CC4-5D6E-409C-BE32-E72D297353CC}">
              <c16:uniqueId val="{00000002-1700-4C3D-A563-D13DC88F9FCA}"/>
            </c:ext>
          </c:extLst>
        </c:ser>
        <c:ser>
          <c:idx val="3"/>
          <c:order val="3"/>
          <c:tx>
            <c:strRef>
              <c:f>Rostering!$G$113</c:f>
              <c:strCache>
                <c:ptCount val="1"/>
                <c:pt idx="0">
                  <c:v>Unsure</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Rostering!$M$109:$N$109</c:f>
              <c:strCache>
                <c:ptCount val="2"/>
                <c:pt idx="0">
                  <c:v>Been requested to come into work at short notice</c:v>
                </c:pt>
                <c:pt idx="1">
                  <c:v>Worked outside your rostered hours to meet job demands</c:v>
                </c:pt>
              </c:strCache>
            </c:strRef>
          </c:cat>
          <c:val>
            <c:numRef>
              <c:f>Rostering!$M$113:$N$113</c:f>
              <c:numCache>
                <c:formatCode>0%</c:formatCode>
                <c:ptCount val="2"/>
                <c:pt idx="0">
                  <c:v>6.8181818181818177E-2</c:v>
                </c:pt>
                <c:pt idx="1">
                  <c:v>6.78391959798995E-2</c:v>
                </c:pt>
              </c:numCache>
            </c:numRef>
          </c:val>
          <c:extLst>
            <c:ext xmlns:c16="http://schemas.microsoft.com/office/drawing/2014/chart" uri="{C3380CC4-5D6E-409C-BE32-E72D297353CC}">
              <c16:uniqueId val="{00000003-1700-4C3D-A563-D13DC88F9FCA}"/>
            </c:ext>
          </c:extLst>
        </c:ser>
        <c:ser>
          <c:idx val="4"/>
          <c:order val="4"/>
          <c:tx>
            <c:strRef>
              <c:f>Rostering!$G$114</c:f>
              <c:strCache>
                <c:ptCount val="1"/>
                <c:pt idx="0">
                  <c:v>Not applicable</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Rostering!$M$109:$N$109</c:f>
              <c:strCache>
                <c:ptCount val="2"/>
                <c:pt idx="0">
                  <c:v>Been requested to come into work at short notice</c:v>
                </c:pt>
                <c:pt idx="1">
                  <c:v>Worked outside your rostered hours to meet job demands</c:v>
                </c:pt>
              </c:strCache>
            </c:strRef>
          </c:cat>
          <c:val>
            <c:numRef>
              <c:f>Rostering!$M$114:$N$114</c:f>
              <c:numCache>
                <c:formatCode>0%</c:formatCode>
                <c:ptCount val="2"/>
                <c:pt idx="0">
                  <c:v>0.14646464646464646</c:v>
                </c:pt>
                <c:pt idx="1">
                  <c:v>7.5376884422110546E-2</c:v>
                </c:pt>
              </c:numCache>
            </c:numRef>
          </c:val>
          <c:extLst>
            <c:ext xmlns:c16="http://schemas.microsoft.com/office/drawing/2014/chart" uri="{C3380CC4-5D6E-409C-BE32-E72D297353CC}">
              <c16:uniqueId val="{00000004-1700-4C3D-A563-D13DC88F9FCA}"/>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8.1530994523120501E-2"/>
          <c:y val="0.81851663703327404"/>
          <c:w val="0.8549888306844311"/>
          <c:h val="0.18030162095122726"/>
        </c:manualLayout>
      </c:layout>
      <c:overlay val="0"/>
    </c:legend>
    <c:plotVisOnly val="1"/>
    <c:dispBlanksAs val="gap"/>
    <c:showDLblsOverMax val="0"/>
  </c:chart>
  <c:spPr>
    <a:ln>
      <a:noFill/>
    </a:ln>
  </c:spPr>
  <c:txPr>
    <a:bodyPr/>
    <a:lstStyle/>
    <a:p>
      <a:pPr>
        <a:defRPr sz="1000" b="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12936786516143"/>
          <c:y val="5.1437226409307292E-2"/>
          <c:w val="0.46897926351073588"/>
          <c:h val="0.90819609087325626"/>
        </c:manualLayout>
      </c:layout>
      <c:barChart>
        <c:barDir val="bar"/>
        <c:grouping val="clustered"/>
        <c:varyColors val="0"/>
        <c:ser>
          <c:idx val="1"/>
          <c:order val="0"/>
          <c:spPr>
            <a:solidFill>
              <a:schemeClr val="accent3"/>
            </a:solidFill>
          </c:spPr>
          <c:invertIfNegative val="0"/>
          <c:dLbls>
            <c:dLbl>
              <c:idx val="7"/>
              <c:layout>
                <c:manualLayout>
                  <c:x val="-3.116540967017677E-2"/>
                  <c:y val="6.50293937980391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76-460B-BF9F-BEE2ABCEE94B}"/>
                </c:ext>
              </c:extLst>
            </c:dLbl>
            <c:spPr>
              <a:noFill/>
              <a:ln>
                <a:noFill/>
              </a:ln>
              <a:effectLst/>
            </c:spPr>
            <c:txPr>
              <a:bodyPr wrap="square" lIns="38100" tIns="19050" rIns="38100" bIns="19050" anchor="ctr">
                <a:spAutoFit/>
              </a:bodyPr>
              <a:lstStyle/>
              <a:p>
                <a:pPr>
                  <a:defRPr sz="9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spotlight'!$A$82:$A$90</c:f>
              <c:strCache>
                <c:ptCount val="9"/>
                <c:pt idx="0">
                  <c:v>Strengthened relationships</c:v>
                </c:pt>
                <c:pt idx="1">
                  <c:v>Increased my workload</c:v>
                </c:pt>
                <c:pt idx="2">
                  <c:v>More supervision/ support</c:v>
                </c:pt>
                <c:pt idx="3">
                  <c:v>Easier to provide care</c:v>
                </c:pt>
                <c:pt idx="4">
                  <c:v>It was financially beneficial</c:v>
                </c:pt>
                <c:pt idx="5">
                  <c:v>Improved my career prospects</c:v>
                </c:pt>
                <c:pt idx="6">
                  <c:v>Less stress</c:v>
                </c:pt>
                <c:pt idx="7">
                  <c:v>Decreased my workload</c:v>
                </c:pt>
                <c:pt idx="8">
                  <c:v>Other</c:v>
                </c:pt>
              </c:strCache>
            </c:strRef>
          </c:cat>
          <c:val>
            <c:numRef>
              <c:f>'COVID spotlight'!$D$82:$D$90</c:f>
              <c:numCache>
                <c:formatCode>0%</c:formatCode>
                <c:ptCount val="9"/>
                <c:pt idx="0">
                  <c:v>0.45945945945945899</c:v>
                </c:pt>
                <c:pt idx="1">
                  <c:v>0.41441441441441401</c:v>
                </c:pt>
                <c:pt idx="2">
                  <c:v>0.22522522522522501</c:v>
                </c:pt>
                <c:pt idx="3">
                  <c:v>0.18018018018018001</c:v>
                </c:pt>
                <c:pt idx="4">
                  <c:v>0.171171171171171</c:v>
                </c:pt>
                <c:pt idx="5">
                  <c:v>0.126126126126126</c:v>
                </c:pt>
                <c:pt idx="6">
                  <c:v>5.4054054054054099E-2</c:v>
                </c:pt>
                <c:pt idx="7">
                  <c:v>2.7027027027027001E-2</c:v>
                </c:pt>
                <c:pt idx="8">
                  <c:v>0.23423423423423401</c:v>
                </c:pt>
              </c:numCache>
            </c:numRef>
          </c:val>
          <c:extLst>
            <c:ext xmlns:c16="http://schemas.microsoft.com/office/drawing/2014/chart" uri="{C3380CC4-5D6E-409C-BE32-E72D297353CC}">
              <c16:uniqueId val="{00000000-B1F4-423F-B85D-5238EC4B43C3}"/>
            </c:ext>
          </c:extLst>
        </c:ser>
        <c:dLbls>
          <c:dLblPos val="inEnd"/>
          <c:showLegendKey val="0"/>
          <c:showVal val="1"/>
          <c:showCatName val="0"/>
          <c:showSerName val="0"/>
          <c:showPercent val="0"/>
          <c:showBubbleSize val="0"/>
        </c:dLbls>
        <c:gapWidth val="26"/>
        <c:axId val="219414912"/>
        <c:axId val="219416832"/>
      </c:barChart>
      <c:catAx>
        <c:axId val="219414912"/>
        <c:scaling>
          <c:orientation val="maxMin"/>
        </c:scaling>
        <c:delete val="0"/>
        <c:axPos val="l"/>
        <c:numFmt formatCode="General" sourceLinked="0"/>
        <c:majorTickMark val="none"/>
        <c:minorTickMark val="none"/>
        <c:tickLblPos val="nextTo"/>
        <c:txPr>
          <a:bodyPr/>
          <a:lstStyle/>
          <a:p>
            <a:pPr>
              <a:defRPr sz="900"/>
            </a:pPr>
            <a:endParaRPr lang="en-US"/>
          </a:p>
        </c:txPr>
        <c:crossAx val="219416832"/>
        <c:crosses val="autoZero"/>
        <c:auto val="1"/>
        <c:lblAlgn val="ctr"/>
        <c:lblOffset val="200"/>
        <c:noMultiLvlLbl val="0"/>
      </c:catAx>
      <c:valAx>
        <c:axId val="219416832"/>
        <c:scaling>
          <c:orientation val="minMax"/>
        </c:scaling>
        <c:delete val="1"/>
        <c:axPos val="b"/>
        <c:numFmt formatCode="0%" sourceLinked="1"/>
        <c:majorTickMark val="out"/>
        <c:minorTickMark val="none"/>
        <c:tickLblPos val="nextTo"/>
        <c:crossAx val="219414912"/>
        <c:crosses val="max"/>
        <c:crossBetween val="between"/>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4947526929715"/>
          <c:y val="0"/>
          <c:w val="0.53882535185047042"/>
          <c:h val="0.99545781646298759"/>
        </c:manualLayout>
      </c:layout>
      <c:barChart>
        <c:barDir val="bar"/>
        <c:grouping val="clustered"/>
        <c:varyColors val="0"/>
        <c:ser>
          <c:idx val="1"/>
          <c:order val="0"/>
          <c:spPr>
            <a:solidFill>
              <a:schemeClr val="accent3"/>
            </a:solidFill>
          </c:spPr>
          <c:invertIfNegative val="0"/>
          <c:dLbls>
            <c:spPr>
              <a:noFill/>
              <a:ln>
                <a:noFill/>
              </a:ln>
              <a:effectLst/>
            </c:spPr>
            <c:txPr>
              <a:bodyPr wrap="square" lIns="38100" tIns="19050" rIns="38100" bIns="19050" anchor="ctr">
                <a:spAutoFit/>
              </a:bodyPr>
              <a:lstStyle/>
              <a:p>
                <a:pPr>
                  <a:defRPr sz="9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spotlight'!$A$66:$A$74</c:f>
              <c:strCache>
                <c:ptCount val="9"/>
                <c:pt idx="0">
                  <c:v>Created more stress</c:v>
                </c:pt>
                <c:pt idx="1">
                  <c:v>Difficult to provide care</c:v>
                </c:pt>
                <c:pt idx="2">
                  <c:v>Increased my workload</c:v>
                </c:pt>
                <c:pt idx="3">
                  <c:v>Complying with COVID-19 requirements</c:v>
                </c:pt>
                <c:pt idx="4">
                  <c:v>Limited supervision/ support available</c:v>
                </c:pt>
                <c:pt idx="5">
                  <c:v>It had a negative financial impact</c:v>
                </c:pt>
                <c:pt idx="6">
                  <c:v>Decreased my workload</c:v>
                </c:pt>
                <c:pt idx="7">
                  <c:v>Decreased my career prospects</c:v>
                </c:pt>
                <c:pt idx="8">
                  <c:v>Other</c:v>
                </c:pt>
              </c:strCache>
            </c:strRef>
          </c:cat>
          <c:val>
            <c:numRef>
              <c:f>'COVID spotlight'!$D$66:$D$74</c:f>
              <c:numCache>
                <c:formatCode>0%</c:formatCode>
                <c:ptCount val="9"/>
                <c:pt idx="0">
                  <c:v>0.81196581196581197</c:v>
                </c:pt>
                <c:pt idx="1">
                  <c:v>0.66666666666666696</c:v>
                </c:pt>
                <c:pt idx="2">
                  <c:v>0.66096866096866103</c:v>
                </c:pt>
                <c:pt idx="3">
                  <c:v>0.58689458689458696</c:v>
                </c:pt>
                <c:pt idx="4">
                  <c:v>0.35327635327635298</c:v>
                </c:pt>
                <c:pt idx="5">
                  <c:v>0.26495726495726502</c:v>
                </c:pt>
                <c:pt idx="6">
                  <c:v>8.26210826210826E-2</c:v>
                </c:pt>
                <c:pt idx="7">
                  <c:v>7.4074074074074098E-2</c:v>
                </c:pt>
                <c:pt idx="8">
                  <c:v>7.4074074074074098E-2</c:v>
                </c:pt>
              </c:numCache>
            </c:numRef>
          </c:val>
          <c:extLst>
            <c:ext xmlns:c16="http://schemas.microsoft.com/office/drawing/2014/chart" uri="{C3380CC4-5D6E-409C-BE32-E72D297353CC}">
              <c16:uniqueId val="{00000000-DB2E-4B83-A95C-52882482491B}"/>
            </c:ext>
          </c:extLst>
        </c:ser>
        <c:dLbls>
          <c:dLblPos val="inEnd"/>
          <c:showLegendKey val="0"/>
          <c:showVal val="1"/>
          <c:showCatName val="0"/>
          <c:showSerName val="0"/>
          <c:showPercent val="0"/>
          <c:showBubbleSize val="0"/>
        </c:dLbls>
        <c:gapWidth val="26"/>
        <c:axId val="219414912"/>
        <c:axId val="219416832"/>
      </c:barChart>
      <c:catAx>
        <c:axId val="219414912"/>
        <c:scaling>
          <c:orientation val="maxMin"/>
        </c:scaling>
        <c:delete val="0"/>
        <c:axPos val="l"/>
        <c:numFmt formatCode="General" sourceLinked="0"/>
        <c:majorTickMark val="none"/>
        <c:minorTickMark val="none"/>
        <c:tickLblPos val="nextTo"/>
        <c:txPr>
          <a:bodyPr/>
          <a:lstStyle/>
          <a:p>
            <a:pPr>
              <a:defRPr sz="900"/>
            </a:pPr>
            <a:endParaRPr lang="en-US"/>
          </a:p>
        </c:txPr>
        <c:crossAx val="219416832"/>
        <c:crosses val="autoZero"/>
        <c:auto val="1"/>
        <c:lblAlgn val="ctr"/>
        <c:lblOffset val="200"/>
        <c:noMultiLvlLbl val="0"/>
      </c:catAx>
      <c:valAx>
        <c:axId val="219416832"/>
        <c:scaling>
          <c:orientation val="minMax"/>
        </c:scaling>
        <c:delete val="1"/>
        <c:axPos val="b"/>
        <c:numFmt formatCode="0%" sourceLinked="1"/>
        <c:majorTickMark val="out"/>
        <c:minorTickMark val="none"/>
        <c:tickLblPos val="nextTo"/>
        <c:crossAx val="219414912"/>
        <c:crosses val="max"/>
        <c:crossBetween val="between"/>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2218918772254E-3"/>
          <c:y val="0.15151515151515152"/>
          <c:w val="0.98977662618979856"/>
          <c:h val="0.5775036984013362"/>
        </c:manualLayout>
      </c:layout>
      <c:barChart>
        <c:barDir val="col"/>
        <c:grouping val="clustered"/>
        <c:varyColors val="0"/>
        <c:ser>
          <c:idx val="1"/>
          <c:order val="0"/>
          <c:spPr>
            <a:solidFill>
              <a:schemeClr val="accent3"/>
            </a:solidFill>
          </c:spPr>
          <c:invertIfNegative val="0"/>
          <c:dLbls>
            <c:dLbl>
              <c:idx val="0"/>
              <c:spPr>
                <a:noFill/>
                <a:ln>
                  <a:noFill/>
                </a:ln>
                <a:effectLst/>
              </c:spPr>
              <c:txPr>
                <a:bodyPr wrap="square" lIns="38100" tIns="19050" rIns="38100" bIns="19050" anchor="ctr">
                  <a:spAutoFit/>
                </a:bodyPr>
                <a:lstStyle/>
                <a:p>
                  <a:pPr>
                    <a:defRPr sz="900" b="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7DD-41DC-AC65-263DEAED9D16}"/>
                </c:ext>
              </c:extLst>
            </c:dLbl>
            <c:dLbl>
              <c:idx val="4"/>
              <c:layout>
                <c:manualLayout>
                  <c:x val="0"/>
                  <c:y val="-9.4655213552851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DD-41DC-AC65-263DEAED9D16}"/>
                </c:ext>
              </c:extLst>
            </c:dLbl>
            <c:spPr>
              <a:noFill/>
              <a:ln>
                <a:noFill/>
              </a:ln>
              <a:effectLst/>
            </c:spPr>
            <c:txPr>
              <a:bodyPr wrap="square" lIns="38100" tIns="19050" rIns="38100" bIns="19050" anchor="ctr">
                <a:spAutoFit/>
              </a:bodyPr>
              <a:lstStyle/>
              <a:p>
                <a:pPr>
                  <a:defRPr sz="900" b="0">
                    <a:solidFill>
                      <a:sysClr val="windowText" lastClr="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spotlight'!$A$40:$A$45</c:f>
              <c:strCache>
                <c:ptCount val="6"/>
                <c:pt idx="0">
                  <c:v>Plans have not changed</c:v>
                </c:pt>
                <c:pt idx="1">
                  <c:v>Planning to retire but now will stay in the sector</c:v>
                </c:pt>
                <c:pt idx="2">
                  <c:v>Planning to stay in the sector but now will retire</c:v>
                </c:pt>
                <c:pt idx="3">
                  <c:v> Planning to leave the sector but now will stay</c:v>
                </c:pt>
                <c:pt idx="4">
                  <c:v>Planning to stay in the sector but now will leave</c:v>
                </c:pt>
                <c:pt idx="5">
                  <c:v>Other</c:v>
                </c:pt>
              </c:strCache>
            </c:strRef>
          </c:cat>
          <c:val>
            <c:numRef>
              <c:f>'COVID spotlight'!$C$40:$C$45</c:f>
              <c:numCache>
                <c:formatCode>0%</c:formatCode>
                <c:ptCount val="6"/>
                <c:pt idx="0">
                  <c:v>0.85201793721973096</c:v>
                </c:pt>
                <c:pt idx="1">
                  <c:v>7.4738415545590403E-3</c:v>
                </c:pt>
                <c:pt idx="2">
                  <c:v>1.34529147982063E-2</c:v>
                </c:pt>
                <c:pt idx="3">
                  <c:v>1.1958146487294499E-2</c:v>
                </c:pt>
                <c:pt idx="4">
                  <c:v>7.0254110612854997E-2</c:v>
                </c:pt>
                <c:pt idx="5">
                  <c:v>4.4843049327354299E-2</c:v>
                </c:pt>
              </c:numCache>
            </c:numRef>
          </c:val>
          <c:extLst>
            <c:ext xmlns:c16="http://schemas.microsoft.com/office/drawing/2014/chart" uri="{C3380CC4-5D6E-409C-BE32-E72D297353CC}">
              <c16:uniqueId val="{00000002-E7DD-41DC-AC65-263DEAED9D16}"/>
            </c:ext>
          </c:extLst>
        </c:ser>
        <c:dLbls>
          <c:dLblPos val="inEnd"/>
          <c:showLegendKey val="0"/>
          <c:showVal val="1"/>
          <c:showCatName val="0"/>
          <c:showSerName val="0"/>
          <c:showPercent val="0"/>
          <c:showBubbleSize val="0"/>
        </c:dLbls>
        <c:gapWidth val="26"/>
        <c:axId val="219414912"/>
        <c:axId val="219416832"/>
      </c:barChart>
      <c:catAx>
        <c:axId val="219414912"/>
        <c:scaling>
          <c:orientation val="minMax"/>
        </c:scaling>
        <c:delete val="0"/>
        <c:axPos val="b"/>
        <c:numFmt formatCode="General" sourceLinked="0"/>
        <c:majorTickMark val="none"/>
        <c:minorTickMark val="none"/>
        <c:tickLblPos val="nextTo"/>
        <c:txPr>
          <a:bodyPr/>
          <a:lstStyle/>
          <a:p>
            <a:pPr>
              <a:defRPr sz="900"/>
            </a:pPr>
            <a:endParaRPr lang="en-US"/>
          </a:p>
        </c:txPr>
        <c:crossAx val="219416832"/>
        <c:crosses val="autoZero"/>
        <c:auto val="1"/>
        <c:lblAlgn val="ctr"/>
        <c:lblOffset val="200"/>
        <c:noMultiLvlLbl val="0"/>
      </c:catAx>
      <c:valAx>
        <c:axId val="219416832"/>
        <c:scaling>
          <c:orientation val="minMax"/>
        </c:scaling>
        <c:delete val="1"/>
        <c:axPos val="r"/>
        <c:numFmt formatCode="0%" sourceLinked="1"/>
        <c:majorTickMark val="out"/>
        <c:minorTickMark val="none"/>
        <c:tickLblPos val="nextTo"/>
        <c:crossAx val="219414912"/>
        <c:crosses val="max"/>
        <c:crossBetween val="between"/>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31379758292"/>
          <c:y val="3.2479808267209843E-2"/>
          <c:w val="0.65200793351020958"/>
          <c:h val="0.83555783715503085"/>
        </c:manualLayout>
      </c:layout>
      <c:barChart>
        <c:barDir val="bar"/>
        <c:grouping val="percentStacked"/>
        <c:varyColors val="0"/>
        <c:ser>
          <c:idx val="0"/>
          <c:order val="0"/>
          <c:tx>
            <c:strRef>
              <c:f>'COVID spotlight'!$F$7</c:f>
              <c:strCache>
                <c:ptCount val="1"/>
                <c:pt idx="0">
                  <c:v>Not concerned at all</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spotlight'!$G$7:$K$7</c:f>
              <c:numCache>
                <c:formatCode>0%</c:formatCode>
                <c:ptCount val="5"/>
                <c:pt idx="0">
                  <c:v>0.35007385524372198</c:v>
                </c:pt>
                <c:pt idx="1">
                  <c:v>0.55686853766617395</c:v>
                </c:pt>
                <c:pt idx="2">
                  <c:v>0.19822485207100601</c:v>
                </c:pt>
                <c:pt idx="3">
                  <c:v>0.29837518463810903</c:v>
                </c:pt>
                <c:pt idx="4">
                  <c:v>0.14940828402366901</c:v>
                </c:pt>
              </c:numCache>
            </c:numRef>
          </c:val>
          <c:extLst>
            <c:ext xmlns:c16="http://schemas.microsoft.com/office/drawing/2014/chart" uri="{C3380CC4-5D6E-409C-BE32-E72D297353CC}">
              <c16:uniqueId val="{00000000-1728-419A-B2E2-9ED8923CD8D6}"/>
            </c:ext>
          </c:extLst>
        </c:ser>
        <c:ser>
          <c:idx val="1"/>
          <c:order val="1"/>
          <c:tx>
            <c:strRef>
              <c:f>'COVID spotlight'!$F$8</c:f>
              <c:strCache>
                <c:ptCount val="1"/>
                <c:pt idx="0">
                  <c:v>Somewhat concerned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spotlight'!$G$8:$K$8</c:f>
              <c:numCache>
                <c:formatCode>0%</c:formatCode>
                <c:ptCount val="5"/>
                <c:pt idx="0">
                  <c:v>0.24076809453471201</c:v>
                </c:pt>
                <c:pt idx="1">
                  <c:v>0.107828655834564</c:v>
                </c:pt>
                <c:pt idx="2">
                  <c:v>0.31952662721893499</c:v>
                </c:pt>
                <c:pt idx="3">
                  <c:v>0.22451994091580499</c:v>
                </c:pt>
                <c:pt idx="4">
                  <c:v>0.21005917159763299</c:v>
                </c:pt>
              </c:numCache>
            </c:numRef>
          </c:val>
          <c:extLst>
            <c:ext xmlns:c16="http://schemas.microsoft.com/office/drawing/2014/chart" uri="{C3380CC4-5D6E-409C-BE32-E72D297353CC}">
              <c16:uniqueId val="{00000001-1728-419A-B2E2-9ED8923CD8D6}"/>
            </c:ext>
          </c:extLst>
        </c:ser>
        <c:ser>
          <c:idx val="2"/>
          <c:order val="2"/>
          <c:tx>
            <c:strRef>
              <c:f>'COVID spotlight'!$F$9</c:f>
              <c:strCache>
                <c:ptCount val="1"/>
                <c:pt idx="0">
                  <c:v>Moderately concerned</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spotlight'!$G$9:$K$9</c:f>
              <c:numCache>
                <c:formatCode>0%</c:formatCode>
                <c:ptCount val="5"/>
                <c:pt idx="0">
                  <c:v>0.228951255539143</c:v>
                </c:pt>
                <c:pt idx="1">
                  <c:v>6.7946824224519906E-2</c:v>
                </c:pt>
                <c:pt idx="2">
                  <c:v>0.224852071005917</c:v>
                </c:pt>
                <c:pt idx="3">
                  <c:v>0.153618906942393</c:v>
                </c:pt>
                <c:pt idx="4">
                  <c:v>0.22189349112425999</c:v>
                </c:pt>
              </c:numCache>
            </c:numRef>
          </c:val>
          <c:extLst>
            <c:ext xmlns:c16="http://schemas.microsoft.com/office/drawing/2014/chart" uri="{C3380CC4-5D6E-409C-BE32-E72D297353CC}">
              <c16:uniqueId val="{00000002-1728-419A-B2E2-9ED8923CD8D6}"/>
            </c:ext>
          </c:extLst>
        </c:ser>
        <c:ser>
          <c:idx val="3"/>
          <c:order val="3"/>
          <c:tx>
            <c:strRef>
              <c:f>'COVID spotlight'!$F$10</c:f>
              <c:strCache>
                <c:ptCount val="1"/>
                <c:pt idx="0">
                  <c:v>Very concerned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spotlight'!$G$10:$K$10</c:f>
              <c:numCache>
                <c:formatCode>0%</c:formatCode>
                <c:ptCount val="5"/>
                <c:pt idx="0">
                  <c:v>0.16986706056129999</c:v>
                </c:pt>
                <c:pt idx="1">
                  <c:v>7.5332348596750406E-2</c:v>
                </c:pt>
                <c:pt idx="2">
                  <c:v>0.244082840236686</c:v>
                </c:pt>
                <c:pt idx="3">
                  <c:v>0.252584933530281</c:v>
                </c:pt>
                <c:pt idx="4">
                  <c:v>0.39792899408283999</c:v>
                </c:pt>
              </c:numCache>
            </c:numRef>
          </c:val>
          <c:extLst>
            <c:ext xmlns:c16="http://schemas.microsoft.com/office/drawing/2014/chart" uri="{C3380CC4-5D6E-409C-BE32-E72D297353CC}">
              <c16:uniqueId val="{00000003-1728-419A-B2E2-9ED8923CD8D6}"/>
            </c:ext>
          </c:extLst>
        </c:ser>
        <c:ser>
          <c:idx val="4"/>
          <c:order val="4"/>
          <c:tx>
            <c:strRef>
              <c:f>'COVID spotlight'!$F$11</c:f>
              <c:strCache>
                <c:ptCount val="1"/>
                <c:pt idx="0">
                  <c:v>Not applicable</c:v>
                </c:pt>
              </c:strCache>
            </c:strRef>
          </c:tx>
          <c:spPr>
            <a:solidFill>
              <a:srgbClr val="ABDBF6"/>
            </a:solidFill>
          </c:spPr>
          <c:invertIfNegative val="0"/>
          <c:dLbls>
            <c:dLbl>
              <c:idx val="0"/>
              <c:layout>
                <c:manualLayout>
                  <c:x val="1.1879346991360503E-2"/>
                  <c:y val="9.7207150086902795E-1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728-419A-B2E2-9ED8923CD8D6}"/>
                </c:ext>
              </c:extLst>
            </c:dLbl>
            <c:dLbl>
              <c:idx val="2"/>
              <c:layout>
                <c:manualLayout>
                  <c:x val="1.1879346991360503E-2"/>
                  <c:y val="8.483631100991616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728-419A-B2E2-9ED8923CD8D6}"/>
                </c:ext>
              </c:extLst>
            </c:dLbl>
            <c:dLbl>
              <c:idx val="4"/>
              <c:layout>
                <c:manualLayout>
                  <c:x val="1.781902048704061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728-419A-B2E2-9ED8923CD8D6}"/>
                </c:ext>
              </c:extLst>
            </c:dLbl>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'COVID spotlight'!$G$6:$K$6</c:f>
              <c:strCache>
                <c:ptCount val="5"/>
                <c:pt idx="0">
                  <c:v>Ability to comply with all COVID-19 health measures at work</c:v>
                </c:pt>
                <c:pt idx="1">
                  <c:v>Being pressured by your employer to work against COVID-19 health advice</c:v>
                </c:pt>
                <c:pt idx="2">
                  <c:v>Contracting COVID-19 during work</c:v>
                </c:pt>
                <c:pt idx="3">
                  <c:v>Losing all or part of your income due to COVID-19</c:v>
                </c:pt>
                <c:pt idx="4">
                  <c:v>Transmitting COVID-19 to clients or other colleagues</c:v>
                </c:pt>
              </c:strCache>
            </c:strRef>
          </c:cat>
          <c:val>
            <c:numRef>
              <c:f>'COVID spotlight'!$G$11:$K$11</c:f>
              <c:numCache>
                <c:formatCode>0%</c:formatCode>
                <c:ptCount val="5"/>
                <c:pt idx="0">
                  <c:v>1.03397341211226E-2</c:v>
                </c:pt>
                <c:pt idx="1">
                  <c:v>0.192023633677991</c:v>
                </c:pt>
                <c:pt idx="2">
                  <c:v>1.3313609467455601E-2</c:v>
                </c:pt>
                <c:pt idx="3">
                  <c:v>7.0901033973412103E-2</c:v>
                </c:pt>
                <c:pt idx="4">
                  <c:v>2.07100591715976E-2</c:v>
                </c:pt>
              </c:numCache>
            </c:numRef>
          </c:val>
          <c:extLst>
            <c:ext xmlns:c16="http://schemas.microsoft.com/office/drawing/2014/chart" uri="{C3380CC4-5D6E-409C-BE32-E72D297353CC}">
              <c16:uniqueId val="{00000004-1728-419A-B2E2-9ED8923CD8D6}"/>
            </c:ext>
          </c:extLst>
        </c:ser>
        <c:dLbls>
          <c:dLblPos val="ctr"/>
          <c:showLegendKey val="0"/>
          <c:showVal val="1"/>
          <c:showCatName val="0"/>
          <c:showSerName val="0"/>
          <c:showPercent val="0"/>
          <c:showBubbleSize val="0"/>
        </c:dLbls>
        <c:gapWidth val="40"/>
        <c:overlap val="100"/>
        <c:axId val="219492352"/>
        <c:axId val="219494272"/>
      </c:barChart>
      <c:catAx>
        <c:axId val="219492352"/>
        <c:scaling>
          <c:orientation val="maxMin"/>
        </c:scaling>
        <c:delete val="0"/>
        <c:axPos val="l"/>
        <c:numFmt formatCode="General" sourceLinked="0"/>
        <c:majorTickMark val="none"/>
        <c:minorTickMark val="none"/>
        <c:tickLblPos val="nextTo"/>
        <c:txPr>
          <a:bodyPr/>
          <a:lstStyle/>
          <a:p>
            <a:pPr>
              <a:defRPr sz="900"/>
            </a:pPr>
            <a:endParaRPr lang="en-US"/>
          </a:p>
        </c:txPr>
        <c:crossAx val="219494272"/>
        <c:crosses val="autoZero"/>
        <c:auto val="1"/>
        <c:lblAlgn val="ctr"/>
        <c:lblOffset val="200"/>
        <c:noMultiLvlLbl val="0"/>
      </c:catAx>
      <c:valAx>
        <c:axId val="219494272"/>
        <c:scaling>
          <c:orientation val="minMax"/>
        </c:scaling>
        <c:delete val="1"/>
        <c:axPos val="t"/>
        <c:numFmt formatCode="0%" sourceLinked="1"/>
        <c:majorTickMark val="out"/>
        <c:minorTickMark val="none"/>
        <c:tickLblPos val="nextTo"/>
        <c:crossAx val="219492352"/>
        <c:crosses val="autoZero"/>
        <c:crossBetween val="between"/>
      </c:valAx>
      <c:spPr>
        <a:ln>
          <a:noFill/>
        </a:ln>
      </c:spPr>
    </c:plotArea>
    <c:legend>
      <c:legendPos val="r"/>
      <c:layout>
        <c:manualLayout>
          <c:xMode val="edge"/>
          <c:yMode val="edge"/>
          <c:x val="0"/>
          <c:y val="0.87366036283889037"/>
          <c:w val="1"/>
          <c:h val="0.10819067862702784"/>
        </c:manualLayout>
      </c:layout>
      <c:overlay val="0"/>
      <c:txPr>
        <a:bodyPr/>
        <a:lstStyle/>
        <a:p>
          <a:pPr>
            <a:defRPr sz="900"/>
          </a:pPr>
          <a:endParaRPr lang="en-US"/>
        </a:p>
      </c:txPr>
    </c:legend>
    <c:plotVisOnly val="1"/>
    <c:dispBlanksAs val="gap"/>
    <c:showDLblsOverMax val="0"/>
  </c:chart>
  <c:spPr>
    <a:ln>
      <a:noFill/>
    </a:ln>
  </c:spPr>
  <c:txPr>
    <a:bodyPr/>
    <a:lstStyle/>
    <a:p>
      <a:pPr>
        <a:defRPr sz="900" b="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93DEB6-F8FB-4A40-8668-7219D75D825D}" type="datetimeFigureOut">
              <a:rPr lang="en-AU" smtClean="0"/>
              <a:t>8/03/2023</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0247A9-8B5B-409E-9813-26552754BBB7}" type="slidenum">
              <a:rPr lang="en-AU" smtClean="0"/>
              <a:t>‹#›</a:t>
            </a:fld>
            <a:endParaRPr lang="en-AU"/>
          </a:p>
        </p:txBody>
      </p:sp>
    </p:spTree>
    <p:extLst>
      <p:ext uri="{BB962C8B-B14F-4D97-AF65-F5344CB8AC3E}">
        <p14:creationId xmlns:p14="http://schemas.microsoft.com/office/powerpoint/2010/main" val="30679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F8482-117A-1542-8E2B-9067109B9D65}" type="datetimeFigureOut">
              <a:t>3/8/2023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45F58-115B-5E41-823D-04B09F1B869C}" type="slidenum">
              <a:t>‹#›</a:t>
            </a:fld>
            <a:endParaRPr lang="en-AU"/>
          </a:p>
        </p:txBody>
      </p:sp>
    </p:spTree>
    <p:extLst>
      <p:ext uri="{BB962C8B-B14F-4D97-AF65-F5344CB8AC3E}">
        <p14:creationId xmlns:p14="http://schemas.microsoft.com/office/powerpoint/2010/main" val="32687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a:t>
            </a:fld>
            <a:endParaRPr lang="en-AU"/>
          </a:p>
        </p:txBody>
      </p:sp>
    </p:spTree>
    <p:extLst>
      <p:ext uri="{BB962C8B-B14F-4D97-AF65-F5344CB8AC3E}">
        <p14:creationId xmlns:p14="http://schemas.microsoft.com/office/powerpoint/2010/main" val="26700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13</a:t>
            </a:fld>
            <a:endParaRPr lang="en-AU"/>
          </a:p>
        </p:txBody>
      </p:sp>
    </p:spTree>
    <p:extLst>
      <p:ext uri="{BB962C8B-B14F-4D97-AF65-F5344CB8AC3E}">
        <p14:creationId xmlns:p14="http://schemas.microsoft.com/office/powerpoint/2010/main" val="21912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Notes in case</a:t>
            </a:r>
            <a:r>
              <a:rPr lang="en-AU" baseline="0" dirty="0" smtClean="0"/>
              <a:t> we are asked about overall numbers:  (this sample includes a few people who didn’t answer ‘do you intend to leave your current job’ but did answer ‘what are your plans after you leave your current job’ so be cautious). </a:t>
            </a:r>
          </a:p>
          <a:p>
            <a:endParaRPr lang="en-AU" baseline="0" dirty="0" smtClean="0"/>
          </a:p>
          <a:p>
            <a:pPr rtl="0"/>
            <a:r>
              <a:rPr lang="en-US" dirty="0" smtClean="0"/>
              <a:t>Stay in job: 57%</a:t>
            </a:r>
          </a:p>
          <a:p>
            <a:pPr rtl="0"/>
            <a:r>
              <a:rPr lang="en-US" dirty="0" smtClean="0"/>
              <a:t>Leave job, leave workforce: 21%</a:t>
            </a:r>
          </a:p>
          <a:p>
            <a:pPr rtl="0"/>
            <a:r>
              <a:rPr lang="en-US" dirty="0" smtClean="0"/>
              <a:t>Pursue job in wider care/support sector: 5%</a:t>
            </a:r>
          </a:p>
          <a:p>
            <a:pPr rtl="0"/>
            <a:r>
              <a:rPr lang="en-US" dirty="0" smtClean="0"/>
              <a:t>Pursue job outside of care/support sector: 9%</a:t>
            </a:r>
          </a:p>
          <a:p>
            <a:pPr rtl="0"/>
            <a:r>
              <a:rPr lang="en-US" dirty="0" smtClean="0"/>
              <a:t>Retire: 5%</a:t>
            </a:r>
          </a:p>
          <a:p>
            <a:pPr rtl="0"/>
            <a:r>
              <a:rPr lang="en-US" dirty="0" smtClean="0"/>
              <a:t>Temporarily leaving, no intent to return: 1%</a:t>
            </a:r>
          </a:p>
          <a:p>
            <a:pPr rtl="0"/>
            <a:r>
              <a:rPr lang="en-US" dirty="0" smtClean="0"/>
              <a:t>Leave job, stay in workforce: 11%</a:t>
            </a:r>
          </a:p>
          <a:p>
            <a:pPr rtl="0"/>
            <a:r>
              <a:rPr lang="en-US" dirty="0" smtClean="0"/>
              <a:t>Pursue another job within disability sector: 10%</a:t>
            </a:r>
          </a:p>
          <a:p>
            <a:pPr rtl="0"/>
            <a:r>
              <a:rPr lang="en-US" dirty="0" smtClean="0"/>
              <a:t>Temporarily leaving, intent to return: 1%</a:t>
            </a:r>
          </a:p>
          <a:p>
            <a:pPr rtl="0"/>
            <a:r>
              <a:rPr lang="en-US" dirty="0" smtClean="0"/>
              <a:t>Leave job, undecided: 11%</a:t>
            </a:r>
          </a:p>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14</a:t>
            </a:fld>
            <a:endParaRPr lang="en-AU"/>
          </a:p>
        </p:txBody>
      </p:sp>
    </p:spTree>
    <p:extLst>
      <p:ext uri="{BB962C8B-B14F-4D97-AF65-F5344CB8AC3E}">
        <p14:creationId xmlns:p14="http://schemas.microsoft.com/office/powerpoint/2010/main" val="185414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Change working for</a:t>
            </a:r>
            <a:r>
              <a:rPr lang="en-AU" baseline="0" dirty="0" smtClean="0"/>
              <a:t> ‘leave and undecided’ </a:t>
            </a:r>
            <a:endParaRPr lang="en-AU" dirty="0"/>
          </a:p>
        </p:txBody>
      </p:sp>
      <p:sp>
        <p:nvSpPr>
          <p:cNvPr id="4" name="Slide Number Placeholder 3"/>
          <p:cNvSpPr>
            <a:spLocks noGrp="1"/>
          </p:cNvSpPr>
          <p:nvPr>
            <p:ph type="sldNum" sz="quarter" idx="5"/>
          </p:nvPr>
        </p:nvSpPr>
        <p:spPr/>
        <p:txBody>
          <a:bodyPr/>
          <a:lstStyle/>
          <a:p>
            <a:fld id="{00A45F58-115B-5E41-823D-04B09F1B869C}" type="slidenum">
              <a:rPr lang="en-US"/>
              <a:t>15</a:t>
            </a:fld>
            <a:endParaRPr lang="en-US"/>
          </a:p>
        </p:txBody>
      </p:sp>
    </p:spTree>
    <p:extLst>
      <p:ext uri="{BB962C8B-B14F-4D97-AF65-F5344CB8AC3E}">
        <p14:creationId xmlns:p14="http://schemas.microsoft.com/office/powerpoint/2010/main" val="360669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A45F58-115B-5E41-823D-04B09F1B869C}" type="slidenum">
              <a:rPr lang="en-US"/>
              <a:t>16</a:t>
            </a:fld>
            <a:endParaRPr lang="en-US"/>
          </a:p>
        </p:txBody>
      </p:sp>
    </p:spTree>
    <p:extLst>
      <p:ext uri="{BB962C8B-B14F-4D97-AF65-F5344CB8AC3E}">
        <p14:creationId xmlns:p14="http://schemas.microsoft.com/office/powerpoint/2010/main" val="282610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17</a:t>
            </a:fld>
            <a:endParaRPr lang="en-AU"/>
          </a:p>
        </p:txBody>
      </p:sp>
    </p:spTree>
    <p:extLst>
      <p:ext uri="{BB962C8B-B14F-4D97-AF65-F5344CB8AC3E}">
        <p14:creationId xmlns:p14="http://schemas.microsoft.com/office/powerpoint/2010/main" val="335114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A45F58-115B-5E41-823D-04B09F1B869C}" type="slidenum">
              <a:rPr lang="en-US"/>
              <a:t>18</a:t>
            </a:fld>
            <a:endParaRPr lang="en-US"/>
          </a:p>
        </p:txBody>
      </p:sp>
    </p:spTree>
    <p:extLst>
      <p:ext uri="{BB962C8B-B14F-4D97-AF65-F5344CB8AC3E}">
        <p14:creationId xmlns:p14="http://schemas.microsoft.com/office/powerpoint/2010/main" val="364399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20</a:t>
            </a:fld>
            <a:endParaRPr lang="en-AU"/>
          </a:p>
        </p:txBody>
      </p:sp>
    </p:spTree>
    <p:extLst>
      <p:ext uri="{BB962C8B-B14F-4D97-AF65-F5344CB8AC3E}">
        <p14:creationId xmlns:p14="http://schemas.microsoft.com/office/powerpoint/2010/main" val="174516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21</a:t>
            </a:fld>
            <a:endParaRPr lang="en-AU"/>
          </a:p>
        </p:txBody>
      </p:sp>
    </p:spTree>
    <p:extLst>
      <p:ext uri="{BB962C8B-B14F-4D97-AF65-F5344CB8AC3E}">
        <p14:creationId xmlns:p14="http://schemas.microsoft.com/office/powerpoint/2010/main" val="2776786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22</a:t>
            </a:fld>
            <a:endParaRPr lang="en-AU"/>
          </a:p>
        </p:txBody>
      </p:sp>
    </p:spTree>
    <p:extLst>
      <p:ext uri="{BB962C8B-B14F-4D97-AF65-F5344CB8AC3E}">
        <p14:creationId xmlns:p14="http://schemas.microsoft.com/office/powerpoint/2010/main" val="138087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23</a:t>
            </a:fld>
            <a:endParaRPr lang="en-AU"/>
          </a:p>
        </p:txBody>
      </p:sp>
    </p:spTree>
    <p:extLst>
      <p:ext uri="{BB962C8B-B14F-4D97-AF65-F5344CB8AC3E}">
        <p14:creationId xmlns:p14="http://schemas.microsoft.com/office/powerpoint/2010/main" val="158612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a:t>
            </a:fld>
            <a:endParaRPr lang="en-AU"/>
          </a:p>
        </p:txBody>
      </p:sp>
    </p:spTree>
    <p:extLst>
      <p:ext uri="{BB962C8B-B14F-4D97-AF65-F5344CB8AC3E}">
        <p14:creationId xmlns:p14="http://schemas.microsoft.com/office/powerpoint/2010/main" val="166085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24</a:t>
            </a:fld>
            <a:endParaRPr lang="en-AU"/>
          </a:p>
        </p:txBody>
      </p:sp>
    </p:spTree>
    <p:extLst>
      <p:ext uri="{BB962C8B-B14F-4D97-AF65-F5344CB8AC3E}">
        <p14:creationId xmlns:p14="http://schemas.microsoft.com/office/powerpoint/2010/main" val="29557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25</a:t>
            </a:fld>
            <a:endParaRPr lang="en-AU"/>
          </a:p>
        </p:txBody>
      </p:sp>
    </p:spTree>
    <p:extLst>
      <p:ext uri="{BB962C8B-B14F-4D97-AF65-F5344CB8AC3E}">
        <p14:creationId xmlns:p14="http://schemas.microsoft.com/office/powerpoint/2010/main" val="280834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27</a:t>
            </a:fld>
            <a:endParaRPr lang="en-AU"/>
          </a:p>
        </p:txBody>
      </p:sp>
    </p:spTree>
    <p:extLst>
      <p:ext uri="{BB962C8B-B14F-4D97-AF65-F5344CB8AC3E}">
        <p14:creationId xmlns:p14="http://schemas.microsoft.com/office/powerpoint/2010/main" val="225737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28</a:t>
            </a:fld>
            <a:endParaRPr lang="en-AU"/>
          </a:p>
        </p:txBody>
      </p:sp>
    </p:spTree>
    <p:extLst>
      <p:ext uri="{BB962C8B-B14F-4D97-AF65-F5344CB8AC3E}">
        <p14:creationId xmlns:p14="http://schemas.microsoft.com/office/powerpoint/2010/main" val="260737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29</a:t>
            </a:fld>
            <a:endParaRPr lang="en-AU"/>
          </a:p>
        </p:txBody>
      </p:sp>
    </p:spTree>
    <p:extLst>
      <p:ext uri="{BB962C8B-B14F-4D97-AF65-F5344CB8AC3E}">
        <p14:creationId xmlns:p14="http://schemas.microsoft.com/office/powerpoint/2010/main" val="3427891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30</a:t>
            </a:fld>
            <a:endParaRPr lang="en-AU"/>
          </a:p>
        </p:txBody>
      </p:sp>
    </p:spTree>
    <p:extLst>
      <p:ext uri="{BB962C8B-B14F-4D97-AF65-F5344CB8AC3E}">
        <p14:creationId xmlns:p14="http://schemas.microsoft.com/office/powerpoint/2010/main" val="295634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31</a:t>
            </a:fld>
            <a:endParaRPr lang="en-AU"/>
          </a:p>
        </p:txBody>
      </p:sp>
    </p:spTree>
    <p:extLst>
      <p:ext uri="{BB962C8B-B14F-4D97-AF65-F5344CB8AC3E}">
        <p14:creationId xmlns:p14="http://schemas.microsoft.com/office/powerpoint/2010/main" val="119811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32</a:t>
            </a:fld>
            <a:endParaRPr lang="en-AU"/>
          </a:p>
        </p:txBody>
      </p:sp>
    </p:spTree>
    <p:extLst>
      <p:ext uri="{BB962C8B-B14F-4D97-AF65-F5344CB8AC3E}">
        <p14:creationId xmlns:p14="http://schemas.microsoft.com/office/powerpoint/2010/main" val="114944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33</a:t>
            </a:fld>
            <a:endParaRPr lang="en-AU"/>
          </a:p>
        </p:txBody>
      </p:sp>
    </p:spTree>
    <p:extLst>
      <p:ext uri="{BB962C8B-B14F-4D97-AF65-F5344CB8AC3E}">
        <p14:creationId xmlns:p14="http://schemas.microsoft.com/office/powerpoint/2010/main" val="109784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34</a:t>
            </a:fld>
            <a:endParaRPr lang="en-AU"/>
          </a:p>
        </p:txBody>
      </p:sp>
    </p:spTree>
    <p:extLst>
      <p:ext uri="{BB962C8B-B14F-4D97-AF65-F5344CB8AC3E}">
        <p14:creationId xmlns:p14="http://schemas.microsoft.com/office/powerpoint/2010/main" val="340027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a:t>
            </a:fld>
            <a:endParaRPr lang="en-AU"/>
          </a:p>
        </p:txBody>
      </p:sp>
    </p:spTree>
    <p:extLst>
      <p:ext uri="{BB962C8B-B14F-4D97-AF65-F5344CB8AC3E}">
        <p14:creationId xmlns:p14="http://schemas.microsoft.com/office/powerpoint/2010/main" val="230544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35</a:t>
            </a:fld>
            <a:endParaRPr lang="en-AU"/>
          </a:p>
        </p:txBody>
      </p:sp>
    </p:spTree>
    <p:extLst>
      <p:ext uri="{BB962C8B-B14F-4D97-AF65-F5344CB8AC3E}">
        <p14:creationId xmlns:p14="http://schemas.microsoft.com/office/powerpoint/2010/main" val="3029962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36</a:t>
            </a:fld>
            <a:endParaRPr lang="en-AU"/>
          </a:p>
        </p:txBody>
      </p:sp>
    </p:spTree>
    <p:extLst>
      <p:ext uri="{BB962C8B-B14F-4D97-AF65-F5344CB8AC3E}">
        <p14:creationId xmlns:p14="http://schemas.microsoft.com/office/powerpoint/2010/main" val="113846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37</a:t>
            </a:fld>
            <a:endParaRPr lang="en-AU"/>
          </a:p>
        </p:txBody>
      </p:sp>
    </p:spTree>
    <p:extLst>
      <p:ext uri="{BB962C8B-B14F-4D97-AF65-F5344CB8AC3E}">
        <p14:creationId xmlns:p14="http://schemas.microsoft.com/office/powerpoint/2010/main" val="2161699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38</a:t>
            </a:fld>
            <a:endParaRPr lang="en-AU"/>
          </a:p>
        </p:txBody>
      </p:sp>
    </p:spTree>
    <p:extLst>
      <p:ext uri="{BB962C8B-B14F-4D97-AF65-F5344CB8AC3E}">
        <p14:creationId xmlns:p14="http://schemas.microsoft.com/office/powerpoint/2010/main" val="3660520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40</a:t>
            </a:fld>
            <a:endParaRPr lang="en-AU"/>
          </a:p>
        </p:txBody>
      </p:sp>
    </p:spTree>
    <p:extLst>
      <p:ext uri="{BB962C8B-B14F-4D97-AF65-F5344CB8AC3E}">
        <p14:creationId xmlns:p14="http://schemas.microsoft.com/office/powerpoint/2010/main" val="225912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44</a:t>
            </a:fld>
            <a:endParaRPr lang="en-AU"/>
          </a:p>
        </p:txBody>
      </p:sp>
    </p:spTree>
    <p:extLst>
      <p:ext uri="{BB962C8B-B14F-4D97-AF65-F5344CB8AC3E}">
        <p14:creationId xmlns:p14="http://schemas.microsoft.com/office/powerpoint/2010/main" val="2688466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45</a:t>
            </a:fld>
            <a:endParaRPr lang="en-AU"/>
          </a:p>
        </p:txBody>
      </p:sp>
    </p:spTree>
    <p:extLst>
      <p:ext uri="{BB962C8B-B14F-4D97-AF65-F5344CB8AC3E}">
        <p14:creationId xmlns:p14="http://schemas.microsoft.com/office/powerpoint/2010/main" val="2728812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46</a:t>
            </a:fld>
            <a:endParaRPr lang="en-AU"/>
          </a:p>
        </p:txBody>
      </p:sp>
    </p:spTree>
    <p:extLst>
      <p:ext uri="{BB962C8B-B14F-4D97-AF65-F5344CB8AC3E}">
        <p14:creationId xmlns:p14="http://schemas.microsoft.com/office/powerpoint/2010/main" val="3262822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47</a:t>
            </a:fld>
            <a:endParaRPr lang="en-AU"/>
          </a:p>
        </p:txBody>
      </p:sp>
    </p:spTree>
    <p:extLst>
      <p:ext uri="{BB962C8B-B14F-4D97-AF65-F5344CB8AC3E}">
        <p14:creationId xmlns:p14="http://schemas.microsoft.com/office/powerpoint/2010/main" val="1089179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48</a:t>
            </a:fld>
            <a:endParaRPr lang="en-AU"/>
          </a:p>
        </p:txBody>
      </p:sp>
    </p:spTree>
    <p:extLst>
      <p:ext uri="{BB962C8B-B14F-4D97-AF65-F5344CB8AC3E}">
        <p14:creationId xmlns:p14="http://schemas.microsoft.com/office/powerpoint/2010/main" val="379199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a:t>
            </a:fld>
            <a:endParaRPr lang="en-AU"/>
          </a:p>
        </p:txBody>
      </p:sp>
    </p:spTree>
    <p:extLst>
      <p:ext uri="{BB962C8B-B14F-4D97-AF65-F5344CB8AC3E}">
        <p14:creationId xmlns:p14="http://schemas.microsoft.com/office/powerpoint/2010/main" val="167921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49</a:t>
            </a:fld>
            <a:endParaRPr lang="en-AU"/>
          </a:p>
        </p:txBody>
      </p:sp>
    </p:spTree>
    <p:extLst>
      <p:ext uri="{BB962C8B-B14F-4D97-AF65-F5344CB8AC3E}">
        <p14:creationId xmlns:p14="http://schemas.microsoft.com/office/powerpoint/2010/main" val="1381406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50</a:t>
            </a:fld>
            <a:endParaRPr lang="en-AU"/>
          </a:p>
        </p:txBody>
      </p:sp>
    </p:spTree>
    <p:extLst>
      <p:ext uri="{BB962C8B-B14F-4D97-AF65-F5344CB8AC3E}">
        <p14:creationId xmlns:p14="http://schemas.microsoft.com/office/powerpoint/2010/main" val="361363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51</a:t>
            </a:fld>
            <a:endParaRPr lang="en-AU"/>
          </a:p>
        </p:txBody>
      </p:sp>
    </p:spTree>
    <p:extLst>
      <p:ext uri="{BB962C8B-B14F-4D97-AF65-F5344CB8AC3E}">
        <p14:creationId xmlns:p14="http://schemas.microsoft.com/office/powerpoint/2010/main" val="3689891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52</a:t>
            </a:fld>
            <a:endParaRPr lang="en-AU"/>
          </a:p>
        </p:txBody>
      </p:sp>
    </p:spTree>
    <p:extLst>
      <p:ext uri="{BB962C8B-B14F-4D97-AF65-F5344CB8AC3E}">
        <p14:creationId xmlns:p14="http://schemas.microsoft.com/office/powerpoint/2010/main" val="897106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5F58-115B-5E41-823D-04B09F1B869C}" type="slidenum">
              <a:rPr lang="en-AU" smtClean="0"/>
              <a:t>53</a:t>
            </a:fld>
            <a:endParaRPr lang="en-AU"/>
          </a:p>
        </p:txBody>
      </p:sp>
    </p:spTree>
    <p:extLst>
      <p:ext uri="{BB962C8B-B14F-4D97-AF65-F5344CB8AC3E}">
        <p14:creationId xmlns:p14="http://schemas.microsoft.com/office/powerpoint/2010/main" val="2174861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54</a:t>
            </a:fld>
            <a:endParaRPr lang="en-AU"/>
          </a:p>
        </p:txBody>
      </p:sp>
    </p:spTree>
    <p:extLst>
      <p:ext uri="{BB962C8B-B14F-4D97-AF65-F5344CB8AC3E}">
        <p14:creationId xmlns:p14="http://schemas.microsoft.com/office/powerpoint/2010/main" val="116806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7</a:t>
            </a:fld>
            <a:endParaRPr lang="en-AU"/>
          </a:p>
        </p:txBody>
      </p:sp>
    </p:spTree>
    <p:extLst>
      <p:ext uri="{BB962C8B-B14F-4D97-AF65-F5344CB8AC3E}">
        <p14:creationId xmlns:p14="http://schemas.microsoft.com/office/powerpoint/2010/main" val="318872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8</a:t>
            </a:fld>
            <a:endParaRPr lang="en-AU"/>
          </a:p>
        </p:txBody>
      </p:sp>
    </p:spTree>
    <p:extLst>
      <p:ext uri="{BB962C8B-B14F-4D97-AF65-F5344CB8AC3E}">
        <p14:creationId xmlns:p14="http://schemas.microsoft.com/office/powerpoint/2010/main" val="138675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9</a:t>
            </a:fld>
            <a:endParaRPr lang="en-AU"/>
          </a:p>
        </p:txBody>
      </p:sp>
    </p:spTree>
    <p:extLst>
      <p:ext uri="{BB962C8B-B14F-4D97-AF65-F5344CB8AC3E}">
        <p14:creationId xmlns:p14="http://schemas.microsoft.com/office/powerpoint/2010/main" val="157965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10</a:t>
            </a:fld>
            <a:endParaRPr lang="en-AU"/>
          </a:p>
        </p:txBody>
      </p:sp>
    </p:spTree>
    <p:extLst>
      <p:ext uri="{BB962C8B-B14F-4D97-AF65-F5344CB8AC3E}">
        <p14:creationId xmlns:p14="http://schemas.microsoft.com/office/powerpoint/2010/main" val="25643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12</a:t>
            </a:fld>
            <a:endParaRPr lang="en-AU"/>
          </a:p>
        </p:txBody>
      </p:sp>
    </p:spTree>
    <p:extLst>
      <p:ext uri="{BB962C8B-B14F-4D97-AF65-F5344CB8AC3E}">
        <p14:creationId xmlns:p14="http://schemas.microsoft.com/office/powerpoint/2010/main" val="290071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417807"/>
          </a:xfrm>
        </p:spPr>
        <p:txBody>
          <a:bodyPr/>
          <a:lstStyle>
            <a:lvl1pPr>
              <a:defRPr sz="3000"/>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472114" cy="44640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FE9B2894-AE05-C746-8C3D-94595B9BD5A6}"/>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3714424701"/>
      </p:ext>
    </p:extLst>
  </p:cSld>
  <p:clrMapOvr>
    <a:masterClrMapping/>
  </p:clrMapOvr>
  <p:extLst>
    <p:ext uri="{DCECCB84-F9BA-43D5-87BE-67443E8EF086}">
      <p15:sldGuideLst xmlns:p15="http://schemas.microsoft.com/office/powerpoint/2012/main">
        <p15:guide id="1" orient="horz" pos="550">
          <p15:clr>
            <a:srgbClr val="FBAE40"/>
          </p15:clr>
        </p15:guide>
        <p15:guide id="2" pos="37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276999"/>
          </a:xfrm>
        </p:spPr>
        <p:txBody>
          <a:bodyPr>
            <a:spAutoFit/>
          </a:bodyPr>
          <a:lstStyle>
            <a:lvl1pPr>
              <a:defRPr sz="18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35301"/>
            <a:ext cx="6483600" cy="138499"/>
          </a:xfrm>
        </p:spPr>
        <p:txBody>
          <a:bodyPr anchor="b" anchorCtr="0">
            <a:spAutoFit/>
          </a:bodyPr>
          <a:lstStyle>
            <a:lvl1pPr>
              <a:defRPr sz="900" b="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F6615A53-27D8-1644-ABDF-3FDC638B5EFF}"/>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1190415459"/>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645477"/>
            <a:ext cx="6480175" cy="276999"/>
          </a:xfrm>
        </p:spPr>
        <p:txBody>
          <a:bodyPr anchor="b" anchorCtr="0">
            <a:spAutoFit/>
          </a:bodyPr>
          <a:lstStyle>
            <a:lvl1pPr>
              <a:defRPr sz="18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35301"/>
            <a:ext cx="6483600" cy="138499"/>
          </a:xfrm>
        </p:spPr>
        <p:txBody>
          <a:bodyPr anchor="b" anchorCtr="0">
            <a:spAutoFit/>
          </a:bodyPr>
          <a:lstStyle>
            <a:lvl1pPr>
              <a:defRPr sz="900" b="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CFD9C428-DE7A-A740-B2D0-AF3B895DAD1C}"/>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3765896126"/>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6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b="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6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b="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6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6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b="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b="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FF7CD45C-E5D3-5C4D-A827-57B6470F4ED4}"/>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3064032029"/>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bg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6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b="0">
                <a:solidFill>
                  <a:schemeClr val="tx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6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b="0">
                <a:solidFill>
                  <a:schemeClr val="tx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6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6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b="0">
                <a:solidFill>
                  <a:schemeClr val="tx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b="0">
                <a:solidFill>
                  <a:schemeClr val="tx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391448756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326514"/>
            <a:ext cx="11233148" cy="807913"/>
          </a:xfrm>
        </p:spPr>
        <p:txBody>
          <a:bodyPr wrap="square" anchor="b" anchorCtr="0">
            <a:spAutoFit/>
          </a:bodyPr>
          <a:lstStyle>
            <a:lvl1pPr>
              <a:defRPr sz="2400" b="0">
                <a:solidFill>
                  <a:schemeClr val="accent1">
                    <a:lumMod val="20000"/>
                    <a:lumOff val="80000"/>
                  </a:schemeClr>
                </a:solidFill>
              </a:defRPr>
            </a:lvl1pPr>
            <a:lvl2pPr>
              <a:spcBef>
                <a:spcPts val="1500"/>
              </a:spcBef>
              <a:defRPr sz="1600" b="0">
                <a:solidFill>
                  <a:schemeClr val="accent1">
                    <a:lumMod val="20000"/>
                    <a:lumOff val="80000"/>
                  </a:schemeClr>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3388748" cy="153888"/>
          </a:xfrm>
          <a:prstGeom prst="rect">
            <a:avLst/>
          </a:prstGeom>
          <a:noFill/>
        </p:spPr>
        <p:txBody>
          <a:bodyPr wrap="none" lIns="0" tIns="0" rIns="0" bIns="0" rtlCol="0">
            <a:spAutoFit/>
          </a:bodyPr>
          <a:lstStyle/>
          <a:p>
            <a:r>
              <a:rPr lang="en-AU" sz="100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378090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253689"/>
            <a:ext cx="11233150" cy="807913"/>
          </a:xfrm>
        </p:spPr>
        <p:txBody>
          <a:bodyPr wrap="square" anchor="b" anchorCtr="0">
            <a:spAutoFit/>
          </a:bodyPr>
          <a:lstStyle>
            <a:lvl1pPr>
              <a:defRPr sz="2400" b="0">
                <a:solidFill>
                  <a:schemeClr val="accent1">
                    <a:lumMod val="20000"/>
                    <a:lumOff val="80000"/>
                  </a:schemeClr>
                </a:solidFill>
              </a:defRPr>
            </a:lvl1pPr>
            <a:lvl2pPr>
              <a:spcBef>
                <a:spcPts val="1500"/>
              </a:spcBef>
              <a:defRPr sz="1600" b="0">
                <a:solidFill>
                  <a:schemeClr val="accent1">
                    <a:lumMod val="20000"/>
                    <a:lumOff val="80000"/>
                  </a:schemeClr>
                </a:solidFill>
              </a:defRPr>
            </a:lvl2pPr>
          </a:lstStyle>
          <a:p>
            <a:pPr lvl="0"/>
            <a:r>
              <a:rPr lang="en-GB"/>
              <a:t>Click to edit Master text styles</a:t>
            </a:r>
          </a:p>
          <a:p>
            <a:pPr lvl="1"/>
            <a:r>
              <a:rPr lang="en-GB"/>
              <a:t>Second level</a:t>
            </a:r>
            <a:endParaRPr lang="en-AU"/>
          </a:p>
        </p:txBody>
      </p:sp>
      <p:sp>
        <p:nvSpPr>
          <p:cNvPr id="13" name="TextBox 12">
            <a:extLst>
              <a:ext uri="{FF2B5EF4-FFF2-40B4-BE49-F238E27FC236}">
                <a16:creationId xmlns:a16="http://schemas.microsoft.com/office/drawing/2014/main" id="{79155EC8-DFB1-C142-9750-7C4F94E12FF9}"/>
              </a:ext>
            </a:extLst>
          </p:cNvPr>
          <p:cNvSpPr txBox="1"/>
          <p:nvPr userDrawn="1"/>
        </p:nvSpPr>
        <p:spPr>
          <a:xfrm>
            <a:off x="8323826" y="6273800"/>
            <a:ext cx="3388748" cy="153888"/>
          </a:xfrm>
          <a:prstGeom prst="rect">
            <a:avLst/>
          </a:prstGeom>
          <a:noFill/>
        </p:spPr>
        <p:txBody>
          <a:bodyPr wrap="none" lIns="0" tIns="0" rIns="0" bIns="0" rtlCol="0">
            <a:spAutoFit/>
          </a:bodyPr>
          <a:lstStyle/>
          <a:p>
            <a:pPr algn="r"/>
            <a:r>
              <a:rPr lang="en-AU" sz="100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83858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4" y="4093079"/>
            <a:ext cx="7981823" cy="807913"/>
          </a:xfrm>
        </p:spPr>
        <p:txBody>
          <a:bodyPr wrap="square">
            <a:spAutoFit/>
          </a:bodyPr>
          <a:lstStyle>
            <a:lvl1pPr>
              <a:defRPr sz="2400" b="0">
                <a:solidFill>
                  <a:schemeClr val="tx2"/>
                </a:solidFill>
              </a:defRPr>
            </a:lvl1pPr>
            <a:lvl2pPr>
              <a:spcBef>
                <a:spcPts val="1500"/>
              </a:spcBef>
              <a:defRPr sz="1600" b="0">
                <a:solidFill>
                  <a:schemeClr val="tx2"/>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3388748" cy="153888"/>
          </a:xfrm>
          <a:prstGeom prst="rect">
            <a:avLst/>
          </a:prstGeom>
          <a:noFill/>
        </p:spPr>
        <p:txBody>
          <a:bodyPr wrap="none" lIns="0" tIns="0" rIns="0" bIns="0" rtlCol="0">
            <a:spAutoFit/>
          </a:bodyPr>
          <a:lstStyle/>
          <a:p>
            <a:r>
              <a:rPr lang="en-AU" sz="100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09368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68516"/>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bg1"/>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4" y="2924175"/>
            <a:ext cx="6120000" cy="369332"/>
          </a:xfrm>
        </p:spPr>
        <p:txBody>
          <a:bodyPr wrap="square">
            <a:spAutoFit/>
          </a:bodyPr>
          <a:lstStyle>
            <a:lvl1pPr>
              <a:defRPr sz="2400" b="0">
                <a:solidFill>
                  <a:schemeClr val="bg1"/>
                </a:solidFill>
              </a:defRPr>
            </a:lvl1pPr>
          </a:lstStyle>
          <a:p>
            <a:pPr lvl="0"/>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b="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0CA4B65B-7F52-9B4C-A25A-7DFBA20CA0A5}"/>
              </a:ext>
            </a:extLst>
          </p:cNvPr>
          <p:cNvPicPr>
            <a:picLocks noChangeAspect="1"/>
          </p:cNvPicPr>
          <p:nvPr userDrawn="1"/>
        </p:nvPicPr>
        <p:blipFill>
          <a:blip r:embed="rId2"/>
          <a:stretch>
            <a:fillRect/>
          </a:stretch>
        </p:blipFill>
        <p:spPr>
          <a:xfrm>
            <a:off x="479425" y="6492658"/>
            <a:ext cx="480060" cy="124460"/>
          </a:xfrm>
          <a:prstGeom prst="rect">
            <a:avLst/>
          </a:prstGeom>
        </p:spPr>
      </p:pic>
    </p:spTree>
    <p:extLst>
      <p:ext uri="{BB962C8B-B14F-4D97-AF65-F5344CB8AC3E}">
        <p14:creationId xmlns:p14="http://schemas.microsoft.com/office/powerpoint/2010/main" val="3752062735"/>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4" y="2924175"/>
            <a:ext cx="6120000" cy="369332"/>
          </a:xfrm>
        </p:spPr>
        <p:txBody>
          <a:bodyPr>
            <a:spAutoFit/>
          </a:bodyPr>
          <a:lstStyle>
            <a:lvl1pPr>
              <a:defRPr sz="2400" b="0">
                <a:solidFill>
                  <a:schemeClr val="tx2"/>
                </a:solidFill>
              </a:defRPr>
            </a:lvl1pPr>
          </a:lstStyle>
          <a:p>
            <a:pPr lvl="0"/>
            <a:r>
              <a:rPr lang="en-GB"/>
              <a:t>Click to edit Master text styles</a:t>
            </a:r>
            <a:endParaRPr lang="en-AU"/>
          </a:p>
        </p:txBody>
      </p:sp>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b="0" i="0"/>
            </a:lvl1pPr>
          </a:lstStyle>
          <a:p>
            <a:r>
              <a:rPr lang="en-AU" dirty="0"/>
              <a:t>Click to insert image</a:t>
            </a:r>
          </a:p>
        </p:txBody>
      </p:sp>
      <p:pic>
        <p:nvPicPr>
          <p:cNvPr id="3" name="Picture 2">
            <a:extLst>
              <a:ext uri="{FF2B5EF4-FFF2-40B4-BE49-F238E27FC236}">
                <a16:creationId xmlns:a16="http://schemas.microsoft.com/office/drawing/2014/main" id="{AF5F84D7-A894-7040-BA75-958C223FE54C}"/>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1179607614"/>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bg1"/>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4" y="2924175"/>
            <a:ext cx="6120000" cy="369332"/>
          </a:xfrm>
        </p:spPr>
        <p:txBody>
          <a:bodyPr wrap="square">
            <a:spAutoFit/>
          </a:bodyPr>
          <a:lstStyle>
            <a:lvl1pPr>
              <a:defRPr sz="2400" b="0">
                <a:solidFill>
                  <a:schemeClr val="bg1"/>
                </a:solidFill>
              </a:defRPr>
            </a:lvl1pPr>
          </a:lstStyle>
          <a:p>
            <a:pPr lvl="0"/>
            <a:r>
              <a:rPr lang="en-GB"/>
              <a:t>Click to edit Master text styles</a:t>
            </a:r>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b="0">
                <a:solidFill>
                  <a:schemeClr val="bg1"/>
                </a:solidFill>
              </a:defRPr>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7CE8F459-E4CA-5042-8E8D-D9F54A8C629D}"/>
              </a:ext>
            </a:extLst>
          </p:cNvPr>
          <p:cNvPicPr>
            <a:picLocks noChangeAspect="1"/>
          </p:cNvPicPr>
          <p:nvPr userDrawn="1"/>
        </p:nvPicPr>
        <p:blipFill>
          <a:blip r:embed="rId2"/>
          <a:stretch>
            <a:fillRect/>
          </a:stretch>
        </p:blipFill>
        <p:spPr>
          <a:xfrm>
            <a:off x="479425" y="6492658"/>
            <a:ext cx="480060" cy="124460"/>
          </a:xfrm>
          <a:prstGeom prst="rect">
            <a:avLst/>
          </a:prstGeom>
        </p:spPr>
      </p:pic>
    </p:spTree>
    <p:extLst>
      <p:ext uri="{BB962C8B-B14F-4D97-AF65-F5344CB8AC3E}">
        <p14:creationId xmlns:p14="http://schemas.microsoft.com/office/powerpoint/2010/main" val="323615111"/>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5472113"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8">
            <a:extLst>
              <a:ext uri="{FF2B5EF4-FFF2-40B4-BE49-F238E27FC236}">
                <a16:creationId xmlns:a16="http://schemas.microsoft.com/office/drawing/2014/main" id="{E79F772E-B0B0-C549-A6AB-C9DEF537ACAF}"/>
              </a:ext>
            </a:extLst>
          </p:cNvPr>
          <p:cNvSpPr>
            <a:spLocks noGrp="1"/>
          </p:cNvSpPr>
          <p:nvPr>
            <p:ph type="body" sz="quarter" idx="15"/>
          </p:nvPr>
        </p:nvSpPr>
        <p:spPr>
          <a:xfrm>
            <a:off x="6240464" y="1665288"/>
            <a:ext cx="5472111"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8" name="Picture 7">
            <a:extLst>
              <a:ext uri="{FF2B5EF4-FFF2-40B4-BE49-F238E27FC236}">
                <a16:creationId xmlns:a16="http://schemas.microsoft.com/office/drawing/2014/main" id="{BCFB79E4-4533-9C42-A74E-A8871F53518A}"/>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29076072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50">
          <p15:clr>
            <a:srgbClr val="FBAE40"/>
          </p15:clr>
        </p15:guide>
        <p15:guide id="3" pos="3931">
          <p15:clr>
            <a:srgbClr val="FBAE40"/>
          </p15:clr>
        </p15:guide>
        <p15:guide id="6" pos="3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4" y="2924175"/>
            <a:ext cx="6120000" cy="369332"/>
          </a:xfrm>
        </p:spPr>
        <p:txBody>
          <a:bodyPr>
            <a:spAutoFit/>
          </a:bodyPr>
          <a:lstStyle>
            <a:lvl1pPr>
              <a:defRPr sz="2400" b="0">
                <a:solidFill>
                  <a:schemeClr val="tx2"/>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b="0"/>
            </a:lvl1pPr>
          </a:lstStyle>
          <a:p>
            <a:r>
              <a:rPr lang="en-AU"/>
              <a:t>Click to insert image</a:t>
            </a:r>
          </a:p>
        </p:txBody>
      </p:sp>
      <p:pic>
        <p:nvPicPr>
          <p:cNvPr id="4" name="Picture 3">
            <a:extLst>
              <a:ext uri="{FF2B5EF4-FFF2-40B4-BE49-F238E27FC236}">
                <a16:creationId xmlns:a16="http://schemas.microsoft.com/office/drawing/2014/main" id="{5F5ACA1F-72DC-2E4B-AEAD-D2E6CB10C084}"/>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363999194"/>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68516"/>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bg1"/>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4" y="2924175"/>
            <a:ext cx="6120000" cy="369332"/>
          </a:xfrm>
        </p:spPr>
        <p:txBody>
          <a:bodyPr>
            <a:spAutoFit/>
          </a:bodyPr>
          <a:lstStyle>
            <a:lvl1pPr marL="342900" indent="-342900">
              <a:buFont typeface="+mj-lt"/>
              <a:buAutoNum type="arabicPeriod"/>
              <a:defRPr sz="2400" b="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B53CCC95-BF31-064F-898E-C53B224B9B19}"/>
              </a:ext>
            </a:extLst>
          </p:cNvPr>
          <p:cNvGrpSpPr/>
          <p:nvPr userDrawn="1"/>
        </p:nvGrpSpPr>
        <p:grpSpPr>
          <a:xfrm>
            <a:off x="7699248" y="2502359"/>
            <a:ext cx="4008375" cy="3674619"/>
            <a:chOff x="7699248" y="2502359"/>
            <a:chExt cx="4008375" cy="3674619"/>
          </a:xfrm>
          <a:solidFill>
            <a:schemeClr val="bg1"/>
          </a:solidFill>
        </p:grpSpPr>
        <p:sp>
          <p:nvSpPr>
            <p:cNvPr id="3" name="Picture 7">
              <a:extLst>
                <a:ext uri="{FF2B5EF4-FFF2-40B4-BE49-F238E27FC236}">
                  <a16:creationId xmlns:a16="http://schemas.microsoft.com/office/drawing/2014/main" id="{DBE52C45-F777-0840-82A4-C8F47B23A90F}"/>
                </a:ext>
              </a:extLst>
            </p:cNvPr>
            <p:cNvSpPr/>
            <p:nvPr/>
          </p:nvSpPr>
          <p:spPr>
            <a:xfrm>
              <a:off x="7699248" y="2502359"/>
              <a:ext cx="4008375" cy="3674619"/>
            </a:xfrm>
            <a:custGeom>
              <a:avLst/>
              <a:gdLst>
                <a:gd name="connsiteX0" fmla="*/ 3724859 w 4008375"/>
                <a:gd name="connsiteY0" fmla="*/ 0 h 3674619"/>
                <a:gd name="connsiteX1" fmla="*/ 2843526 w 4008375"/>
                <a:gd name="connsiteY1" fmla="*/ 0 h 3674619"/>
                <a:gd name="connsiteX2" fmla="*/ 2560009 w 4008375"/>
                <a:gd name="connsiteY2" fmla="*/ 285311 h 3674619"/>
                <a:gd name="connsiteX3" fmla="*/ 2560009 w 4008375"/>
                <a:gd name="connsiteY3" fmla="*/ 449001 h 3674619"/>
                <a:gd name="connsiteX4" fmla="*/ 557912 w 4008375"/>
                <a:gd name="connsiteY4" fmla="*/ 449001 h 3674619"/>
                <a:gd name="connsiteX5" fmla="*/ 0 w 4008375"/>
                <a:gd name="connsiteY5" fmla="*/ 1010826 h 3674619"/>
                <a:gd name="connsiteX6" fmla="*/ 0 w 4008375"/>
                <a:gd name="connsiteY6" fmla="*/ 2400665 h 3674619"/>
                <a:gd name="connsiteX7" fmla="*/ 557912 w 4008375"/>
                <a:gd name="connsiteY7" fmla="*/ 2962108 h 3674619"/>
                <a:gd name="connsiteX8" fmla="*/ 1062237 w 4008375"/>
                <a:gd name="connsiteY8" fmla="*/ 2962108 h 3674619"/>
                <a:gd name="connsiteX9" fmla="*/ 1518295 w 4008375"/>
                <a:gd name="connsiteY9" fmla="*/ 3674620 h 3674619"/>
                <a:gd name="connsiteX10" fmla="*/ 1644472 w 4008375"/>
                <a:gd name="connsiteY10" fmla="*/ 3590862 h 3674619"/>
                <a:gd name="connsiteX11" fmla="*/ 1145467 w 4008375"/>
                <a:gd name="connsiteY11" fmla="*/ 2809126 h 3674619"/>
                <a:gd name="connsiteX12" fmla="*/ 557912 w 4008375"/>
                <a:gd name="connsiteY12" fmla="*/ 2809126 h 3674619"/>
                <a:gd name="connsiteX13" fmla="*/ 152020 w 4008375"/>
                <a:gd name="connsiteY13" fmla="*/ 2400665 h 3674619"/>
                <a:gd name="connsiteX14" fmla="*/ 152020 w 4008375"/>
                <a:gd name="connsiteY14" fmla="*/ 1010826 h 3674619"/>
                <a:gd name="connsiteX15" fmla="*/ 557912 w 4008375"/>
                <a:gd name="connsiteY15" fmla="*/ 601983 h 3674619"/>
                <a:gd name="connsiteX16" fmla="*/ 2602955 w 4008375"/>
                <a:gd name="connsiteY16" fmla="*/ 601983 h 3674619"/>
                <a:gd name="connsiteX17" fmla="*/ 3009227 w 4008375"/>
                <a:gd name="connsiteY17" fmla="*/ 1010826 h 3674619"/>
                <a:gd name="connsiteX18" fmla="*/ 3009227 w 4008375"/>
                <a:gd name="connsiteY18" fmla="*/ 2400665 h 3674619"/>
                <a:gd name="connsiteX19" fmla="*/ 2602955 w 4008375"/>
                <a:gd name="connsiteY19" fmla="*/ 2809126 h 3674619"/>
                <a:gd name="connsiteX20" fmla="*/ 1667655 w 4008375"/>
                <a:gd name="connsiteY20" fmla="*/ 2809126 h 3674619"/>
                <a:gd name="connsiteX21" fmla="*/ 1667655 w 4008375"/>
                <a:gd name="connsiteY21" fmla="*/ 2962108 h 3674619"/>
                <a:gd name="connsiteX22" fmla="*/ 2602955 w 4008375"/>
                <a:gd name="connsiteY22" fmla="*/ 2962108 h 3674619"/>
                <a:gd name="connsiteX23" fmla="*/ 3161247 w 4008375"/>
                <a:gd name="connsiteY23" fmla="*/ 2400665 h 3674619"/>
                <a:gd name="connsiteX24" fmla="*/ 3161247 w 4008375"/>
                <a:gd name="connsiteY24" fmla="*/ 1169927 h 3674619"/>
                <a:gd name="connsiteX25" fmla="*/ 3302625 w 4008375"/>
                <a:gd name="connsiteY25" fmla="*/ 1169927 h 3674619"/>
                <a:gd name="connsiteX26" fmla="*/ 3302625 w 4008375"/>
                <a:gd name="connsiteY26" fmla="*/ 1016946 h 3674619"/>
                <a:gd name="connsiteX27" fmla="*/ 3161247 w 4008375"/>
                <a:gd name="connsiteY27" fmla="*/ 1016946 h 3674619"/>
                <a:gd name="connsiteX28" fmla="*/ 3161247 w 4008375"/>
                <a:gd name="connsiteY28" fmla="*/ 1010826 h 3674619"/>
                <a:gd name="connsiteX29" fmla="*/ 2712029 w 4008375"/>
                <a:gd name="connsiteY29" fmla="*/ 460092 h 3674619"/>
                <a:gd name="connsiteX30" fmla="*/ 2712029 w 4008375"/>
                <a:gd name="connsiteY30" fmla="*/ 285311 h 3674619"/>
                <a:gd name="connsiteX31" fmla="*/ 2843526 w 4008375"/>
                <a:gd name="connsiteY31" fmla="*/ 152982 h 3674619"/>
                <a:gd name="connsiteX32" fmla="*/ 3724859 w 4008375"/>
                <a:gd name="connsiteY32" fmla="*/ 152982 h 3674619"/>
                <a:gd name="connsiteX33" fmla="*/ 3856736 w 4008375"/>
                <a:gd name="connsiteY33" fmla="*/ 284928 h 3674619"/>
                <a:gd name="connsiteX34" fmla="*/ 3856736 w 4008375"/>
                <a:gd name="connsiteY34" fmla="*/ 285311 h 3674619"/>
                <a:gd name="connsiteX35" fmla="*/ 3856736 w 4008375"/>
                <a:gd name="connsiteY35" fmla="*/ 884617 h 3674619"/>
                <a:gd name="connsiteX36" fmla="*/ 3725240 w 4008375"/>
                <a:gd name="connsiteY36" fmla="*/ 1016946 h 3674619"/>
                <a:gd name="connsiteX37" fmla="*/ 3724859 w 4008375"/>
                <a:gd name="connsiteY37" fmla="*/ 1016946 h 3674619"/>
                <a:gd name="connsiteX38" fmla="*/ 3572840 w 4008375"/>
                <a:gd name="connsiteY38" fmla="*/ 1016946 h 3674619"/>
                <a:gd name="connsiteX39" fmla="*/ 3344810 w 4008375"/>
                <a:gd name="connsiteY39" fmla="*/ 1374540 h 3674619"/>
                <a:gd name="connsiteX40" fmla="*/ 3472887 w 4008375"/>
                <a:gd name="connsiteY40" fmla="*/ 1457150 h 3674619"/>
                <a:gd name="connsiteX41" fmla="*/ 3656070 w 4008375"/>
                <a:gd name="connsiteY41" fmla="*/ 1169927 h 3674619"/>
                <a:gd name="connsiteX42" fmla="*/ 3724479 w 4008375"/>
                <a:gd name="connsiteY42" fmla="*/ 1169927 h 3674619"/>
                <a:gd name="connsiteX43" fmla="*/ 4008376 w 4008375"/>
                <a:gd name="connsiteY43" fmla="*/ 884617 h 3674619"/>
                <a:gd name="connsiteX44" fmla="*/ 4008376 w 4008375"/>
                <a:gd name="connsiteY44" fmla="*/ 285311 h 3674619"/>
                <a:gd name="connsiteX45" fmla="*/ 3724859 w 4008375"/>
                <a:gd name="connsiteY45" fmla="*/ 0 h 367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08375" h="3674619">
                  <a:moveTo>
                    <a:pt x="3724859" y="0"/>
                  </a:moveTo>
                  <a:lnTo>
                    <a:pt x="2843526" y="0"/>
                  </a:lnTo>
                  <a:cubicBezTo>
                    <a:pt x="2687031" y="211"/>
                    <a:pt x="2560219" y="127825"/>
                    <a:pt x="2560009" y="285311"/>
                  </a:cubicBezTo>
                  <a:lnTo>
                    <a:pt x="2560009" y="449001"/>
                  </a:lnTo>
                  <a:lnTo>
                    <a:pt x="557912" y="449001"/>
                  </a:lnTo>
                  <a:cubicBezTo>
                    <a:pt x="249811" y="449423"/>
                    <a:pt x="209" y="700775"/>
                    <a:pt x="0" y="1010826"/>
                  </a:cubicBezTo>
                  <a:lnTo>
                    <a:pt x="0" y="2400665"/>
                  </a:lnTo>
                  <a:cubicBezTo>
                    <a:pt x="419" y="2710566"/>
                    <a:pt x="249959" y="2961686"/>
                    <a:pt x="557912" y="2962108"/>
                  </a:cubicBezTo>
                  <a:lnTo>
                    <a:pt x="1062237" y="2962108"/>
                  </a:lnTo>
                  <a:lnTo>
                    <a:pt x="1518295" y="3674620"/>
                  </a:lnTo>
                  <a:lnTo>
                    <a:pt x="1644472" y="3590862"/>
                  </a:lnTo>
                  <a:lnTo>
                    <a:pt x="1145467" y="2809126"/>
                  </a:lnTo>
                  <a:lnTo>
                    <a:pt x="557912" y="2809126"/>
                  </a:lnTo>
                  <a:cubicBezTo>
                    <a:pt x="333917" y="2808705"/>
                    <a:pt x="152438" y="2626077"/>
                    <a:pt x="152020" y="2400665"/>
                  </a:cubicBezTo>
                  <a:lnTo>
                    <a:pt x="152020" y="1010826"/>
                  </a:lnTo>
                  <a:cubicBezTo>
                    <a:pt x="152229" y="785265"/>
                    <a:pt x="333769" y="602404"/>
                    <a:pt x="557912" y="601983"/>
                  </a:cubicBezTo>
                  <a:lnTo>
                    <a:pt x="2602955" y="601983"/>
                  </a:lnTo>
                  <a:cubicBezTo>
                    <a:pt x="2827246" y="602194"/>
                    <a:pt x="3009017" y="785116"/>
                    <a:pt x="3009227" y="1010826"/>
                  </a:cubicBezTo>
                  <a:lnTo>
                    <a:pt x="3009227" y="2400665"/>
                  </a:lnTo>
                  <a:cubicBezTo>
                    <a:pt x="3008808" y="2626226"/>
                    <a:pt x="2827098" y="2808916"/>
                    <a:pt x="2602955" y="2809126"/>
                  </a:cubicBezTo>
                  <a:lnTo>
                    <a:pt x="1667655" y="2809126"/>
                  </a:lnTo>
                  <a:lnTo>
                    <a:pt x="1667655" y="2962108"/>
                  </a:lnTo>
                  <a:lnTo>
                    <a:pt x="2602955" y="2962108"/>
                  </a:lnTo>
                  <a:cubicBezTo>
                    <a:pt x="2911056" y="2961897"/>
                    <a:pt x="3160827" y="2710716"/>
                    <a:pt x="3161247" y="2400665"/>
                  </a:cubicBezTo>
                  <a:lnTo>
                    <a:pt x="3161247" y="1169927"/>
                  </a:lnTo>
                  <a:lnTo>
                    <a:pt x="3302625" y="1169927"/>
                  </a:lnTo>
                  <a:lnTo>
                    <a:pt x="3302625" y="1016946"/>
                  </a:lnTo>
                  <a:lnTo>
                    <a:pt x="3161247" y="1016946"/>
                  </a:lnTo>
                  <a:lnTo>
                    <a:pt x="3161247" y="1010826"/>
                  </a:lnTo>
                  <a:cubicBezTo>
                    <a:pt x="3160973" y="743007"/>
                    <a:pt x="2973006" y="512563"/>
                    <a:pt x="2712029" y="460092"/>
                  </a:cubicBezTo>
                  <a:lnTo>
                    <a:pt x="2712029" y="285311"/>
                  </a:lnTo>
                  <a:cubicBezTo>
                    <a:pt x="2712029" y="212227"/>
                    <a:pt x="2770902" y="152982"/>
                    <a:pt x="2843526" y="152982"/>
                  </a:cubicBezTo>
                  <a:lnTo>
                    <a:pt x="3724859" y="152982"/>
                  </a:lnTo>
                  <a:cubicBezTo>
                    <a:pt x="3797483" y="152770"/>
                    <a:pt x="3856526" y="211845"/>
                    <a:pt x="3856736" y="284928"/>
                  </a:cubicBezTo>
                  <a:cubicBezTo>
                    <a:pt x="3856736" y="285055"/>
                    <a:pt x="3856736" y="285183"/>
                    <a:pt x="3856736" y="285311"/>
                  </a:cubicBezTo>
                  <a:lnTo>
                    <a:pt x="3856736" y="884617"/>
                  </a:lnTo>
                  <a:cubicBezTo>
                    <a:pt x="3856736" y="957700"/>
                    <a:pt x="3797864" y="1016946"/>
                    <a:pt x="3725240" y="1016946"/>
                  </a:cubicBezTo>
                  <a:cubicBezTo>
                    <a:pt x="3725113" y="1016946"/>
                    <a:pt x="3724986" y="1016946"/>
                    <a:pt x="3724859" y="1016946"/>
                  </a:cubicBezTo>
                  <a:lnTo>
                    <a:pt x="3572840" y="1016946"/>
                  </a:lnTo>
                  <a:lnTo>
                    <a:pt x="3344810" y="1374540"/>
                  </a:lnTo>
                  <a:lnTo>
                    <a:pt x="3472887" y="1457150"/>
                  </a:lnTo>
                  <a:lnTo>
                    <a:pt x="3656070" y="1169927"/>
                  </a:lnTo>
                  <a:lnTo>
                    <a:pt x="3724479" y="1169927"/>
                  </a:lnTo>
                  <a:cubicBezTo>
                    <a:pt x="3881036" y="1169717"/>
                    <a:pt x="4007957" y="1042164"/>
                    <a:pt x="4008376" y="884617"/>
                  </a:cubicBezTo>
                  <a:lnTo>
                    <a:pt x="4008376" y="285311"/>
                  </a:lnTo>
                  <a:cubicBezTo>
                    <a:pt x="4007958" y="127912"/>
                    <a:pt x="3881268" y="420"/>
                    <a:pt x="3724859" y="0"/>
                  </a:cubicBezTo>
                  <a:close/>
                </a:path>
              </a:pathLst>
            </a:custGeom>
            <a:grpFill/>
            <a:ln w="37920" cap="flat">
              <a:noFill/>
              <a:prstDash val="solid"/>
              <a:miter/>
            </a:ln>
          </p:spPr>
          <p:txBody>
            <a:bodyPr rtlCol="0" anchor="ctr"/>
            <a:lstStyle/>
            <a:p>
              <a:endParaRPr lang="en-AU"/>
            </a:p>
          </p:txBody>
        </p:sp>
        <p:sp>
          <p:nvSpPr>
            <p:cNvPr id="4" name="Picture 7">
              <a:extLst>
                <a:ext uri="{FF2B5EF4-FFF2-40B4-BE49-F238E27FC236}">
                  <a16:creationId xmlns:a16="http://schemas.microsoft.com/office/drawing/2014/main" id="{DBE52C45-F777-0840-82A4-C8F47B23A90F}"/>
                </a:ext>
              </a:extLst>
            </p:cNvPr>
            <p:cNvSpPr/>
            <p:nvPr/>
          </p:nvSpPr>
          <p:spPr>
            <a:xfrm>
              <a:off x="8323668" y="4097193"/>
              <a:ext cx="1904804" cy="152981"/>
            </a:xfrm>
            <a:custGeom>
              <a:avLst/>
              <a:gdLst>
                <a:gd name="connsiteX0" fmla="*/ 0 w 1904804"/>
                <a:gd name="connsiteY0" fmla="*/ 0 h 152981"/>
                <a:gd name="connsiteX1" fmla="*/ 1904805 w 1904804"/>
                <a:gd name="connsiteY1" fmla="*/ 0 h 152981"/>
                <a:gd name="connsiteX2" fmla="*/ 1904805 w 1904804"/>
                <a:gd name="connsiteY2" fmla="*/ 152982 h 152981"/>
                <a:gd name="connsiteX3" fmla="*/ 0 w 1904804"/>
                <a:gd name="connsiteY3" fmla="*/ 152982 h 152981"/>
              </a:gdLst>
              <a:ahLst/>
              <a:cxnLst>
                <a:cxn ang="0">
                  <a:pos x="connsiteX0" y="connsiteY0"/>
                </a:cxn>
                <a:cxn ang="0">
                  <a:pos x="connsiteX1" y="connsiteY1"/>
                </a:cxn>
                <a:cxn ang="0">
                  <a:pos x="connsiteX2" y="connsiteY2"/>
                </a:cxn>
                <a:cxn ang="0">
                  <a:pos x="connsiteX3" y="connsiteY3"/>
                </a:cxn>
              </a:cxnLst>
              <a:rect l="l" t="t" r="r" b="b"/>
              <a:pathLst>
                <a:path w="1904804" h="152981">
                  <a:moveTo>
                    <a:pt x="0" y="0"/>
                  </a:moveTo>
                  <a:lnTo>
                    <a:pt x="1904805" y="0"/>
                  </a:lnTo>
                  <a:lnTo>
                    <a:pt x="1904805" y="152982"/>
                  </a:lnTo>
                  <a:lnTo>
                    <a:pt x="0" y="152982"/>
                  </a:lnTo>
                  <a:close/>
                </a:path>
              </a:pathLst>
            </a:custGeom>
            <a:grpFill/>
            <a:ln w="37920" cap="flat">
              <a:noFill/>
              <a:prstDash val="solid"/>
              <a:miter/>
            </a:ln>
          </p:spPr>
          <p:txBody>
            <a:bodyPr rtlCol="0" anchor="ctr"/>
            <a:lstStyle/>
            <a:p>
              <a:endParaRPr lang="en-AU"/>
            </a:p>
          </p:txBody>
        </p:sp>
        <p:sp>
          <p:nvSpPr>
            <p:cNvPr id="6" name="Picture 7">
              <a:extLst>
                <a:ext uri="{FF2B5EF4-FFF2-40B4-BE49-F238E27FC236}">
                  <a16:creationId xmlns:a16="http://schemas.microsoft.com/office/drawing/2014/main" id="{DBE52C45-F777-0840-82A4-C8F47B23A90F}"/>
                </a:ext>
              </a:extLst>
            </p:cNvPr>
            <p:cNvSpPr/>
            <p:nvPr/>
          </p:nvSpPr>
          <p:spPr>
            <a:xfrm>
              <a:off x="8323668" y="3593119"/>
              <a:ext cx="1904804" cy="152981"/>
            </a:xfrm>
            <a:custGeom>
              <a:avLst/>
              <a:gdLst>
                <a:gd name="connsiteX0" fmla="*/ 0 w 1904804"/>
                <a:gd name="connsiteY0" fmla="*/ 0 h 152981"/>
                <a:gd name="connsiteX1" fmla="*/ 1904805 w 1904804"/>
                <a:gd name="connsiteY1" fmla="*/ 0 h 152981"/>
                <a:gd name="connsiteX2" fmla="*/ 1904805 w 1904804"/>
                <a:gd name="connsiteY2" fmla="*/ 152982 h 152981"/>
                <a:gd name="connsiteX3" fmla="*/ 0 w 1904804"/>
                <a:gd name="connsiteY3" fmla="*/ 152982 h 152981"/>
              </a:gdLst>
              <a:ahLst/>
              <a:cxnLst>
                <a:cxn ang="0">
                  <a:pos x="connsiteX0" y="connsiteY0"/>
                </a:cxn>
                <a:cxn ang="0">
                  <a:pos x="connsiteX1" y="connsiteY1"/>
                </a:cxn>
                <a:cxn ang="0">
                  <a:pos x="connsiteX2" y="connsiteY2"/>
                </a:cxn>
                <a:cxn ang="0">
                  <a:pos x="connsiteX3" y="connsiteY3"/>
                </a:cxn>
              </a:cxnLst>
              <a:rect l="l" t="t" r="r" b="b"/>
              <a:pathLst>
                <a:path w="1904804" h="152981">
                  <a:moveTo>
                    <a:pt x="0" y="0"/>
                  </a:moveTo>
                  <a:lnTo>
                    <a:pt x="1904805" y="0"/>
                  </a:lnTo>
                  <a:lnTo>
                    <a:pt x="1904805" y="152982"/>
                  </a:lnTo>
                  <a:lnTo>
                    <a:pt x="0" y="152982"/>
                  </a:lnTo>
                  <a:close/>
                </a:path>
              </a:pathLst>
            </a:custGeom>
            <a:grpFill/>
            <a:ln w="37920" cap="flat">
              <a:noFill/>
              <a:prstDash val="solid"/>
              <a:miter/>
            </a:ln>
          </p:spPr>
          <p:txBody>
            <a:bodyPr rtlCol="0" anchor="ctr"/>
            <a:lstStyle/>
            <a:p>
              <a:endParaRPr lang="en-AU"/>
            </a:p>
          </p:txBody>
        </p:sp>
        <p:sp>
          <p:nvSpPr>
            <p:cNvPr id="7" name="Picture 7">
              <a:extLst>
                <a:ext uri="{FF2B5EF4-FFF2-40B4-BE49-F238E27FC236}">
                  <a16:creationId xmlns:a16="http://schemas.microsoft.com/office/drawing/2014/main" id="{DBE52C45-F777-0840-82A4-C8F47B23A90F}"/>
                </a:ext>
              </a:extLst>
            </p:cNvPr>
            <p:cNvSpPr/>
            <p:nvPr/>
          </p:nvSpPr>
          <p:spPr>
            <a:xfrm>
              <a:off x="8323668" y="4601650"/>
              <a:ext cx="1200194" cy="152981"/>
            </a:xfrm>
            <a:custGeom>
              <a:avLst/>
              <a:gdLst>
                <a:gd name="connsiteX0" fmla="*/ 0 w 1200194"/>
                <a:gd name="connsiteY0" fmla="*/ 0 h 152981"/>
                <a:gd name="connsiteX1" fmla="*/ 1200194 w 1200194"/>
                <a:gd name="connsiteY1" fmla="*/ 0 h 152981"/>
                <a:gd name="connsiteX2" fmla="*/ 1200194 w 1200194"/>
                <a:gd name="connsiteY2" fmla="*/ 152982 h 152981"/>
                <a:gd name="connsiteX3" fmla="*/ 0 w 1200194"/>
                <a:gd name="connsiteY3" fmla="*/ 152982 h 152981"/>
              </a:gdLst>
              <a:ahLst/>
              <a:cxnLst>
                <a:cxn ang="0">
                  <a:pos x="connsiteX0" y="connsiteY0"/>
                </a:cxn>
                <a:cxn ang="0">
                  <a:pos x="connsiteX1" y="connsiteY1"/>
                </a:cxn>
                <a:cxn ang="0">
                  <a:pos x="connsiteX2" y="connsiteY2"/>
                </a:cxn>
                <a:cxn ang="0">
                  <a:pos x="connsiteX3" y="connsiteY3"/>
                </a:cxn>
              </a:cxnLst>
              <a:rect l="l" t="t" r="r" b="b"/>
              <a:pathLst>
                <a:path w="1200194" h="152981">
                  <a:moveTo>
                    <a:pt x="0" y="0"/>
                  </a:moveTo>
                  <a:lnTo>
                    <a:pt x="1200194" y="0"/>
                  </a:lnTo>
                  <a:lnTo>
                    <a:pt x="1200194" y="152982"/>
                  </a:lnTo>
                  <a:lnTo>
                    <a:pt x="0" y="152982"/>
                  </a:lnTo>
                  <a:close/>
                </a:path>
              </a:pathLst>
            </a:custGeom>
            <a:grpFill/>
            <a:ln w="37920" cap="flat">
              <a:noFill/>
              <a:prstDash val="solid"/>
              <a:miter/>
            </a:ln>
          </p:spPr>
          <p:txBody>
            <a:bodyPr rtlCol="0" anchor="ctr"/>
            <a:lstStyle/>
            <a:p>
              <a:endParaRPr lang="en-AU"/>
            </a:p>
          </p:txBody>
        </p:sp>
      </p:grpSp>
      <p:pic>
        <p:nvPicPr>
          <p:cNvPr id="14" name="Picture 13">
            <a:extLst>
              <a:ext uri="{FF2B5EF4-FFF2-40B4-BE49-F238E27FC236}">
                <a16:creationId xmlns:a16="http://schemas.microsoft.com/office/drawing/2014/main" id="{D8194659-6B60-A04A-B9C8-F4B808AB1349}"/>
              </a:ext>
            </a:extLst>
          </p:cNvPr>
          <p:cNvPicPr>
            <a:picLocks noChangeAspect="1"/>
          </p:cNvPicPr>
          <p:nvPr userDrawn="1"/>
        </p:nvPicPr>
        <p:blipFill>
          <a:blip r:embed="rId2"/>
          <a:stretch>
            <a:fillRect/>
          </a:stretch>
        </p:blipFill>
        <p:spPr>
          <a:xfrm>
            <a:off x="479425" y="6492658"/>
            <a:ext cx="480060" cy="124460"/>
          </a:xfrm>
          <a:prstGeom prst="rect">
            <a:avLst/>
          </a:prstGeom>
        </p:spPr>
      </p:pic>
    </p:spTree>
    <p:extLst>
      <p:ext uri="{BB962C8B-B14F-4D97-AF65-F5344CB8AC3E}">
        <p14:creationId xmlns:p14="http://schemas.microsoft.com/office/powerpoint/2010/main" val="420291612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03223"/>
            <a:ext cx="413999" cy="153888"/>
          </a:xfrm>
        </p:spPr>
        <p:txBody>
          <a:bodyPr lIns="0" tIns="0" rIns="0" bIns="0" anchor="b" anchorCtr="0">
            <a:spAutoFit/>
          </a:bodyPr>
          <a:lstStyle>
            <a:lvl1pPr algn="r">
              <a:defRPr sz="1000">
                <a:solidFill>
                  <a:schemeClr val="bg1"/>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8848" y="2924175"/>
            <a:ext cx="6120000" cy="369332"/>
          </a:xfrm>
        </p:spPr>
        <p:txBody>
          <a:bodyPr>
            <a:spAutoFit/>
          </a:bodyPr>
          <a:lstStyle>
            <a:lvl1pPr marL="342900" indent="-342900">
              <a:buFont typeface="+mj-lt"/>
              <a:buAutoNum type="arabicPeriod"/>
              <a:defRPr sz="2400" b="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91228"/>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2"/>
          <a:stretch>
            <a:fillRect/>
          </a:stretch>
        </p:blipFill>
        <p:spPr>
          <a:xfrm>
            <a:off x="7682906" y="2498153"/>
            <a:ext cx="4028518" cy="3671561"/>
          </a:xfrm>
          <a:prstGeom prst="rect">
            <a:avLst/>
          </a:prstGeom>
        </p:spPr>
      </p:pic>
      <p:pic>
        <p:nvPicPr>
          <p:cNvPr id="10" name="Picture 9">
            <a:extLst>
              <a:ext uri="{FF2B5EF4-FFF2-40B4-BE49-F238E27FC236}">
                <a16:creationId xmlns:a16="http://schemas.microsoft.com/office/drawing/2014/main" id="{51C2805A-CEAA-9941-BA2D-2E2C7D206738}"/>
              </a:ext>
            </a:extLst>
          </p:cNvPr>
          <p:cNvPicPr>
            <a:picLocks noChangeAspect="1"/>
          </p:cNvPicPr>
          <p:nvPr userDrawn="1"/>
        </p:nvPicPr>
        <p:blipFill>
          <a:blip r:embed="rId3"/>
          <a:stretch>
            <a:fillRect/>
          </a:stretch>
        </p:blipFill>
        <p:spPr>
          <a:xfrm>
            <a:off x="479425" y="6492658"/>
            <a:ext cx="480060" cy="124460"/>
          </a:xfrm>
          <a:prstGeom prst="rect">
            <a:avLst/>
          </a:prstGeom>
        </p:spPr>
      </p:pic>
    </p:spTree>
    <p:extLst>
      <p:ext uri="{BB962C8B-B14F-4D97-AF65-F5344CB8AC3E}">
        <p14:creationId xmlns:p14="http://schemas.microsoft.com/office/powerpoint/2010/main" val="3603782870"/>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323827" y="5959985"/>
            <a:ext cx="3388748" cy="153888"/>
          </a:xfrm>
          <a:prstGeom prst="rect">
            <a:avLst/>
          </a:prstGeom>
          <a:noFill/>
        </p:spPr>
        <p:txBody>
          <a:bodyPr wrap="none" lIns="0" tIns="0" rIns="0" bIns="0" rtlCol="0">
            <a:spAutoFit/>
          </a:bodyPr>
          <a:lstStyle/>
          <a:p>
            <a:pPr algn="r"/>
            <a:r>
              <a:rPr lang="en-AU" sz="100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393163"/>
            <a:ext cx="2986010" cy="697627"/>
          </a:xfrm>
          <a:prstGeom prst="rect">
            <a:avLst/>
          </a:prstGeom>
          <a:noFill/>
        </p:spPr>
        <p:txBody>
          <a:bodyPr wrap="none" lIns="0" tIns="0" rIns="0" bIns="0" rtlCol="0" anchor="b" anchorCtr="0">
            <a:spAutoFit/>
          </a:bodyPr>
          <a:lstStyle/>
          <a:p>
            <a:pPr>
              <a:spcBef>
                <a:spcPts val="200"/>
              </a:spcBef>
            </a:pPr>
            <a:r>
              <a:rPr lang="en-AU" sz="1400" kern="1200">
                <a:solidFill>
                  <a:schemeClr val="accent1"/>
                </a:solidFill>
                <a:effectLst/>
                <a:latin typeface="+mn-lt"/>
                <a:ea typeface="+mn-ea"/>
                <a:cs typeface="+mn-cs"/>
              </a:rPr>
              <a:t>General enquiries</a:t>
            </a:r>
            <a:r>
              <a:rPr lang="en-AU" sz="1400" b="1" kern="1200">
                <a:solidFill>
                  <a:schemeClr val="accent1"/>
                </a:solidFill>
                <a:effectLst/>
                <a:latin typeface="+mn-lt"/>
                <a:ea typeface="+mn-ea"/>
                <a:cs typeface="+mn-cs"/>
              </a:rPr>
              <a:t> </a:t>
            </a:r>
            <a:r>
              <a:rPr lang="en-AU" sz="1400" b="1" kern="1200">
                <a:solidFill>
                  <a:schemeClr val="tx1"/>
                </a:solidFill>
                <a:effectLst/>
                <a:latin typeface="+mn-lt"/>
                <a:ea typeface="+mn-ea"/>
                <a:cs typeface="+mn-cs"/>
              </a:rPr>
              <a:t>beta@pmc.gov.au</a:t>
            </a:r>
            <a:endParaRPr lang="en-AU" sz="1400" kern="1200">
              <a:solidFill>
                <a:schemeClr val="tx1"/>
              </a:solidFill>
              <a:effectLst/>
              <a:latin typeface="+mn-lt"/>
              <a:ea typeface="+mn-ea"/>
              <a:cs typeface="+mn-cs"/>
            </a:endParaRPr>
          </a:p>
          <a:p>
            <a:pPr>
              <a:spcBef>
                <a:spcPts val="200"/>
              </a:spcBef>
            </a:pPr>
            <a:r>
              <a:rPr lang="en-AU" sz="1400" kern="1200">
                <a:solidFill>
                  <a:schemeClr val="accent1"/>
                </a:solidFill>
                <a:effectLst/>
                <a:latin typeface="+mn-lt"/>
                <a:ea typeface="+mn-ea"/>
                <a:cs typeface="+mn-cs"/>
              </a:rPr>
              <a:t>Media enquiries </a:t>
            </a:r>
            <a:r>
              <a:rPr lang="en-AU" sz="1400" b="1" kern="1200">
                <a:solidFill>
                  <a:schemeClr val="tx1"/>
                </a:solidFill>
                <a:effectLst/>
                <a:latin typeface="+mn-lt"/>
                <a:ea typeface="+mn-ea"/>
                <a:cs typeface="+mn-cs"/>
              </a:rPr>
              <a:t>media@pmc.gov.au</a:t>
            </a:r>
            <a:endParaRPr lang="en-AU" sz="1400" kern="1200">
              <a:solidFill>
                <a:schemeClr val="tx1"/>
              </a:solidFill>
              <a:effectLst/>
              <a:latin typeface="+mn-lt"/>
              <a:ea typeface="+mn-ea"/>
              <a:cs typeface="+mn-cs"/>
            </a:endParaRPr>
          </a:p>
          <a:p>
            <a:pPr>
              <a:spcBef>
                <a:spcPts val="200"/>
              </a:spcBef>
            </a:pPr>
            <a:r>
              <a:rPr lang="en-AU" sz="1400" kern="1200">
                <a:solidFill>
                  <a:schemeClr val="accent1"/>
                </a:solidFill>
                <a:effectLst/>
                <a:latin typeface="+mn-lt"/>
                <a:ea typeface="+mn-ea"/>
                <a:cs typeface="+mn-cs"/>
              </a:rPr>
              <a:t>Find out more </a:t>
            </a:r>
            <a:r>
              <a:rPr lang="en-AU" sz="1400" b="1" kern="1200">
                <a:solidFill>
                  <a:schemeClr val="tx1"/>
                </a:solidFill>
                <a:effectLst/>
                <a:latin typeface="+mn-lt"/>
                <a:ea typeface="+mn-ea"/>
                <a:cs typeface="+mn-cs"/>
              </a:rPr>
              <a:t>pmc.gov.au/beta</a:t>
            </a:r>
            <a:endParaRPr lang="en-AU" sz="1400" kern="1200">
              <a:solidFill>
                <a:schemeClr val="tx1"/>
              </a:solidFill>
              <a:effectLst/>
              <a:latin typeface="+mn-lt"/>
              <a:ea typeface="+mn-ea"/>
              <a:cs typeface="+mn-cs"/>
            </a:endParaRPr>
          </a:p>
        </p:txBody>
      </p:sp>
    </p:spTree>
    <p:extLst>
      <p:ext uri="{BB962C8B-B14F-4D97-AF65-F5344CB8AC3E}">
        <p14:creationId xmlns:p14="http://schemas.microsoft.com/office/powerpoint/2010/main" val="2082762104"/>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solidFill>
                  <a:schemeClr val="bg1"/>
                </a:solidFill>
              </a:rPr>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323827" y="5947793"/>
            <a:ext cx="3388748" cy="153888"/>
          </a:xfrm>
          <a:prstGeom prst="rect">
            <a:avLst/>
          </a:prstGeom>
          <a:noFill/>
        </p:spPr>
        <p:txBody>
          <a:bodyPr wrap="none" lIns="0" tIns="0" rIns="0" bIns="0" rtlCol="0">
            <a:spAutoFit/>
          </a:bodyPr>
          <a:lstStyle/>
          <a:p>
            <a:pPr algn="r"/>
            <a:r>
              <a:rPr lang="en-AU" sz="100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152071"/>
            <a:ext cx="2985882" cy="938719"/>
          </a:xfrm>
          <a:prstGeom prst="rect">
            <a:avLst/>
          </a:prstGeom>
          <a:noFill/>
        </p:spPr>
        <p:txBody>
          <a:bodyPr wrap="none" lIns="0" tIns="0" rIns="0" bIns="0" rtlCol="0" anchor="b" anchorCtr="0">
            <a:spAutoFit/>
          </a:bodyPr>
          <a:lstStyle/>
          <a:p>
            <a:pPr>
              <a:spcBef>
                <a:spcPts val="200"/>
              </a:spcBef>
            </a:pPr>
            <a:r>
              <a:rPr lang="en-AU" sz="1400" kern="1200" dirty="0" smtClean="0">
                <a:solidFill>
                  <a:schemeClr val="bg2">
                    <a:lumMod val="20000"/>
                    <a:lumOff val="80000"/>
                  </a:schemeClr>
                </a:solidFill>
                <a:effectLst/>
                <a:latin typeface="+mn-lt"/>
                <a:ea typeface="+mn-ea"/>
                <a:cs typeface="+mn-cs"/>
              </a:rPr>
              <a:t>ISBN: 978-1-925365-19-1</a:t>
            </a:r>
          </a:p>
          <a:p>
            <a:pPr>
              <a:spcBef>
                <a:spcPts val="200"/>
              </a:spcBef>
            </a:pPr>
            <a:r>
              <a:rPr lang="en-AU" sz="1400" kern="1200" dirty="0" smtClean="0">
                <a:solidFill>
                  <a:schemeClr val="bg2">
                    <a:lumMod val="20000"/>
                    <a:lumOff val="80000"/>
                  </a:schemeClr>
                </a:solidFill>
                <a:effectLst/>
                <a:latin typeface="+mn-lt"/>
                <a:ea typeface="+mn-ea"/>
                <a:cs typeface="+mn-cs"/>
              </a:rPr>
              <a:t>General </a:t>
            </a:r>
            <a:r>
              <a:rPr lang="en-AU" sz="1400" kern="1200" dirty="0">
                <a:solidFill>
                  <a:schemeClr val="bg2">
                    <a:lumMod val="20000"/>
                    <a:lumOff val="80000"/>
                  </a:schemeClr>
                </a:solidFill>
                <a:effectLst/>
                <a:latin typeface="+mn-lt"/>
                <a:ea typeface="+mn-ea"/>
                <a:cs typeface="+mn-cs"/>
              </a:rPr>
              <a:t>enquiries </a:t>
            </a:r>
            <a:r>
              <a:rPr lang="en-AU" sz="1400" b="1" kern="1200" dirty="0">
                <a:solidFill>
                  <a:schemeClr val="bg2"/>
                </a:solidFill>
                <a:effectLst/>
                <a:latin typeface="+mn-lt"/>
                <a:ea typeface="+mn-ea"/>
                <a:cs typeface="+mn-cs"/>
              </a:rPr>
              <a:t>beta@pmc.gov.au</a:t>
            </a:r>
            <a:endParaRPr lang="en-AU" sz="1400" kern="1200" dirty="0">
              <a:solidFill>
                <a:schemeClr val="bg2"/>
              </a:solidFill>
              <a:effectLst/>
              <a:latin typeface="+mn-lt"/>
              <a:ea typeface="+mn-ea"/>
              <a:cs typeface="+mn-cs"/>
            </a:endParaRPr>
          </a:p>
          <a:p>
            <a:pPr>
              <a:spcBef>
                <a:spcPts val="200"/>
              </a:spcBef>
            </a:pPr>
            <a:r>
              <a:rPr lang="en-AU" sz="1400" kern="1200" dirty="0">
                <a:solidFill>
                  <a:schemeClr val="bg2">
                    <a:lumMod val="20000"/>
                    <a:lumOff val="80000"/>
                  </a:schemeClr>
                </a:solidFill>
                <a:effectLst/>
                <a:latin typeface="+mn-lt"/>
                <a:ea typeface="+mn-ea"/>
                <a:cs typeface="+mn-cs"/>
              </a:rPr>
              <a:t>Media enquiries </a:t>
            </a:r>
            <a:r>
              <a:rPr lang="en-AU" sz="1400" b="1" kern="1200" dirty="0">
                <a:solidFill>
                  <a:schemeClr val="bg2"/>
                </a:solidFill>
                <a:effectLst/>
                <a:latin typeface="+mn-lt"/>
                <a:ea typeface="+mn-ea"/>
                <a:cs typeface="+mn-cs"/>
              </a:rPr>
              <a:t>media@pmc.gov.au</a:t>
            </a:r>
            <a:endParaRPr lang="en-AU" sz="1400" kern="1200" dirty="0">
              <a:solidFill>
                <a:schemeClr val="bg2"/>
              </a:solidFill>
              <a:effectLst/>
              <a:latin typeface="+mn-lt"/>
              <a:ea typeface="+mn-ea"/>
              <a:cs typeface="+mn-cs"/>
            </a:endParaRPr>
          </a:p>
          <a:p>
            <a:pPr>
              <a:spcBef>
                <a:spcPts val="200"/>
              </a:spcBef>
            </a:pPr>
            <a:r>
              <a:rPr lang="en-AU" sz="1400" kern="1200" dirty="0">
                <a:solidFill>
                  <a:schemeClr val="bg2">
                    <a:lumMod val="20000"/>
                    <a:lumOff val="80000"/>
                  </a:schemeClr>
                </a:solidFill>
                <a:effectLst/>
                <a:latin typeface="+mn-lt"/>
                <a:ea typeface="+mn-ea"/>
                <a:cs typeface="+mn-cs"/>
              </a:rPr>
              <a:t>Find out more </a:t>
            </a:r>
            <a:r>
              <a:rPr lang="en-AU" sz="1400" b="1" kern="1200" dirty="0">
                <a:solidFill>
                  <a:schemeClr val="bg2"/>
                </a:solidFill>
                <a:effectLst/>
                <a:latin typeface="+mn-lt"/>
                <a:ea typeface="+mn-ea"/>
                <a:cs typeface="+mn-cs"/>
              </a:rPr>
              <a:t>pmc.gov.au/beta</a:t>
            </a:r>
            <a:endParaRPr lang="en-AU" sz="140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740034206"/>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636464826"/>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1 column tex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17" y="800277"/>
            <a:ext cx="10943167" cy="958849"/>
          </a:xfrm>
        </p:spPr>
        <p:txBody>
          <a:bodyPr>
            <a:noAutofit/>
          </a:bodyPr>
          <a:lstStyle/>
          <a:p>
            <a:r>
              <a:rPr lang="en-US" dirty="0"/>
              <a:t>Click to add slide title</a:t>
            </a:r>
          </a:p>
        </p:txBody>
      </p:sp>
      <p:sp>
        <p:nvSpPr>
          <p:cNvPr id="3" name="Content Placeholder 2"/>
          <p:cNvSpPr>
            <a:spLocks noGrp="1"/>
          </p:cNvSpPr>
          <p:nvPr>
            <p:ph idx="1" hasCustomPrompt="1"/>
          </p:nvPr>
        </p:nvSpPr>
        <p:spPr>
          <a:xfrm>
            <a:off x="624417" y="2084917"/>
            <a:ext cx="10943167" cy="3888316"/>
          </a:xfrm>
        </p:spPr>
        <p:txBody>
          <a:bodyPr numCol="2" spcCol="144000">
            <a:normAutofit/>
          </a:bodyPr>
          <a:lstStyle>
            <a:lvl1pPr marL="0" indent="0">
              <a:lnSpc>
                <a:spcPct val="100000"/>
              </a:lnSpc>
              <a:spcBef>
                <a:spcPts val="1067"/>
              </a:spcBef>
              <a:buFontTx/>
              <a:buNone/>
              <a:defRPr sz="2133">
                <a:solidFill>
                  <a:schemeClr val="tx1">
                    <a:lumMod val="50000"/>
                    <a:lumOff val="50000"/>
                  </a:schemeClr>
                </a:solidFill>
              </a:defRPr>
            </a:lvl1pPr>
            <a:lvl2pPr marL="239994" indent="-239994">
              <a:lnSpc>
                <a:spcPct val="100000"/>
              </a:lnSpc>
              <a:spcBef>
                <a:spcPts val="1067"/>
              </a:spcBef>
              <a:buClr>
                <a:schemeClr val="accent2"/>
              </a:buClr>
              <a:defRPr sz="2133">
                <a:solidFill>
                  <a:schemeClr val="tx1">
                    <a:lumMod val="50000"/>
                    <a:lumOff val="50000"/>
                  </a:schemeClr>
                </a:solidFill>
              </a:defRPr>
            </a:lvl2pPr>
            <a:lvl3pPr marL="479988" indent="-239994">
              <a:lnSpc>
                <a:spcPct val="100000"/>
              </a:lnSpc>
              <a:spcBef>
                <a:spcPts val="1067"/>
              </a:spcBef>
              <a:buClr>
                <a:schemeClr val="accent2"/>
              </a:buClr>
              <a:defRPr sz="2133">
                <a:solidFill>
                  <a:schemeClr val="tx1">
                    <a:lumMod val="50000"/>
                    <a:lumOff val="50000"/>
                  </a:schemeClr>
                </a:solidFill>
              </a:defRPr>
            </a:lvl3pPr>
            <a:lvl4pPr marL="719982" indent="-239994">
              <a:lnSpc>
                <a:spcPct val="100000"/>
              </a:lnSpc>
              <a:spcBef>
                <a:spcPts val="1067"/>
              </a:spcBef>
              <a:buClr>
                <a:schemeClr val="accent2"/>
              </a:buClr>
              <a:defRPr sz="2133">
                <a:solidFill>
                  <a:schemeClr val="tx1">
                    <a:lumMod val="50000"/>
                    <a:lumOff val="50000"/>
                  </a:schemeClr>
                </a:solidFill>
              </a:defRPr>
            </a:lvl4pPr>
            <a:lvl5pPr marL="959976" indent="-239994">
              <a:lnSpc>
                <a:spcPct val="100000"/>
              </a:lnSpc>
              <a:spcBef>
                <a:spcPts val="1067"/>
              </a:spcBef>
              <a:buClr>
                <a:schemeClr val="accent2"/>
              </a:buClr>
              <a:defRPr sz="2133">
                <a:solidFill>
                  <a:schemeClr val="tx1">
                    <a:lumMod val="50000"/>
                    <a:lumOff val="50000"/>
                  </a:schemeClr>
                </a:solidFill>
              </a:defRPr>
            </a:lvl5pPr>
          </a:lstStyle>
          <a:p>
            <a:pPr lvl="0"/>
            <a:r>
              <a:rPr lang="en-US" dirty="0"/>
              <a:t>Click to add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2"/>
          </p:nvPr>
        </p:nvSpPr>
        <p:spPr>
          <a:xfrm>
            <a:off x="8824383" y="6464370"/>
            <a:ext cx="2743200" cy="184665"/>
          </a:xfrm>
        </p:spPr>
        <p:txBody>
          <a:bodyPr/>
          <a:lstStyle>
            <a:lvl1pPr>
              <a:defRPr sz="1200" b="1"/>
            </a:lvl1pPr>
          </a:lstStyle>
          <a:p>
            <a:fld id="{ED5208D2-675E-2348-9EF6-A18FA10F8A44}" type="slidenum">
              <a:rPr lang="uk-UA" smtClean="0"/>
              <a:pPr/>
              <a:t>‹#›</a:t>
            </a:fld>
            <a:endParaRPr lang="uk-UA" dirty="0"/>
          </a:p>
        </p:txBody>
      </p:sp>
    </p:spTree>
    <p:extLst>
      <p:ext uri="{BB962C8B-B14F-4D97-AF65-F5344CB8AC3E}">
        <p14:creationId xmlns:p14="http://schemas.microsoft.com/office/powerpoint/2010/main" val="2407326624"/>
      </p:ext>
    </p:extLst>
  </p:cSld>
  <p:clrMapOvr>
    <a:masterClrMapping/>
  </p:clrMapOvr>
  <p:extLst mod="1">
    <p:ext uri="{DCECCB84-F9BA-43D5-87BE-67443E8EF086}">
      <p15:sldGuideLst xmlns:p15="http://schemas.microsoft.com/office/powerpoint/2012/main">
        <p15:guide id="4" orient="horz" pos="894">
          <p15:clr>
            <a:srgbClr val="FBAE40"/>
          </p15:clr>
        </p15:guide>
        <p15:guide id="5" orient="horz" pos="985">
          <p15:clr>
            <a:srgbClr val="FBAE40"/>
          </p15:clr>
        </p15:guide>
        <p15:guide id="6" orient="horz" pos="282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704856"/>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704856"/>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704856"/>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704856"/>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87166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87166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87166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87166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323996705"/>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417807"/>
          </a:xfrm>
        </p:spPr>
        <p:txBody>
          <a:bodyPr/>
          <a:lstStyle>
            <a:lvl1pPr>
              <a:lnSpc>
                <a:spcPct val="90000"/>
              </a:lnSpc>
              <a:defRPr sz="3000"/>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3" y="1665288"/>
            <a:ext cx="7056439" cy="4356100"/>
          </a:xfrm>
        </p:spPr>
        <p:txBody>
          <a:bodyPr/>
          <a:lstStyle>
            <a:lvl1pPr marL="360000" indent="-360000">
              <a:spcBef>
                <a:spcPts val="800"/>
              </a:spcBef>
              <a:buClr>
                <a:schemeClr val="bg2"/>
              </a:buClr>
              <a:buFont typeface="+mj-lt"/>
              <a:buAutoNum type="arabicPeriod"/>
              <a:tabLst>
                <a:tab pos="5505450" algn="r"/>
              </a:tabLst>
              <a:defRPr sz="22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GB"/>
              <a:t>Click to edit</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3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BE1E549F-CD87-AA46-9A58-D84A5294AB2E}"/>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1513259835"/>
      </p:ext>
    </p:extLst>
  </p:cSld>
  <p:clrMapOvr>
    <a:masterClrMapping/>
  </p:clrMapOvr>
  <p:extLst>
    <p:ext uri="{DCECCB84-F9BA-43D5-87BE-67443E8EF086}">
      <p15:sldGuideLst xmlns:p15="http://schemas.microsoft.com/office/powerpoint/2012/main">
        <p15:guide id="1" orient="horz" pos="550">
          <p15:clr>
            <a:srgbClr val="FBAE40"/>
          </p15:clr>
        </p15:guide>
        <p15:guide id="3" pos="47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417807"/>
          </a:xfrm>
        </p:spPr>
        <p:txBody>
          <a:bodyPr/>
          <a:lstStyle>
            <a:lvl1pPr>
              <a:lnSpc>
                <a:spcPct val="90000"/>
              </a:lnSpc>
              <a:defRPr sz="30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3" y="1665288"/>
            <a:ext cx="7056439" cy="4356100"/>
          </a:xfrm>
        </p:spPr>
        <p:txBody>
          <a:bodyPr/>
          <a:lstStyle>
            <a:lvl1pPr marL="360000" indent="-360000">
              <a:spcBef>
                <a:spcPts val="800"/>
              </a:spcBef>
              <a:buClr>
                <a:schemeClr val="bg2"/>
              </a:buClr>
              <a:buFont typeface="+mj-lt"/>
              <a:buAutoNum type="arabicPeriod"/>
              <a:tabLst>
                <a:tab pos="5505450" algn="r"/>
              </a:tabLst>
              <a:defRPr sz="22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GB"/>
              <a:t>Click to edit</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4" name="Picture 3">
            <a:extLst>
              <a:ext uri="{FF2B5EF4-FFF2-40B4-BE49-F238E27FC236}">
                <a16:creationId xmlns:a16="http://schemas.microsoft.com/office/drawing/2014/main" id="{2CA44071-A191-4A41-BF29-B8979DB5F8AC}"/>
              </a:ext>
            </a:extLst>
          </p:cNvPr>
          <p:cNvPicPr>
            <a:picLocks noChangeAspect="1"/>
          </p:cNvPicPr>
          <p:nvPr userDrawn="1"/>
        </p:nvPicPr>
        <p:blipFill>
          <a:blip r:embed="rId2"/>
          <a:stretch>
            <a:fillRect/>
          </a:stretch>
        </p:blipFill>
        <p:spPr>
          <a:xfrm>
            <a:off x="487338" y="6491752"/>
            <a:ext cx="480060" cy="124460"/>
          </a:xfrm>
          <a:prstGeom prst="rect">
            <a:avLst/>
          </a:prstGeom>
        </p:spPr>
      </p:pic>
    </p:spTree>
    <p:extLst>
      <p:ext uri="{BB962C8B-B14F-4D97-AF65-F5344CB8AC3E}">
        <p14:creationId xmlns:p14="http://schemas.microsoft.com/office/powerpoint/2010/main" val="3028020580"/>
      </p:ext>
    </p:extLst>
  </p:cSld>
  <p:clrMapOvr>
    <a:masterClrMapping/>
  </p:clrMapOvr>
  <p:extLst>
    <p:ext uri="{DCECCB84-F9BA-43D5-87BE-67443E8EF086}">
      <p15:sldGuideLst xmlns:p15="http://schemas.microsoft.com/office/powerpoint/2012/main">
        <p15:guide id="1" orient="horz" pos="550">
          <p15:clr>
            <a:srgbClr val="FBAE40"/>
          </p15:clr>
        </p15:guide>
        <p15:guide id="2" pos="47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01803"/>
            <a:ext cx="412751" cy="153888"/>
          </a:xfrm>
        </p:spPr>
        <p:txBody>
          <a:bodyPr/>
          <a:lstStyle>
            <a:lvl1pPr>
              <a:defRPr sz="1000"/>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6337300"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7535863" y="1665288"/>
            <a:ext cx="4176712"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hasCustomPrompt="1"/>
          </p:nvPr>
        </p:nvSpPr>
        <p:spPr>
          <a:xfrm>
            <a:off x="7345364" y="1985963"/>
            <a:ext cx="4176712" cy="2046287"/>
          </a:xfrm>
        </p:spPr>
        <p:txBody>
          <a:bodyPr/>
          <a:lstStyle>
            <a:lvl1pPr marL="144000" indent="-144000">
              <a:defRPr b="1" i="1">
                <a:solidFill>
                  <a:schemeClr val="tx2"/>
                </a:solidFill>
              </a:defRPr>
            </a:lvl1pPr>
            <a:lvl2pPr marL="180000">
              <a:spcBef>
                <a:spcPts val="800"/>
              </a:spcBef>
              <a:defRPr sz="1300" b="0">
                <a:solidFill>
                  <a:schemeClr val="tx2"/>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AC510D59-7A44-504C-A05A-717D3499424D}"/>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896353446"/>
      </p:ext>
    </p:extLst>
  </p:cSld>
  <p:clrMapOvr>
    <a:masterClrMapping/>
  </p:clrMapOvr>
  <p:extLst>
    <p:ext uri="{DCECCB84-F9BA-43D5-87BE-67443E8EF086}">
      <p15:sldGuideLst xmlns:p15="http://schemas.microsoft.com/office/powerpoint/2012/main">
        <p15:guide id="1" orient="horz" pos="550">
          <p15:clr>
            <a:srgbClr val="FBAE40"/>
          </p15:clr>
        </p15:guide>
        <p15:guide id="4" pos="4294">
          <p15:clr>
            <a:srgbClr val="FBAE40"/>
          </p15:clr>
        </p15:guide>
        <p15:guide id="5" pos="47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01803"/>
            <a:ext cx="412751" cy="153888"/>
          </a:xfrm>
        </p:spPr>
        <p:txBody>
          <a:bodyPr/>
          <a:lstStyle>
            <a:lvl1pPr>
              <a:defRPr sz="1000"/>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6337300"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7535864" y="1665289"/>
            <a:ext cx="4176712" cy="1539084"/>
          </a:xfrm>
          <a:solidFill>
            <a:schemeClr val="bg2"/>
          </a:solidFill>
        </p:spPr>
        <p:txBody>
          <a:bodyPr wrap="square" lIns="180000" tIns="180000" rIns="288000" bIns="251999">
            <a:spAutoFit/>
          </a:bodyPr>
          <a:lstStyle>
            <a:lvl1pPr marL="144000" indent="-144000">
              <a:defRPr b="1" i="1">
                <a:solidFill>
                  <a:schemeClr val="bg1"/>
                </a:solidFill>
              </a:defRPr>
            </a:lvl1pPr>
            <a:lvl2pPr marL="144000">
              <a:spcBef>
                <a:spcPts val="800"/>
              </a:spcBef>
              <a:defRPr sz="1300" b="0">
                <a:solidFill>
                  <a:schemeClr val="bg1"/>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2AF2BDA4-5B7D-014E-96A1-7DE2BD679044}"/>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740430331"/>
      </p:ext>
    </p:extLst>
  </p:cSld>
  <p:clrMapOvr>
    <a:masterClrMapping/>
  </p:clrMapOvr>
  <p:extLst>
    <p:ext uri="{DCECCB84-F9BA-43D5-87BE-67443E8EF086}">
      <p15:sldGuideLst xmlns:p15="http://schemas.microsoft.com/office/powerpoint/2012/main">
        <p15:guide id="1" orient="horz" pos="550">
          <p15:clr>
            <a:srgbClr val="FBAE40"/>
          </p15:clr>
        </p15:guide>
        <p15:guide id="3" pos="4294">
          <p15:clr>
            <a:srgbClr val="FBAE40"/>
          </p15:clr>
        </p15:guide>
        <p15:guide id="4" pos="47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3" y="1665287"/>
            <a:ext cx="6337301" cy="4610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535863" y="1665288"/>
            <a:ext cx="4656137" cy="4610100"/>
          </a:xfrm>
          <a:solidFill>
            <a:schemeClr val="bg1">
              <a:lumMod val="95000"/>
            </a:schemeClr>
          </a:solidFill>
        </p:spPr>
        <p:txBody>
          <a:bodyPr anchor="ctr" anchorCtr="1"/>
          <a:lstStyle>
            <a:lvl1pPr>
              <a:defRPr sz="900" b="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C23658F3-32A0-8A4B-8163-FFA470CAD175}"/>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1067758349"/>
      </p:ext>
    </p:extLst>
  </p:cSld>
  <p:clrMapOvr>
    <a:masterClrMapping/>
  </p:clrMapOvr>
  <p:extLst>
    <p:ext uri="{DCECCB84-F9BA-43D5-87BE-67443E8EF086}">
      <p15:sldGuideLst xmlns:p15="http://schemas.microsoft.com/office/powerpoint/2012/main">
        <p15:guide id="1" orient="horz" pos="550">
          <p15:clr>
            <a:srgbClr val="FBAE40"/>
          </p15:clr>
        </p15:guide>
        <p15:guide id="2" pos="4294">
          <p15:clr>
            <a:srgbClr val="FBAE40"/>
          </p15:clr>
        </p15:guide>
        <p15:guide id="3" pos="474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b="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FB71122E-6FFF-4540-84E0-EC912E545003}"/>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044144704"/>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38554"/>
          </a:xfrm>
        </p:spPr>
        <p:txBody>
          <a:bodyPr>
            <a:spAutoFit/>
          </a:bodyPr>
          <a:lstStyle>
            <a:lvl1pPr>
              <a:spcBef>
                <a:spcPts val="0"/>
              </a:spcBef>
              <a:defRPr sz="2200" b="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1665288"/>
            <a:ext cx="3600450" cy="4608512"/>
          </a:xfrm>
        </p:spPr>
        <p:txBody>
          <a:bodyPr numCol="1" spcCol="180000"/>
          <a:lstStyle/>
          <a:p>
            <a:pPr lvl="0"/>
            <a:r>
              <a:rPr lang="en-GB"/>
              <a:t>Click to edit Master styles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835526" y="1665288"/>
            <a:ext cx="6877050" cy="276999"/>
          </a:xfrm>
        </p:spPr>
        <p:txBody>
          <a:bodyPr wrap="square">
            <a:spAutoFit/>
          </a:bodyPr>
          <a:lstStyle>
            <a:lvl1pPr>
              <a:defRPr sz="1800" b="1">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CA53D2C9-F824-3245-967E-ECDFB329D7AB}"/>
              </a:ext>
            </a:extLst>
          </p:cNvPr>
          <p:cNvPicPr>
            <a:picLocks noChangeAspect="1"/>
          </p:cNvPicPr>
          <p:nvPr userDrawn="1"/>
        </p:nvPicPr>
        <p:blipFill>
          <a:blip r:embed="rId2"/>
          <a:stretch>
            <a:fillRect/>
          </a:stretch>
        </p:blipFill>
        <p:spPr>
          <a:xfrm>
            <a:off x="479425" y="6501765"/>
            <a:ext cx="480060" cy="124460"/>
          </a:xfrm>
          <a:prstGeom prst="rect">
            <a:avLst/>
          </a:prstGeom>
        </p:spPr>
      </p:pic>
    </p:spTree>
    <p:extLst>
      <p:ext uri="{BB962C8B-B14F-4D97-AF65-F5344CB8AC3E}">
        <p14:creationId xmlns:p14="http://schemas.microsoft.com/office/powerpoint/2010/main" val="297631362"/>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0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417807"/>
          </a:xfrm>
          <a:prstGeom prst="rect">
            <a:avLst/>
          </a:prstGeom>
        </p:spPr>
        <p:txBody>
          <a:bodyPr vert="horz" wrap="square" lIns="0" tIns="0" rIns="0" bIns="0" rtlCol="0" anchor="t" anchorCtr="0">
            <a:sp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01803"/>
            <a:ext cx="412751" cy="153888"/>
          </a:xfrm>
          <a:prstGeom prst="rect">
            <a:avLst/>
          </a:prstGeom>
        </p:spPr>
        <p:txBody>
          <a:bodyPr vert="horz" wrap="square" lIns="0" tIns="0" rIns="0" bIns="0" rtlCol="0" anchor="b" anchorCtr="0">
            <a:spAutoFit/>
          </a:bodyPr>
          <a:lstStyle>
            <a:lvl1pPr algn="r">
              <a:defRPr sz="10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396196271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
          <p15:clr>
            <a:srgbClr val="F26B43"/>
          </p15:clr>
        </p15:guide>
        <p15:guide id="2" pos="302">
          <p15:clr>
            <a:srgbClr val="F26B43"/>
          </p15:clr>
        </p15:guide>
        <p15:guide id="3" pos="7378">
          <p15:clr>
            <a:srgbClr val="F26B43"/>
          </p15:clr>
        </p15:guide>
        <p15:guide id="4" orient="horz" pos="3861">
          <p15:clr>
            <a:srgbClr val="F26B43"/>
          </p15:clr>
        </p15:guide>
        <p15:guide id="5" orient="horz" pos="1049">
          <p15:clr>
            <a:srgbClr val="F26B43"/>
          </p15:clr>
        </p15:guide>
        <p15:guide id="8" orient="horz" pos="4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6.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57.png"/><Relationship Id="rId18" Type="http://schemas.openxmlformats.org/officeDocument/2006/relationships/image" Target="../media/image104.png"/><Relationship Id="rId3" Type="http://schemas.openxmlformats.org/officeDocument/2006/relationships/image" Target="../media/image90.png"/><Relationship Id="rId21" Type="http://schemas.openxmlformats.org/officeDocument/2006/relationships/image" Target="../media/image107.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3.png"/><Relationship Id="rId2" Type="http://schemas.openxmlformats.org/officeDocument/2006/relationships/notesSlide" Target="../notesSlides/notesSlide22.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1.png"/><Relationship Id="rId10" Type="http://schemas.openxmlformats.org/officeDocument/2006/relationships/image" Target="../media/image97.png"/><Relationship Id="rId19" Type="http://schemas.openxmlformats.org/officeDocument/2006/relationships/image" Target="../media/image105.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chart" Target="../charts/chart2.xml"/><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3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6.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chart" Target="../charts/chart2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31.emf"/><Relationship Id="rId4" Type="http://schemas.openxmlformats.org/officeDocument/2006/relationships/chart" Target="../charts/chart23.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chart" Target="../charts/chart29.xml"/></Relationships>
</file>

<file path=ppt/slides/_rels/slide5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3.xml"/><Relationship Id="rId4" Type="http://schemas.openxmlformats.org/officeDocument/2006/relationships/chart" Target="../charts/chart32.xml"/></Relationships>
</file>

<file path=ppt/slides/_rels/slide5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6.xml"/><Relationship Id="rId4" Type="http://schemas.openxmlformats.org/officeDocument/2006/relationships/chart" Target="../charts/char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87B72-C562-7B44-8201-3988800F50D4}"/>
              </a:ext>
            </a:extLst>
          </p:cNvPr>
          <p:cNvSpPr>
            <a:spLocks noGrp="1"/>
          </p:cNvSpPr>
          <p:nvPr>
            <p:ph type="body" sz="quarter" idx="10"/>
          </p:nvPr>
        </p:nvSpPr>
        <p:spPr/>
        <p:txBody>
          <a:bodyPr/>
          <a:lstStyle/>
          <a:p>
            <a:r>
              <a:rPr lang="en-AU" dirty="0" smtClean="0"/>
              <a:t>Findings from the NDIS workforce survey</a:t>
            </a:r>
          </a:p>
          <a:p>
            <a:pPr lvl="1"/>
            <a:r>
              <a:rPr lang="en-AU" dirty="0" smtClean="0"/>
              <a:t>6.12.2022</a:t>
            </a:r>
            <a:endParaRPr lang="en-AU" dirty="0">
              <a:solidFill>
                <a:srgbClr val="FF0000"/>
              </a:solidFill>
            </a:endParaRPr>
          </a:p>
        </p:txBody>
      </p:sp>
      <p:sp>
        <p:nvSpPr>
          <p:cNvPr id="2" name="Title 1">
            <a:extLst>
              <a:ext uri="{FF2B5EF4-FFF2-40B4-BE49-F238E27FC236}">
                <a16:creationId xmlns:a16="http://schemas.microsoft.com/office/drawing/2014/main" id="{3F7B32FE-2576-4D4D-AA55-3D611C883448}"/>
              </a:ext>
            </a:extLst>
          </p:cNvPr>
          <p:cNvSpPr>
            <a:spLocks noGrp="1"/>
          </p:cNvSpPr>
          <p:nvPr>
            <p:ph type="title"/>
          </p:nvPr>
        </p:nvSpPr>
        <p:spPr/>
        <p:txBody>
          <a:bodyPr/>
          <a:lstStyle/>
          <a:p>
            <a:r>
              <a:rPr lang="en-AU" dirty="0" smtClean="0"/>
              <a:t>NDIS workforce retention</a:t>
            </a:r>
            <a:endParaRPr lang="en-AU" dirty="0"/>
          </a:p>
        </p:txBody>
      </p:sp>
    </p:spTree>
    <p:extLst>
      <p:ext uri="{BB962C8B-B14F-4D97-AF65-F5344CB8AC3E}">
        <p14:creationId xmlns:p14="http://schemas.microsoft.com/office/powerpoint/2010/main" val="280826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BF9"/>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10</a:t>
            </a:fld>
            <a:endParaRPr lang="en-AU"/>
          </a:p>
        </p:txBody>
      </p:sp>
      <p:sp>
        <p:nvSpPr>
          <p:cNvPr id="151" name="Rectangle 150"/>
          <p:cNvSpPr/>
          <p:nvPr/>
        </p:nvSpPr>
        <p:spPr>
          <a:xfrm>
            <a:off x="7044603" y="6414941"/>
            <a:ext cx="4442035" cy="27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Note: Excludes prefer not to </a:t>
            </a:r>
            <a:r>
              <a:rPr lang="en-AU" sz="900" dirty="0" smtClean="0">
                <a:solidFill>
                  <a:schemeClr val="tx1"/>
                </a:solidFill>
              </a:rPr>
              <a:t>say responses </a:t>
            </a:r>
            <a:r>
              <a:rPr lang="en-AU" sz="900" dirty="0">
                <a:solidFill>
                  <a:schemeClr val="tx1"/>
                </a:solidFill>
              </a:rPr>
              <a:t>therefore, total may not add up to 100%</a:t>
            </a:r>
          </a:p>
        </p:txBody>
      </p:sp>
      <p:sp>
        <p:nvSpPr>
          <p:cNvPr id="150" name="TextBox 149"/>
          <p:cNvSpPr txBox="1"/>
          <p:nvPr/>
        </p:nvSpPr>
        <p:spPr>
          <a:xfrm>
            <a:off x="7381755" y="6282792"/>
            <a:ext cx="4540242" cy="230832"/>
          </a:xfrm>
          <a:prstGeom prst="rect">
            <a:avLst/>
          </a:prstGeom>
          <a:noFill/>
        </p:spPr>
        <p:txBody>
          <a:bodyPr wrap="square" rtlCol="0">
            <a:spAutoFit/>
          </a:bodyPr>
          <a:lstStyle/>
          <a:p>
            <a:r>
              <a:rPr lang="en-AU" sz="900" i="1" dirty="0"/>
              <a:t>*These questions allowed multiple responses. Table displays main response. </a:t>
            </a:r>
          </a:p>
        </p:txBody>
      </p:sp>
      <p:sp>
        <p:nvSpPr>
          <p:cNvPr id="2" name="Rectangle 1" descr="Green background"/>
          <p:cNvSpPr/>
          <p:nvPr/>
        </p:nvSpPr>
        <p:spPr>
          <a:xfrm>
            <a:off x="9904315" y="4668499"/>
            <a:ext cx="1855913" cy="12916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smtClean="0">
                <a:solidFill>
                  <a:schemeClr val="bg1"/>
                </a:solidFill>
              </a:rPr>
              <a:t>The survey sample does not have a representative portion of casual workers, sole traders or full-time workers. </a:t>
            </a:r>
          </a:p>
          <a:p>
            <a:endParaRPr lang="en-AU" sz="1000" i="1" dirty="0">
              <a:solidFill>
                <a:schemeClr val="bg1"/>
              </a:solidFill>
            </a:endParaRPr>
          </a:p>
          <a:p>
            <a:r>
              <a:rPr lang="en-AU" sz="1000" i="1" dirty="0" smtClean="0">
                <a:solidFill>
                  <a:schemeClr val="bg1"/>
                </a:solidFill>
              </a:rPr>
              <a:t>Please see the limitations section for further details. </a:t>
            </a:r>
            <a:endParaRPr lang="en-AU" sz="1000" i="1" dirty="0">
              <a:solidFill>
                <a:schemeClr val="bg1"/>
              </a:solidFill>
            </a:endParaRPr>
          </a:p>
        </p:txBody>
      </p:sp>
      <p:graphicFrame>
        <p:nvGraphicFramePr>
          <p:cNvPr id="182" name="Table 181"/>
          <p:cNvGraphicFramePr>
            <a:graphicFrameLocks noGrp="1"/>
          </p:cNvGraphicFramePr>
          <p:nvPr>
            <p:extLst>
              <p:ext uri="{D42A27DB-BD31-4B8C-83A1-F6EECF244321}">
                <p14:modId xmlns:p14="http://schemas.microsoft.com/office/powerpoint/2010/main" val="4132125823"/>
              </p:ext>
            </p:extLst>
          </p:nvPr>
        </p:nvGraphicFramePr>
        <p:xfrm>
          <a:off x="9319000" y="2095875"/>
          <a:ext cx="2067825" cy="1308928"/>
        </p:xfrm>
        <a:graphic>
          <a:graphicData uri="http://schemas.openxmlformats.org/drawingml/2006/table">
            <a:tbl>
              <a:tblPr firstRow="1" bandRow="1">
                <a:tableStyleId>{5C22544A-7EE6-4342-B048-85BDC9FD1C3A}</a:tableStyleId>
              </a:tblPr>
              <a:tblGrid>
                <a:gridCol w="1585346">
                  <a:extLst>
                    <a:ext uri="{9D8B030D-6E8A-4147-A177-3AD203B41FA5}">
                      <a16:colId xmlns:a16="http://schemas.microsoft.com/office/drawing/2014/main" val="3753709140"/>
                    </a:ext>
                  </a:extLst>
                </a:gridCol>
                <a:gridCol w="482479">
                  <a:extLst>
                    <a:ext uri="{9D8B030D-6E8A-4147-A177-3AD203B41FA5}">
                      <a16:colId xmlns:a16="http://schemas.microsoft.com/office/drawing/2014/main" val="180072003"/>
                    </a:ext>
                  </a:extLst>
                </a:gridCol>
              </a:tblGrid>
              <a:tr h="156268">
                <a:tc>
                  <a:txBody>
                    <a:bodyPr/>
                    <a:lstStyle/>
                    <a:p>
                      <a:pPr algn="r"/>
                      <a:r>
                        <a:rPr lang="en-AU" sz="1100" b="0" dirty="0" smtClean="0">
                          <a:solidFill>
                            <a:schemeClr val="tx2"/>
                          </a:solidFill>
                        </a:rPr>
                        <a:t>Less than 12 months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9%</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59937"/>
                  </a:ext>
                </a:extLst>
              </a:tr>
              <a:tr h="272608">
                <a:tc>
                  <a:txBody>
                    <a:bodyPr/>
                    <a:lstStyle/>
                    <a:p>
                      <a:pPr algn="r"/>
                      <a:r>
                        <a:rPr lang="en-AU" sz="1100" b="0" smtClean="0">
                          <a:solidFill>
                            <a:schemeClr val="tx2"/>
                          </a:solidFill>
                        </a:rPr>
                        <a:t>1 – 5 years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39%</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157424"/>
                  </a:ext>
                </a:extLst>
              </a:tr>
              <a:tr h="156268">
                <a:tc>
                  <a:txBody>
                    <a:bodyPr/>
                    <a:lstStyle/>
                    <a:p>
                      <a:pPr algn="r"/>
                      <a:r>
                        <a:rPr lang="en-AU" sz="1100" b="0" dirty="0" smtClean="0">
                          <a:solidFill>
                            <a:schemeClr val="tx2"/>
                          </a:solidFill>
                        </a:rPr>
                        <a:t>6 – 10 years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18%</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5889054"/>
                  </a:ext>
                </a:extLst>
              </a:tr>
              <a:tr h="253935">
                <a:tc>
                  <a:txBody>
                    <a:bodyPr/>
                    <a:lstStyle/>
                    <a:p>
                      <a:pPr algn="r"/>
                      <a:r>
                        <a:rPr lang="en-AU" sz="1100" b="0" dirty="0">
                          <a:solidFill>
                            <a:schemeClr val="tx2"/>
                          </a:solidFill>
                        </a:rPr>
                        <a:t>11 –</a:t>
                      </a:r>
                      <a:r>
                        <a:rPr lang="en-AU" sz="1100" b="0" baseline="0" dirty="0">
                          <a:solidFill>
                            <a:schemeClr val="tx2"/>
                          </a:solidFill>
                        </a:rPr>
                        <a:t> 20 years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18%</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075760"/>
                  </a:ext>
                </a:extLst>
              </a:tr>
              <a:tr h="253935">
                <a:tc>
                  <a:txBody>
                    <a:bodyPr/>
                    <a:lstStyle/>
                    <a:p>
                      <a:pPr algn="r"/>
                      <a:r>
                        <a:rPr lang="en-AU" sz="1100" b="0" dirty="0">
                          <a:solidFill>
                            <a:schemeClr val="tx2"/>
                          </a:solidFill>
                        </a:rPr>
                        <a:t>More</a:t>
                      </a:r>
                      <a:r>
                        <a:rPr lang="en-AU" sz="1100" b="0" baseline="0" dirty="0">
                          <a:solidFill>
                            <a:schemeClr val="tx2"/>
                          </a:solidFill>
                        </a:rPr>
                        <a:t> than 20 years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16%</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0753"/>
                  </a:ext>
                </a:extLst>
              </a:tr>
            </a:tbl>
          </a:graphicData>
        </a:graphic>
      </p:graphicFrame>
      <p:pic>
        <p:nvPicPr>
          <p:cNvPr id="7" name="Picture 6" descr="Icon and title for time in disability sector" title="Time in disability sector"/>
          <p:cNvPicPr>
            <a:picLocks noChangeAspect="1"/>
          </p:cNvPicPr>
          <p:nvPr/>
        </p:nvPicPr>
        <p:blipFill>
          <a:blip r:embed="rId3"/>
          <a:stretch>
            <a:fillRect/>
          </a:stretch>
        </p:blipFill>
        <p:spPr>
          <a:xfrm>
            <a:off x="9197550" y="1670582"/>
            <a:ext cx="2414225" cy="414564"/>
          </a:xfrm>
          <a:prstGeom prst="rect">
            <a:avLst/>
          </a:prstGeom>
        </p:spPr>
      </p:pic>
      <p:graphicFrame>
        <p:nvGraphicFramePr>
          <p:cNvPr id="59" name="Table 58"/>
          <p:cNvGraphicFramePr>
            <a:graphicFrameLocks noGrp="1"/>
          </p:cNvGraphicFramePr>
          <p:nvPr>
            <p:extLst>
              <p:ext uri="{D42A27DB-BD31-4B8C-83A1-F6EECF244321}">
                <p14:modId xmlns:p14="http://schemas.microsoft.com/office/powerpoint/2010/main" val="2838724938"/>
              </p:ext>
            </p:extLst>
          </p:nvPr>
        </p:nvGraphicFramePr>
        <p:xfrm>
          <a:off x="7908552" y="4513421"/>
          <a:ext cx="1944609" cy="1504784"/>
        </p:xfrm>
        <a:graphic>
          <a:graphicData uri="http://schemas.openxmlformats.org/drawingml/2006/table">
            <a:tbl>
              <a:tblPr firstRow="1" bandRow="1">
                <a:tableStyleId>{5C22544A-7EE6-4342-B048-85BDC9FD1C3A}</a:tableStyleId>
              </a:tblPr>
              <a:tblGrid>
                <a:gridCol w="1496982">
                  <a:extLst>
                    <a:ext uri="{9D8B030D-6E8A-4147-A177-3AD203B41FA5}">
                      <a16:colId xmlns:a16="http://schemas.microsoft.com/office/drawing/2014/main" val="3589388728"/>
                    </a:ext>
                  </a:extLst>
                </a:gridCol>
                <a:gridCol w="447627">
                  <a:extLst>
                    <a:ext uri="{9D8B030D-6E8A-4147-A177-3AD203B41FA5}">
                      <a16:colId xmlns:a16="http://schemas.microsoft.com/office/drawing/2014/main" val="21704038"/>
                    </a:ext>
                  </a:extLst>
                </a:gridCol>
              </a:tblGrid>
              <a:tr h="332144">
                <a:tc>
                  <a:txBody>
                    <a:bodyPr/>
                    <a:lstStyle/>
                    <a:p>
                      <a:pPr algn="r"/>
                      <a:r>
                        <a:rPr lang="en-AU" sz="1100" b="0" dirty="0" smtClean="0">
                          <a:solidFill>
                            <a:schemeClr val="tx2"/>
                          </a:solidFill>
                          <a:latin typeface="+mn-lt"/>
                        </a:rPr>
                        <a:t>Day program</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dirty="0" smtClean="0">
                          <a:solidFill>
                            <a:schemeClr val="accent6"/>
                          </a:solidFill>
                          <a:latin typeface="+mn-lt"/>
                        </a:rPr>
                        <a:t>6%</a:t>
                      </a:r>
                      <a:endParaRPr lang="en-AU" sz="1100" b="0" dirty="0">
                        <a:solidFill>
                          <a:schemeClr val="accent6"/>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0486289"/>
                  </a:ext>
                </a:extLst>
              </a:tr>
              <a:tr h="293160">
                <a:tc>
                  <a:txBody>
                    <a:bodyPr/>
                    <a:lstStyle/>
                    <a:p>
                      <a:pPr algn="r"/>
                      <a:r>
                        <a:rPr lang="en-AU" sz="1100" b="0" dirty="0" smtClean="0">
                          <a:solidFill>
                            <a:schemeClr val="tx2"/>
                          </a:solidFill>
                          <a:latin typeface="+mn-lt"/>
                        </a:rPr>
                        <a:t>Private practice</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dirty="0" smtClean="0">
                          <a:solidFill>
                            <a:schemeClr val="accent6"/>
                          </a:solidFill>
                          <a:latin typeface="+mn-lt"/>
                        </a:rPr>
                        <a:t>4%</a:t>
                      </a:r>
                      <a:endParaRPr lang="en-AU" sz="1100" b="0" dirty="0">
                        <a:solidFill>
                          <a:schemeClr val="accent6"/>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87122"/>
                  </a:ext>
                </a:extLst>
              </a:tr>
              <a:tr h="293160">
                <a:tc>
                  <a:txBody>
                    <a:bodyPr/>
                    <a:lstStyle/>
                    <a:p>
                      <a:pPr algn="r" fontAlgn="b"/>
                      <a:r>
                        <a:rPr lang="en-AU" sz="1100" b="0" i="0" u="none" strike="noStrike" dirty="0">
                          <a:solidFill>
                            <a:schemeClr val="tx2"/>
                          </a:solidFill>
                          <a:effectLst/>
                          <a:latin typeface="+mn-lt"/>
                        </a:rPr>
                        <a:t>Respite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100" b="0" i="0" u="none" strike="noStrike" dirty="0">
                          <a:solidFill>
                            <a:schemeClr val="accent6"/>
                          </a:solidFill>
                          <a:effectLst/>
                          <a:latin typeface="+mn-lt"/>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230613"/>
                  </a:ext>
                </a:extLst>
              </a:tr>
              <a:tr h="293160">
                <a:tc>
                  <a:txBody>
                    <a:bodyPr/>
                    <a:lstStyle/>
                    <a:p>
                      <a:pPr algn="r" fontAlgn="b"/>
                      <a:r>
                        <a:rPr lang="en-AU" sz="1100" b="0" i="0" u="none" strike="noStrike" dirty="0">
                          <a:solidFill>
                            <a:schemeClr val="tx2"/>
                          </a:solidFill>
                          <a:effectLst/>
                          <a:latin typeface="+mn-lt"/>
                        </a:rPr>
                        <a:t>Early intervention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100" b="0" i="0" u="none" strike="noStrike" dirty="0">
                          <a:solidFill>
                            <a:schemeClr val="accent6"/>
                          </a:solidFill>
                          <a:effectLst/>
                          <a:latin typeface="+mn-lt"/>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017378"/>
                  </a:ext>
                </a:extLst>
              </a:tr>
              <a:tr h="293160">
                <a:tc>
                  <a:txBody>
                    <a:bodyPr/>
                    <a:lstStyle/>
                    <a:p>
                      <a:pPr algn="r" fontAlgn="b"/>
                      <a:r>
                        <a:rPr lang="en-AU" sz="1100" b="0" i="0" u="none" strike="noStrike" dirty="0">
                          <a:solidFill>
                            <a:schemeClr val="tx2"/>
                          </a:solidFill>
                          <a:effectLst/>
                          <a:latin typeface="+mn-lt"/>
                        </a:rPr>
                        <a:t>Outreach</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100" b="0" i="0" u="none" strike="noStrike" dirty="0">
                          <a:solidFill>
                            <a:schemeClr val="accent6"/>
                          </a:solidFill>
                          <a:effectLst/>
                          <a:latin typeface="+mn-lt"/>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971441"/>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224449844"/>
              </p:ext>
            </p:extLst>
          </p:nvPr>
        </p:nvGraphicFramePr>
        <p:xfrm>
          <a:off x="5741638" y="4474554"/>
          <a:ext cx="2498787" cy="1596794"/>
        </p:xfrm>
        <a:graphic>
          <a:graphicData uri="http://schemas.openxmlformats.org/drawingml/2006/table">
            <a:tbl>
              <a:tblPr firstRow="1" bandRow="1">
                <a:tableStyleId>{5C22544A-7EE6-4342-B048-85BDC9FD1C3A}</a:tableStyleId>
              </a:tblPr>
              <a:tblGrid>
                <a:gridCol w="2014444">
                  <a:extLst>
                    <a:ext uri="{9D8B030D-6E8A-4147-A177-3AD203B41FA5}">
                      <a16:colId xmlns:a16="http://schemas.microsoft.com/office/drawing/2014/main" val="4004220719"/>
                    </a:ext>
                  </a:extLst>
                </a:gridCol>
                <a:gridCol w="484343">
                  <a:extLst>
                    <a:ext uri="{9D8B030D-6E8A-4147-A177-3AD203B41FA5}">
                      <a16:colId xmlns:a16="http://schemas.microsoft.com/office/drawing/2014/main" val="4040537697"/>
                    </a:ext>
                  </a:extLst>
                </a:gridCol>
              </a:tblGrid>
              <a:tr h="557855">
                <a:tc>
                  <a:txBody>
                    <a:bodyPr/>
                    <a:lstStyle/>
                    <a:p>
                      <a:pPr algn="r"/>
                      <a:r>
                        <a:rPr lang="en-AU" sz="1100" b="0" dirty="0">
                          <a:solidFill>
                            <a:schemeClr val="tx2"/>
                          </a:solidFill>
                          <a:latin typeface="+mn-lt"/>
                        </a:rPr>
                        <a:t>Residential facility/</a:t>
                      </a:r>
                    </a:p>
                    <a:p>
                      <a:pPr algn="r"/>
                      <a:r>
                        <a:rPr lang="en-AU" sz="1100" b="0" dirty="0">
                          <a:solidFill>
                            <a:schemeClr val="tx2"/>
                          </a:solidFill>
                          <a:latin typeface="+mn-lt"/>
                        </a:rPr>
                        <a:t>Specialist disability</a:t>
                      </a:r>
                      <a:r>
                        <a:rPr lang="en-AU" sz="1100" b="0" baseline="0" dirty="0">
                          <a:solidFill>
                            <a:schemeClr val="tx2"/>
                          </a:solidFill>
                          <a:latin typeface="+mn-lt"/>
                        </a:rPr>
                        <a:t> accommodation</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smtClean="0">
                          <a:solidFill>
                            <a:schemeClr val="accent6"/>
                          </a:solidFill>
                          <a:latin typeface="+mn-lt"/>
                        </a:rPr>
                        <a:t>30%</a:t>
                      </a:r>
                      <a:endParaRPr lang="en-AU" sz="1100" b="0"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836587"/>
                  </a:ext>
                </a:extLst>
              </a:tr>
              <a:tr h="307863">
                <a:tc>
                  <a:txBody>
                    <a:bodyPr/>
                    <a:lstStyle/>
                    <a:p>
                      <a:pPr algn="r"/>
                      <a:r>
                        <a:rPr lang="en-AU" sz="1100" b="0" dirty="0" smtClean="0">
                          <a:solidFill>
                            <a:schemeClr val="tx2"/>
                          </a:solidFill>
                          <a:latin typeface="+mn-lt"/>
                        </a:rPr>
                        <a:t>In-home support</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dirty="0" smtClean="0">
                          <a:solidFill>
                            <a:schemeClr val="accent6"/>
                          </a:solidFill>
                          <a:latin typeface="+mn-lt"/>
                        </a:rPr>
                        <a:t>23%</a:t>
                      </a:r>
                      <a:endParaRPr lang="en-AU" sz="1100" b="0"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0386379"/>
                  </a:ext>
                </a:extLst>
              </a:tr>
              <a:tr h="267851">
                <a:tc>
                  <a:txBody>
                    <a:bodyPr/>
                    <a:lstStyle/>
                    <a:p>
                      <a:pPr algn="r"/>
                      <a:r>
                        <a:rPr lang="en-AU" sz="1100" b="0" dirty="0" smtClean="0">
                          <a:solidFill>
                            <a:schemeClr val="tx2"/>
                          </a:solidFill>
                          <a:latin typeface="+mn-lt"/>
                        </a:rPr>
                        <a:t>Community based support</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dirty="0" smtClean="0">
                          <a:solidFill>
                            <a:schemeClr val="accent6"/>
                          </a:solidFill>
                          <a:latin typeface="+mn-lt"/>
                        </a:rPr>
                        <a:t>14%</a:t>
                      </a:r>
                      <a:endParaRPr lang="en-AU" sz="1100" b="0"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329891"/>
                  </a:ext>
                </a:extLst>
              </a:tr>
              <a:tr h="267851">
                <a:tc>
                  <a:txBody>
                    <a:bodyPr/>
                    <a:lstStyle/>
                    <a:p>
                      <a:pPr algn="r"/>
                      <a:r>
                        <a:rPr lang="en-AU" sz="1100" b="0" dirty="0" smtClean="0">
                          <a:solidFill>
                            <a:schemeClr val="tx2"/>
                          </a:solidFill>
                          <a:latin typeface="+mn-lt"/>
                        </a:rPr>
                        <a:t>Support coordination/</a:t>
                      </a:r>
                    </a:p>
                    <a:p>
                      <a:pPr algn="r"/>
                      <a:r>
                        <a:rPr lang="en-AU" sz="1100" b="0" dirty="0" smtClean="0">
                          <a:solidFill>
                            <a:schemeClr val="tx2"/>
                          </a:solidFill>
                          <a:latin typeface="+mn-lt"/>
                        </a:rPr>
                        <a:t>Case management</a:t>
                      </a:r>
                      <a:endParaRPr lang="en-AU" sz="1100" b="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b="0" dirty="0" smtClean="0">
                          <a:solidFill>
                            <a:schemeClr val="accent6"/>
                          </a:solidFill>
                          <a:latin typeface="+mn-lt"/>
                        </a:rPr>
                        <a:t>8%</a:t>
                      </a:r>
                      <a:endParaRPr lang="en-AU" sz="1100" b="0"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280713"/>
                  </a:ext>
                </a:extLst>
              </a:tr>
            </a:tbl>
          </a:graphicData>
        </a:graphic>
      </p:graphicFrame>
      <p:pic>
        <p:nvPicPr>
          <p:cNvPr id="12" name="Picture 11" descr="Icon and title for main setting of respondents*" title="Main setting*"/>
          <p:cNvPicPr>
            <a:picLocks noChangeAspect="1"/>
          </p:cNvPicPr>
          <p:nvPr/>
        </p:nvPicPr>
        <p:blipFill>
          <a:blip r:embed="rId4"/>
          <a:stretch>
            <a:fillRect/>
          </a:stretch>
        </p:blipFill>
        <p:spPr>
          <a:xfrm>
            <a:off x="6252593" y="3939492"/>
            <a:ext cx="2017951" cy="554784"/>
          </a:xfrm>
          <a:prstGeom prst="rect">
            <a:avLst/>
          </a:prstGeom>
        </p:spPr>
      </p:pic>
      <p:graphicFrame>
        <p:nvGraphicFramePr>
          <p:cNvPr id="205" name="Table 204"/>
          <p:cNvGraphicFramePr>
            <a:graphicFrameLocks noGrp="1"/>
          </p:cNvGraphicFramePr>
          <p:nvPr>
            <p:extLst>
              <p:ext uri="{D42A27DB-BD31-4B8C-83A1-F6EECF244321}">
                <p14:modId xmlns:p14="http://schemas.microsoft.com/office/powerpoint/2010/main" val="1786289598"/>
              </p:ext>
            </p:extLst>
          </p:nvPr>
        </p:nvGraphicFramePr>
        <p:xfrm>
          <a:off x="5562115" y="2156835"/>
          <a:ext cx="3084942" cy="765087"/>
        </p:xfrm>
        <a:graphic>
          <a:graphicData uri="http://schemas.openxmlformats.org/drawingml/2006/table">
            <a:tbl>
              <a:tblPr firstRow="1" bandRow="1">
                <a:tableStyleId>{5C22544A-7EE6-4342-B048-85BDC9FD1C3A}</a:tableStyleId>
              </a:tblPr>
              <a:tblGrid>
                <a:gridCol w="2581835">
                  <a:extLst>
                    <a:ext uri="{9D8B030D-6E8A-4147-A177-3AD203B41FA5}">
                      <a16:colId xmlns:a16="http://schemas.microsoft.com/office/drawing/2014/main" val="3594301707"/>
                    </a:ext>
                  </a:extLst>
                </a:gridCol>
                <a:gridCol w="503107">
                  <a:extLst>
                    <a:ext uri="{9D8B030D-6E8A-4147-A177-3AD203B41FA5}">
                      <a16:colId xmlns:a16="http://schemas.microsoft.com/office/drawing/2014/main" val="2948176766"/>
                    </a:ext>
                  </a:extLst>
                </a:gridCol>
              </a:tblGrid>
              <a:tr h="255029">
                <a:tc>
                  <a:txBody>
                    <a:bodyPr/>
                    <a:lstStyle/>
                    <a:p>
                      <a:pPr algn="r"/>
                      <a:r>
                        <a:rPr lang="en-AU" sz="1100" b="0" dirty="0" smtClean="0">
                          <a:solidFill>
                            <a:schemeClr val="tx2"/>
                          </a:solidFill>
                        </a:rPr>
                        <a:t>Employed at</a:t>
                      </a:r>
                      <a:r>
                        <a:rPr lang="en-AU" sz="1100" b="0" baseline="0" dirty="0" smtClean="0">
                          <a:solidFill>
                            <a:schemeClr val="tx2"/>
                          </a:solidFill>
                        </a:rPr>
                        <a:t> one</a:t>
                      </a:r>
                      <a:r>
                        <a:rPr lang="en-AU" sz="1100" b="0" dirty="0" smtClean="0">
                          <a:solidFill>
                            <a:schemeClr val="tx2"/>
                          </a:solidFill>
                        </a:rPr>
                        <a:t> organisation</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87%</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5181"/>
                  </a:ext>
                </a:extLst>
              </a:tr>
              <a:tr h="255029">
                <a:tc>
                  <a:txBody>
                    <a:bodyPr/>
                    <a:lstStyle/>
                    <a:p>
                      <a:pPr algn="r"/>
                      <a:r>
                        <a:rPr lang="en-AU" sz="1100" b="0" dirty="0">
                          <a:solidFill>
                            <a:schemeClr val="tx2"/>
                          </a:solidFill>
                        </a:rPr>
                        <a:t>Employed at multiple</a:t>
                      </a:r>
                      <a:r>
                        <a:rPr lang="en-AU" sz="1100" b="0" baseline="0" dirty="0">
                          <a:solidFill>
                            <a:schemeClr val="tx2"/>
                          </a:solidFill>
                        </a:rPr>
                        <a:t> organisations</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6%</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507086"/>
                  </a:ext>
                </a:extLst>
              </a:tr>
              <a:tr h="255029">
                <a:tc>
                  <a:txBody>
                    <a:bodyPr/>
                    <a:lstStyle/>
                    <a:p>
                      <a:pPr algn="r"/>
                      <a:r>
                        <a:rPr lang="en-AU" sz="1100" b="0" smtClean="0">
                          <a:solidFill>
                            <a:schemeClr val="tx2"/>
                          </a:solidFill>
                        </a:rPr>
                        <a:t>Self employed, or sole trader</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7%</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974584"/>
                  </a:ext>
                </a:extLst>
              </a:tr>
            </a:tbl>
          </a:graphicData>
        </a:graphic>
      </p:graphicFrame>
      <p:pic>
        <p:nvPicPr>
          <p:cNvPr id="6" name="Picture 5" descr="Icon and title of employment type" title="Employment type"/>
          <p:cNvPicPr>
            <a:picLocks noChangeAspect="1"/>
          </p:cNvPicPr>
          <p:nvPr/>
        </p:nvPicPr>
        <p:blipFill>
          <a:blip r:embed="rId5"/>
          <a:stretch>
            <a:fillRect/>
          </a:stretch>
        </p:blipFill>
        <p:spPr>
          <a:xfrm>
            <a:off x="6276126" y="1602462"/>
            <a:ext cx="2359356" cy="506012"/>
          </a:xfrm>
          <a:prstGeom prst="rect">
            <a:avLst/>
          </a:prstGeom>
        </p:spPr>
      </p:pic>
      <p:graphicFrame>
        <p:nvGraphicFramePr>
          <p:cNvPr id="193" name="Table 192"/>
          <p:cNvGraphicFramePr>
            <a:graphicFrameLocks noGrp="1"/>
          </p:cNvGraphicFramePr>
          <p:nvPr>
            <p:extLst>
              <p:ext uri="{D42A27DB-BD31-4B8C-83A1-F6EECF244321}">
                <p14:modId xmlns:p14="http://schemas.microsoft.com/office/powerpoint/2010/main" val="404531636"/>
              </p:ext>
            </p:extLst>
          </p:nvPr>
        </p:nvGraphicFramePr>
        <p:xfrm>
          <a:off x="3700102" y="4474554"/>
          <a:ext cx="2144661" cy="1198200"/>
        </p:xfrm>
        <a:graphic>
          <a:graphicData uri="http://schemas.openxmlformats.org/drawingml/2006/table">
            <a:tbl>
              <a:tblPr firstRow="1" bandRow="1">
                <a:tableStyleId>{5C22544A-7EE6-4342-B048-85BDC9FD1C3A}</a:tableStyleId>
              </a:tblPr>
              <a:tblGrid>
                <a:gridCol w="1561867">
                  <a:extLst>
                    <a:ext uri="{9D8B030D-6E8A-4147-A177-3AD203B41FA5}">
                      <a16:colId xmlns:a16="http://schemas.microsoft.com/office/drawing/2014/main" val="2569430892"/>
                    </a:ext>
                  </a:extLst>
                </a:gridCol>
                <a:gridCol w="582794">
                  <a:extLst>
                    <a:ext uri="{9D8B030D-6E8A-4147-A177-3AD203B41FA5}">
                      <a16:colId xmlns:a16="http://schemas.microsoft.com/office/drawing/2014/main" val="300053009"/>
                    </a:ext>
                  </a:extLst>
                </a:gridCol>
              </a:tblGrid>
              <a:tr h="166845">
                <a:tc>
                  <a:txBody>
                    <a:bodyPr/>
                    <a:lstStyle/>
                    <a:p>
                      <a:pPr algn="r"/>
                      <a:r>
                        <a:rPr lang="en-AU" sz="1100" b="0" smtClean="0">
                          <a:solidFill>
                            <a:schemeClr val="tx2"/>
                          </a:solidFill>
                        </a:rPr>
                        <a:t>Not-for-profit</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64%</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303682"/>
                  </a:ext>
                </a:extLst>
              </a:tr>
              <a:tr h="166845">
                <a:tc>
                  <a:txBody>
                    <a:bodyPr/>
                    <a:lstStyle/>
                    <a:p>
                      <a:pPr algn="r"/>
                      <a:r>
                        <a:rPr lang="en-AU" sz="1100" b="0" dirty="0" smtClean="0">
                          <a:solidFill>
                            <a:schemeClr val="tx2"/>
                          </a:solidFill>
                        </a:rPr>
                        <a:t>Profit</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23%</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25737"/>
                  </a:ext>
                </a:extLst>
              </a:tr>
              <a:tr h="166845">
                <a:tc>
                  <a:txBody>
                    <a:bodyPr/>
                    <a:lstStyle/>
                    <a:p>
                      <a:pPr algn="r"/>
                      <a:r>
                        <a:rPr lang="en-AU" sz="1100" b="0" smtClean="0">
                          <a:solidFill>
                            <a:schemeClr val="tx2"/>
                          </a:solidFill>
                        </a:rPr>
                        <a:t>Public, Government</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3%</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49914"/>
                  </a:ext>
                </a:extLst>
              </a:tr>
              <a:tr h="166845">
                <a:tc>
                  <a:txBody>
                    <a:bodyPr/>
                    <a:lstStyle/>
                    <a:p>
                      <a:pPr algn="r"/>
                      <a:r>
                        <a:rPr lang="en-AU" sz="1100" b="0" smtClean="0">
                          <a:solidFill>
                            <a:schemeClr val="tx2"/>
                          </a:solidFill>
                        </a:rPr>
                        <a:t>Self-employed </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4%</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388386"/>
                  </a:ext>
                </a:extLst>
              </a:tr>
              <a:tr h="166845">
                <a:tc>
                  <a:txBody>
                    <a:bodyPr/>
                    <a:lstStyle/>
                    <a:p>
                      <a:pPr algn="r"/>
                      <a:r>
                        <a:rPr lang="en-AU" sz="1100" b="0" smtClean="0">
                          <a:solidFill>
                            <a:schemeClr val="tx2"/>
                          </a:solidFill>
                        </a:rPr>
                        <a:t>Not sure/Other</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7%</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109241"/>
                  </a:ext>
                </a:extLst>
              </a:tr>
            </a:tbl>
          </a:graphicData>
        </a:graphic>
      </p:graphicFrame>
      <p:pic>
        <p:nvPicPr>
          <p:cNvPr id="11" name="Picture 10" descr="Icon and title of organisation sector" title="Organisation sector"/>
          <p:cNvPicPr>
            <a:picLocks noChangeAspect="1"/>
          </p:cNvPicPr>
          <p:nvPr/>
        </p:nvPicPr>
        <p:blipFill>
          <a:blip r:embed="rId6"/>
          <a:stretch>
            <a:fillRect/>
          </a:stretch>
        </p:blipFill>
        <p:spPr>
          <a:xfrm>
            <a:off x="3292272" y="4067519"/>
            <a:ext cx="2365453" cy="426757"/>
          </a:xfrm>
          <a:prstGeom prst="rect">
            <a:avLst/>
          </a:prstGeom>
        </p:spPr>
      </p:pic>
      <p:graphicFrame>
        <p:nvGraphicFramePr>
          <p:cNvPr id="206" name="Table 205"/>
          <p:cNvGraphicFramePr>
            <a:graphicFrameLocks noGrp="1"/>
          </p:cNvGraphicFramePr>
          <p:nvPr>
            <p:extLst>
              <p:ext uri="{D42A27DB-BD31-4B8C-83A1-F6EECF244321}">
                <p14:modId xmlns:p14="http://schemas.microsoft.com/office/powerpoint/2010/main" val="733908415"/>
              </p:ext>
            </p:extLst>
          </p:nvPr>
        </p:nvGraphicFramePr>
        <p:xfrm>
          <a:off x="3893982" y="2095875"/>
          <a:ext cx="1822739" cy="1295910"/>
        </p:xfrm>
        <a:graphic>
          <a:graphicData uri="http://schemas.openxmlformats.org/drawingml/2006/table">
            <a:tbl>
              <a:tblPr firstRow="1" bandRow="1">
                <a:tableStyleId>{5C22544A-7EE6-4342-B048-85BDC9FD1C3A}</a:tableStyleId>
              </a:tblPr>
              <a:tblGrid>
                <a:gridCol w="1304606">
                  <a:extLst>
                    <a:ext uri="{9D8B030D-6E8A-4147-A177-3AD203B41FA5}">
                      <a16:colId xmlns:a16="http://schemas.microsoft.com/office/drawing/2014/main" val="2301208301"/>
                    </a:ext>
                  </a:extLst>
                </a:gridCol>
                <a:gridCol w="518133">
                  <a:extLst>
                    <a:ext uri="{9D8B030D-6E8A-4147-A177-3AD203B41FA5}">
                      <a16:colId xmlns:a16="http://schemas.microsoft.com/office/drawing/2014/main" val="2814599737"/>
                    </a:ext>
                  </a:extLst>
                </a:gridCol>
              </a:tblGrid>
              <a:tr h="259182">
                <a:tc>
                  <a:txBody>
                    <a:bodyPr/>
                    <a:lstStyle/>
                    <a:p>
                      <a:pPr algn="r"/>
                      <a:r>
                        <a:rPr lang="en-AU" sz="1100" b="0" smtClean="0">
                          <a:solidFill>
                            <a:schemeClr val="tx2"/>
                          </a:solidFill>
                        </a:rPr>
                        <a:t>Full time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46%</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95150"/>
                  </a:ext>
                </a:extLst>
              </a:tr>
              <a:tr h="259182">
                <a:tc>
                  <a:txBody>
                    <a:bodyPr/>
                    <a:lstStyle/>
                    <a:p>
                      <a:pPr algn="r"/>
                      <a:r>
                        <a:rPr lang="en-AU" sz="1100" b="0" dirty="0">
                          <a:solidFill>
                            <a:schemeClr val="tx2"/>
                          </a:solidFill>
                        </a:rPr>
                        <a:t>Part</a:t>
                      </a:r>
                      <a:r>
                        <a:rPr lang="en-AU" sz="1100" b="0" baseline="0" dirty="0">
                          <a:solidFill>
                            <a:schemeClr val="tx2"/>
                          </a:solidFill>
                        </a:rPr>
                        <a:t> time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33%</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352856"/>
                  </a:ext>
                </a:extLst>
              </a:tr>
              <a:tr h="259182">
                <a:tc>
                  <a:txBody>
                    <a:bodyPr/>
                    <a:lstStyle/>
                    <a:p>
                      <a:pPr algn="r"/>
                      <a:r>
                        <a:rPr lang="en-AU" sz="1100" b="0" dirty="0" smtClean="0">
                          <a:solidFill>
                            <a:schemeClr val="tx2"/>
                          </a:solidFill>
                        </a:rPr>
                        <a:t>Fixed Contract</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smtClean="0">
                          <a:solidFill>
                            <a:schemeClr val="accent6"/>
                          </a:solidFill>
                        </a:rPr>
                        <a:t>3%</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472012"/>
                  </a:ext>
                </a:extLst>
              </a:tr>
              <a:tr h="259182">
                <a:tc>
                  <a:txBody>
                    <a:bodyPr/>
                    <a:lstStyle/>
                    <a:p>
                      <a:pPr algn="r"/>
                      <a:r>
                        <a:rPr lang="en-AU" sz="1100" b="0" dirty="0" smtClean="0">
                          <a:solidFill>
                            <a:schemeClr val="tx2"/>
                          </a:solidFill>
                        </a:rPr>
                        <a:t>Casual</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11%</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740647"/>
                  </a:ext>
                </a:extLst>
              </a:tr>
              <a:tr h="259182">
                <a:tc>
                  <a:txBody>
                    <a:bodyPr/>
                    <a:lstStyle/>
                    <a:p>
                      <a:pPr algn="r"/>
                      <a:r>
                        <a:rPr lang="en-AU" sz="1100" b="0" smtClean="0">
                          <a:solidFill>
                            <a:schemeClr val="tx2"/>
                          </a:solidFill>
                        </a:rPr>
                        <a:t>Sole trader</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7%</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736923"/>
                  </a:ext>
                </a:extLst>
              </a:tr>
            </a:tbl>
          </a:graphicData>
        </a:graphic>
      </p:graphicFrame>
      <p:pic>
        <p:nvPicPr>
          <p:cNvPr id="5" name="Picture 4" descr="Icon and title of employment status" title="Employment status"/>
          <p:cNvPicPr>
            <a:picLocks noChangeAspect="1"/>
          </p:cNvPicPr>
          <p:nvPr/>
        </p:nvPicPr>
        <p:blipFill>
          <a:blip r:embed="rId7"/>
          <a:stretch>
            <a:fillRect/>
          </a:stretch>
        </p:blipFill>
        <p:spPr>
          <a:xfrm>
            <a:off x="3292272" y="1608040"/>
            <a:ext cx="2145978" cy="493819"/>
          </a:xfrm>
          <a:prstGeom prst="rect">
            <a:avLst/>
          </a:prstGeom>
        </p:spPr>
      </p:pic>
      <p:graphicFrame>
        <p:nvGraphicFramePr>
          <p:cNvPr id="169" name="Table 168"/>
          <p:cNvGraphicFramePr>
            <a:graphicFrameLocks noGrp="1"/>
          </p:cNvGraphicFramePr>
          <p:nvPr>
            <p:extLst>
              <p:ext uri="{D42A27DB-BD31-4B8C-83A1-F6EECF244321}">
                <p14:modId xmlns:p14="http://schemas.microsoft.com/office/powerpoint/2010/main" val="3444211815"/>
              </p:ext>
            </p:extLst>
          </p:nvPr>
        </p:nvGraphicFramePr>
        <p:xfrm>
          <a:off x="506758" y="4474554"/>
          <a:ext cx="2520000" cy="1677480"/>
        </p:xfrm>
        <a:graphic>
          <a:graphicData uri="http://schemas.openxmlformats.org/drawingml/2006/table">
            <a:tbl>
              <a:tblPr firstRow="1" bandRow="1">
                <a:tableStyleId>{5C22544A-7EE6-4342-B048-85BDC9FD1C3A}</a:tableStyleId>
              </a:tblPr>
              <a:tblGrid>
                <a:gridCol w="1906972">
                  <a:extLst>
                    <a:ext uri="{9D8B030D-6E8A-4147-A177-3AD203B41FA5}">
                      <a16:colId xmlns:a16="http://schemas.microsoft.com/office/drawing/2014/main" val="1999172868"/>
                    </a:ext>
                  </a:extLst>
                </a:gridCol>
                <a:gridCol w="613028">
                  <a:extLst>
                    <a:ext uri="{9D8B030D-6E8A-4147-A177-3AD203B41FA5}">
                      <a16:colId xmlns:a16="http://schemas.microsoft.com/office/drawing/2014/main" val="599965815"/>
                    </a:ext>
                  </a:extLst>
                </a:gridCol>
              </a:tblGrid>
              <a:tr h="195081">
                <a:tc>
                  <a:txBody>
                    <a:bodyPr/>
                    <a:lstStyle/>
                    <a:p>
                      <a:pPr algn="r"/>
                      <a:r>
                        <a:rPr lang="en-AU" sz="1100" b="0" smtClean="0">
                          <a:solidFill>
                            <a:schemeClr val="tx2"/>
                          </a:solidFill>
                        </a:rPr>
                        <a:t>1 (I work alone)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smtClean="0">
                          <a:solidFill>
                            <a:schemeClr val="accent6"/>
                          </a:solidFill>
                        </a:rPr>
                        <a:t>3%</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691578"/>
                  </a:ext>
                </a:extLst>
              </a:tr>
              <a:tr h="195081">
                <a:tc>
                  <a:txBody>
                    <a:bodyPr/>
                    <a:lstStyle/>
                    <a:p>
                      <a:pPr algn="r"/>
                      <a:r>
                        <a:rPr lang="en-AU" sz="1100" b="0" smtClean="0">
                          <a:solidFill>
                            <a:schemeClr val="tx2"/>
                          </a:solidFill>
                        </a:rPr>
                        <a:t>2 – 19 </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smtClean="0">
                          <a:solidFill>
                            <a:schemeClr val="accent6"/>
                          </a:solidFill>
                        </a:rPr>
                        <a:t>12%</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042710"/>
                  </a:ext>
                </a:extLst>
              </a:tr>
              <a:tr h="195081">
                <a:tc>
                  <a:txBody>
                    <a:bodyPr/>
                    <a:lstStyle/>
                    <a:p>
                      <a:pPr algn="r"/>
                      <a:r>
                        <a:rPr lang="en-AU" sz="1100" b="0" dirty="0">
                          <a:solidFill>
                            <a:schemeClr val="tx2"/>
                          </a:solidFill>
                        </a:rPr>
                        <a:t>20 – 49</a:t>
                      </a:r>
                      <a:r>
                        <a:rPr lang="en-AU" sz="1100" b="0" baseline="0" dirty="0">
                          <a:solidFill>
                            <a:schemeClr val="tx2"/>
                          </a:solidFill>
                        </a:rPr>
                        <a:t> </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smtClean="0">
                          <a:solidFill>
                            <a:schemeClr val="accent6"/>
                          </a:solidFill>
                        </a:rPr>
                        <a:t>6%</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147878"/>
                  </a:ext>
                </a:extLst>
              </a:tr>
              <a:tr h="195081">
                <a:tc>
                  <a:txBody>
                    <a:bodyPr/>
                    <a:lstStyle/>
                    <a:p>
                      <a:pPr algn="r"/>
                      <a:r>
                        <a:rPr lang="en-AU" sz="1100" b="0" smtClean="0">
                          <a:solidFill>
                            <a:schemeClr val="tx2"/>
                          </a:solidFill>
                        </a:rPr>
                        <a:t>50 – 149 </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dirty="0" smtClean="0">
                          <a:solidFill>
                            <a:schemeClr val="accent6"/>
                          </a:solidFill>
                        </a:rPr>
                        <a:t>11%</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307388"/>
                  </a:ext>
                </a:extLst>
              </a:tr>
              <a:tr h="195081">
                <a:tc>
                  <a:txBody>
                    <a:bodyPr/>
                    <a:lstStyle/>
                    <a:p>
                      <a:pPr algn="r"/>
                      <a:r>
                        <a:rPr lang="en-AU" sz="1100" b="0" dirty="0" smtClean="0">
                          <a:solidFill>
                            <a:schemeClr val="tx2"/>
                          </a:solidFill>
                        </a:rPr>
                        <a:t>150 – 500 </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smtClean="0">
                          <a:solidFill>
                            <a:schemeClr val="accent6"/>
                          </a:solidFill>
                        </a:rPr>
                        <a:t>22%</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1587546"/>
                  </a:ext>
                </a:extLst>
              </a:tr>
              <a:tr h="195081">
                <a:tc>
                  <a:txBody>
                    <a:bodyPr/>
                    <a:lstStyle/>
                    <a:p>
                      <a:pPr algn="r"/>
                      <a:r>
                        <a:rPr lang="en-AU" sz="1100" b="0" dirty="0" smtClean="0">
                          <a:solidFill>
                            <a:schemeClr val="tx2"/>
                          </a:solidFill>
                        </a:rPr>
                        <a:t>More than 500</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dirty="0" smtClean="0">
                          <a:solidFill>
                            <a:schemeClr val="accent6"/>
                          </a:solidFill>
                        </a:rPr>
                        <a:t>30%</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52017"/>
                  </a:ext>
                </a:extLst>
              </a:tr>
              <a:tr h="195081">
                <a:tc>
                  <a:txBody>
                    <a:bodyPr/>
                    <a:lstStyle/>
                    <a:p>
                      <a:pPr algn="r"/>
                      <a:r>
                        <a:rPr lang="en-AU" sz="1100" b="0" dirty="0" smtClean="0">
                          <a:solidFill>
                            <a:schemeClr val="tx2"/>
                          </a:solidFill>
                        </a:rPr>
                        <a:t>Unsure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100" b="0" dirty="0" smtClean="0">
                          <a:solidFill>
                            <a:schemeClr val="accent6"/>
                          </a:solidFill>
                        </a:rPr>
                        <a:t>16%</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771085"/>
                  </a:ext>
                </a:extLst>
              </a:tr>
            </a:tbl>
          </a:graphicData>
        </a:graphic>
      </p:graphicFrame>
      <p:pic>
        <p:nvPicPr>
          <p:cNvPr id="8" name="Picture 7" descr="Icon and title of organisation size" title="Organisation size"/>
          <p:cNvPicPr>
            <a:picLocks noChangeAspect="1"/>
          </p:cNvPicPr>
          <p:nvPr/>
        </p:nvPicPr>
        <p:blipFill>
          <a:blip r:embed="rId8"/>
          <a:stretch>
            <a:fillRect/>
          </a:stretch>
        </p:blipFill>
        <p:spPr>
          <a:xfrm>
            <a:off x="669028" y="4018019"/>
            <a:ext cx="2109399" cy="438950"/>
          </a:xfrm>
          <a:prstGeom prst="rect">
            <a:avLst/>
          </a:prstGeom>
        </p:spPr>
      </p:pic>
      <p:graphicFrame>
        <p:nvGraphicFramePr>
          <p:cNvPr id="168" name="Table 167"/>
          <p:cNvGraphicFramePr>
            <a:graphicFrameLocks noGrp="1"/>
          </p:cNvGraphicFramePr>
          <p:nvPr>
            <p:extLst>
              <p:ext uri="{D42A27DB-BD31-4B8C-83A1-F6EECF244321}">
                <p14:modId xmlns:p14="http://schemas.microsoft.com/office/powerpoint/2010/main" val="673245310"/>
              </p:ext>
            </p:extLst>
          </p:nvPr>
        </p:nvGraphicFramePr>
        <p:xfrm>
          <a:off x="652790" y="2095875"/>
          <a:ext cx="2520000" cy="1813560"/>
        </p:xfrm>
        <a:graphic>
          <a:graphicData uri="http://schemas.openxmlformats.org/drawingml/2006/table">
            <a:tbl>
              <a:tblPr firstRow="1" bandRow="1">
                <a:tableStyleId>{5C22544A-7EE6-4342-B048-85BDC9FD1C3A}</a:tableStyleId>
              </a:tblPr>
              <a:tblGrid>
                <a:gridCol w="1906972">
                  <a:extLst>
                    <a:ext uri="{9D8B030D-6E8A-4147-A177-3AD203B41FA5}">
                      <a16:colId xmlns:a16="http://schemas.microsoft.com/office/drawing/2014/main" val="3957117842"/>
                    </a:ext>
                  </a:extLst>
                </a:gridCol>
                <a:gridCol w="613028">
                  <a:extLst>
                    <a:ext uri="{9D8B030D-6E8A-4147-A177-3AD203B41FA5}">
                      <a16:colId xmlns:a16="http://schemas.microsoft.com/office/drawing/2014/main" val="2359122159"/>
                    </a:ext>
                  </a:extLst>
                </a:gridCol>
              </a:tblGrid>
              <a:tr h="116900">
                <a:tc>
                  <a:txBody>
                    <a:bodyPr/>
                    <a:lstStyle/>
                    <a:p>
                      <a:pPr algn="r"/>
                      <a:r>
                        <a:rPr lang="en-AU" sz="1100" b="0" dirty="0" smtClean="0">
                          <a:solidFill>
                            <a:schemeClr val="tx2"/>
                          </a:solidFill>
                        </a:rPr>
                        <a:t>Disability support worker</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45%</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801795"/>
                  </a:ext>
                </a:extLst>
              </a:tr>
              <a:tr h="116900">
                <a:tc>
                  <a:txBody>
                    <a:bodyPr/>
                    <a:lstStyle/>
                    <a:p>
                      <a:pPr algn="r"/>
                      <a:r>
                        <a:rPr lang="en-AU" sz="1100" b="0" dirty="0" smtClean="0">
                          <a:solidFill>
                            <a:schemeClr val="tx2"/>
                          </a:solidFill>
                        </a:rPr>
                        <a:t>Allied health professional</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14%</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326251"/>
                  </a:ext>
                </a:extLst>
              </a:tr>
              <a:tr h="116900">
                <a:tc>
                  <a:txBody>
                    <a:bodyPr/>
                    <a:lstStyle/>
                    <a:p>
                      <a:pPr algn="r"/>
                      <a:r>
                        <a:rPr lang="en-AU" sz="1100" b="0" dirty="0" smtClean="0">
                          <a:solidFill>
                            <a:schemeClr val="tx2"/>
                          </a:solidFill>
                        </a:rPr>
                        <a:t>Front line management</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14%</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824119"/>
                  </a:ext>
                </a:extLst>
              </a:tr>
              <a:tr h="116900">
                <a:tc>
                  <a:txBody>
                    <a:bodyPr/>
                    <a:lstStyle/>
                    <a:p>
                      <a:pPr algn="r"/>
                      <a:r>
                        <a:rPr lang="en-AU" sz="1100" b="0" dirty="0" smtClean="0">
                          <a:solidFill>
                            <a:schemeClr val="tx2"/>
                          </a:solidFill>
                        </a:rPr>
                        <a:t>Executive management</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8%</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482774"/>
                  </a:ext>
                </a:extLst>
              </a:tr>
              <a:tr h="116900">
                <a:tc>
                  <a:txBody>
                    <a:bodyPr/>
                    <a:lstStyle/>
                    <a:p>
                      <a:pPr algn="r"/>
                      <a:r>
                        <a:rPr lang="en-AU" sz="1100" b="0" dirty="0" smtClean="0">
                          <a:solidFill>
                            <a:schemeClr val="tx2"/>
                          </a:solidFill>
                        </a:rPr>
                        <a:t>Support coordinator</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6%</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926579"/>
                  </a:ext>
                </a:extLst>
              </a:tr>
              <a:tr h="116900">
                <a:tc>
                  <a:txBody>
                    <a:bodyPr/>
                    <a:lstStyle/>
                    <a:p>
                      <a:pPr algn="r"/>
                      <a:r>
                        <a:rPr lang="en-AU" sz="1100" b="0" dirty="0" smtClean="0">
                          <a:solidFill>
                            <a:schemeClr val="tx2"/>
                          </a:solidFill>
                        </a:rPr>
                        <a:t>Human resources</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3%</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390266"/>
                  </a:ext>
                </a:extLst>
              </a:tr>
              <a:tr h="116900">
                <a:tc>
                  <a:txBody>
                    <a:bodyPr/>
                    <a:lstStyle/>
                    <a:p>
                      <a:pPr algn="r"/>
                      <a:r>
                        <a:rPr lang="en-AU" sz="1100" b="0" dirty="0" smtClean="0">
                          <a:solidFill>
                            <a:schemeClr val="tx2"/>
                          </a:solidFill>
                        </a:rPr>
                        <a:t>Other</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11%</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530070"/>
                  </a:ext>
                </a:extLst>
              </a:tr>
            </a:tbl>
          </a:graphicData>
        </a:graphic>
      </p:graphicFrame>
      <p:pic>
        <p:nvPicPr>
          <p:cNvPr id="4" name="Picture 3" descr="Icon and title for main role of respondents*" title="Main role*"/>
          <p:cNvPicPr>
            <a:picLocks noChangeAspect="1"/>
          </p:cNvPicPr>
          <p:nvPr/>
        </p:nvPicPr>
        <p:blipFill>
          <a:blip r:embed="rId9"/>
          <a:stretch>
            <a:fillRect/>
          </a:stretch>
        </p:blipFill>
        <p:spPr>
          <a:xfrm>
            <a:off x="683589" y="1687814"/>
            <a:ext cx="1499746" cy="420660"/>
          </a:xfrm>
          <a:prstGeom prst="rect">
            <a:avLst/>
          </a:prstGeom>
        </p:spPr>
      </p:pic>
      <p:sp>
        <p:nvSpPr>
          <p:cNvPr id="10" name="Text Placeholder 3"/>
          <p:cNvSpPr>
            <a:spLocks noGrp="1"/>
          </p:cNvSpPr>
          <p:nvPr>
            <p:ph type="body" sz="quarter" idx="4294967295"/>
          </p:nvPr>
        </p:nvSpPr>
        <p:spPr>
          <a:xfrm>
            <a:off x="493311" y="896999"/>
            <a:ext cx="11233150" cy="338554"/>
          </a:xfrm>
          <a:prstGeom prst="rect">
            <a:avLst/>
          </a:prstGeom>
        </p:spPr>
        <p:txBody>
          <a:bodyPr/>
          <a:lstStyle/>
          <a:p>
            <a:r>
              <a:rPr lang="en-AU" sz="2000" dirty="0">
                <a:solidFill>
                  <a:schemeClr val="bg2"/>
                </a:solidFill>
              </a:rPr>
              <a:t>Survey sample snapshot: Work characteristics</a:t>
            </a:r>
          </a:p>
        </p:txBody>
      </p:sp>
      <p:sp>
        <p:nvSpPr>
          <p:cNvPr id="9" name="Title 1"/>
          <p:cNvSpPr>
            <a:spLocks noGrp="1"/>
          </p:cNvSpPr>
          <p:nvPr>
            <p:ph type="title"/>
          </p:nvPr>
        </p:nvSpPr>
        <p:spPr>
          <a:xfrm>
            <a:off x="479424" y="476250"/>
            <a:ext cx="11593405" cy="387798"/>
          </a:xfrm>
        </p:spPr>
        <p:txBody>
          <a:bodyPr/>
          <a:lstStyle/>
          <a:p>
            <a:r>
              <a:rPr lang="en-AU" sz="2800" dirty="0"/>
              <a:t>NDIS workers came from a range of organisational backgrounds</a:t>
            </a:r>
          </a:p>
        </p:txBody>
      </p:sp>
    </p:spTree>
    <p:extLst>
      <p:ext uri="{BB962C8B-B14F-4D97-AF65-F5344CB8AC3E}">
        <p14:creationId xmlns:p14="http://schemas.microsoft.com/office/powerpoint/2010/main" val="1109990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E9A0B1-2524-634F-8D00-79362DE0CA74}"/>
              </a:ext>
            </a:extLst>
          </p:cNvPr>
          <p:cNvSpPr>
            <a:spLocks noGrp="1"/>
          </p:cNvSpPr>
          <p:nvPr>
            <p:ph type="sldNum" sz="quarter" idx="10"/>
          </p:nvPr>
        </p:nvSpPr>
        <p:spPr/>
        <p:txBody>
          <a:bodyPr/>
          <a:lstStyle/>
          <a:p>
            <a:fld id="{7146FAA3-5F10-EC41-882E-FB4187E570D3}" type="slidenum">
              <a:rPr lang="en-AU"/>
              <a:pPr/>
              <a:t>11</a:t>
            </a:fld>
            <a:endParaRPr lang="en-AU"/>
          </a:p>
        </p:txBody>
      </p:sp>
      <p:pic>
        <p:nvPicPr>
          <p:cNvPr id="2" name="Picture 1" descr="Magnifier icon"/>
          <p:cNvPicPr>
            <a:picLocks noChangeAspect="1"/>
          </p:cNvPicPr>
          <p:nvPr/>
        </p:nvPicPr>
        <p:blipFill>
          <a:blip r:embed="rId2"/>
          <a:stretch>
            <a:fillRect/>
          </a:stretch>
        </p:blipFill>
        <p:spPr>
          <a:xfrm>
            <a:off x="7817583" y="2338319"/>
            <a:ext cx="3718882" cy="3816427"/>
          </a:xfrm>
          <a:prstGeom prst="rect">
            <a:avLst/>
          </a:prstGeom>
        </p:spPr>
      </p:pic>
      <p:sp>
        <p:nvSpPr>
          <p:cNvPr id="16" name="Text Placeholder 15">
            <a:extLst>
              <a:ext uri="{FF2B5EF4-FFF2-40B4-BE49-F238E27FC236}">
                <a16:creationId xmlns:a16="http://schemas.microsoft.com/office/drawing/2014/main" id="{5C521F20-9D88-5E40-8722-BE3091442172}"/>
              </a:ext>
            </a:extLst>
          </p:cNvPr>
          <p:cNvSpPr>
            <a:spLocks noGrp="1"/>
          </p:cNvSpPr>
          <p:nvPr>
            <p:ph type="body" sz="quarter" idx="11"/>
          </p:nvPr>
        </p:nvSpPr>
        <p:spPr>
          <a:xfrm>
            <a:off x="479423" y="3099952"/>
            <a:ext cx="6305733" cy="738664"/>
          </a:xfrm>
        </p:spPr>
        <p:txBody>
          <a:bodyPr vert="horz" wrap="square" lIns="0" tIns="0" rIns="0" bIns="0" rtlCol="0" anchor="t">
            <a:spAutoFit/>
          </a:bodyPr>
          <a:lstStyle/>
          <a:p>
            <a:r>
              <a:rPr lang="en-AU" b="0" dirty="0"/>
              <a:t>Survey findings exploring factors </a:t>
            </a:r>
            <a:r>
              <a:rPr lang="en-AU" dirty="0"/>
              <a:t>related to intentions </a:t>
            </a:r>
            <a:r>
              <a:rPr lang="en-AU" dirty="0" smtClean="0"/>
              <a:t>to stay or </a:t>
            </a:r>
            <a:r>
              <a:rPr lang="en-AU" dirty="0"/>
              <a:t>leave the </a:t>
            </a:r>
            <a:r>
              <a:rPr lang="en-AU" dirty="0" smtClean="0"/>
              <a:t>NDIS workforce</a:t>
            </a:r>
            <a:endParaRPr lang="en-AU" b="0" dirty="0"/>
          </a:p>
        </p:txBody>
      </p:sp>
      <p:sp>
        <p:nvSpPr>
          <p:cNvPr id="15" name="Title 14">
            <a:extLst>
              <a:ext uri="{FF2B5EF4-FFF2-40B4-BE49-F238E27FC236}">
                <a16:creationId xmlns:a16="http://schemas.microsoft.com/office/drawing/2014/main" id="{5E6302BD-7775-EA46-9A02-4F3E4100D250}"/>
              </a:ext>
            </a:extLst>
          </p:cNvPr>
          <p:cNvSpPr>
            <a:spLocks noGrp="1"/>
          </p:cNvSpPr>
          <p:nvPr>
            <p:ph type="title"/>
          </p:nvPr>
        </p:nvSpPr>
        <p:spPr>
          <a:xfrm>
            <a:off x="479425" y="1673522"/>
            <a:ext cx="11233150" cy="1329595"/>
          </a:xfrm>
        </p:spPr>
        <p:txBody>
          <a:bodyPr/>
          <a:lstStyle/>
          <a:p>
            <a:r>
              <a:rPr lang="en-AU" dirty="0"/>
              <a:t>Experience of the </a:t>
            </a:r>
            <a:br>
              <a:rPr lang="en-AU" dirty="0"/>
            </a:br>
            <a:r>
              <a:rPr lang="en-AU" dirty="0"/>
              <a:t>NDIS workforce</a:t>
            </a:r>
          </a:p>
        </p:txBody>
      </p:sp>
    </p:spTree>
    <p:extLst>
      <p:ext uri="{BB962C8B-B14F-4D97-AF65-F5344CB8AC3E}">
        <p14:creationId xmlns:p14="http://schemas.microsoft.com/office/powerpoint/2010/main" val="3562402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fld id="{7146FAA3-5F10-EC41-882E-FB4187E570D3}" type="slidenum">
              <a:rPr lang="en-AU"/>
              <a:pPr/>
              <a:t>12</a:t>
            </a:fld>
            <a:endParaRPr lang="en-AU" dirty="0"/>
          </a:p>
        </p:txBody>
      </p:sp>
      <p:sp>
        <p:nvSpPr>
          <p:cNvPr id="26" name="Rectangle 25" descr="Green background"/>
          <p:cNvSpPr/>
          <p:nvPr/>
        </p:nvSpPr>
        <p:spPr>
          <a:xfrm>
            <a:off x="-5555" y="0"/>
            <a:ext cx="12197555" cy="6858000"/>
          </a:xfrm>
          <a:prstGeom prst="rect">
            <a:avLst/>
          </a:prstGeom>
          <a:solidFill>
            <a:schemeClr val="bg2">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Signpost icon"/>
          <p:cNvPicPr>
            <a:picLocks noChangeAspect="1"/>
          </p:cNvPicPr>
          <p:nvPr/>
        </p:nvPicPr>
        <p:blipFill>
          <a:blip r:embed="rId3"/>
          <a:stretch>
            <a:fillRect/>
          </a:stretch>
        </p:blipFill>
        <p:spPr>
          <a:xfrm>
            <a:off x="7883955" y="2581291"/>
            <a:ext cx="3828620" cy="3828620"/>
          </a:xfrm>
          <a:prstGeom prst="rect">
            <a:avLst/>
          </a:prstGeom>
        </p:spPr>
      </p:pic>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3522"/>
            <a:ext cx="11233150" cy="664797"/>
          </a:xfrm>
        </p:spPr>
        <p:txBody>
          <a:bodyPr/>
          <a:lstStyle/>
          <a:p>
            <a:r>
              <a:rPr lang="en-AU" dirty="0"/>
              <a:t>Intentions </a:t>
            </a:r>
            <a:r>
              <a:rPr lang="en-AU" dirty="0" smtClean="0"/>
              <a:t>to stay or </a:t>
            </a:r>
            <a:r>
              <a:rPr lang="en-AU" dirty="0"/>
              <a:t>leave</a:t>
            </a:r>
          </a:p>
        </p:txBody>
      </p:sp>
    </p:spTree>
    <p:extLst>
      <p:ext uri="{BB962C8B-B14F-4D97-AF65-F5344CB8AC3E}">
        <p14:creationId xmlns:p14="http://schemas.microsoft.com/office/powerpoint/2010/main" val="272700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Dark green background">
            <a:extLst>
              <a:ext uri="{FF2B5EF4-FFF2-40B4-BE49-F238E27FC236}">
                <a16:creationId xmlns:a16="http://schemas.microsoft.com/office/drawing/2014/main" id="{BE9ACD00-7A0F-C842-B5F2-861F9EECDCEE}"/>
              </a:ext>
            </a:extLst>
          </p:cNvPr>
          <p:cNvSpPr/>
          <p:nvPr/>
        </p:nvSpPr>
        <p:spPr>
          <a:xfrm>
            <a:off x="7482663" y="-4134"/>
            <a:ext cx="4740866" cy="68621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3" name="Slide Number Placeholder 2"/>
          <p:cNvSpPr>
            <a:spLocks noGrp="1"/>
          </p:cNvSpPr>
          <p:nvPr>
            <p:ph type="sldNum" sz="quarter" idx="12"/>
          </p:nvPr>
        </p:nvSpPr>
        <p:spPr>
          <a:xfrm>
            <a:off x="11212737" y="6599774"/>
            <a:ext cx="412751" cy="153888"/>
          </a:xfrm>
        </p:spPr>
        <p:txBody>
          <a:bodyPr/>
          <a:lstStyle/>
          <a:p>
            <a:fld id="{0500C9E6-702F-A843-8A04-80C500C6891A}" type="slidenum">
              <a:rPr lang="en-AU" smtClean="0">
                <a:solidFill>
                  <a:schemeClr val="tx1">
                    <a:lumMod val="50000"/>
                    <a:lumOff val="50000"/>
                  </a:schemeClr>
                </a:solidFill>
              </a:rPr>
              <a:t>13</a:t>
            </a:fld>
            <a:endParaRPr lang="en-AU">
              <a:solidFill>
                <a:schemeClr val="tx1">
                  <a:lumMod val="50000"/>
                  <a:lumOff val="50000"/>
                </a:schemeClr>
              </a:solidFill>
            </a:endParaRPr>
          </a:p>
        </p:txBody>
      </p:sp>
      <p:sp>
        <p:nvSpPr>
          <p:cNvPr id="11" name="Rectangle 10"/>
          <p:cNvSpPr/>
          <p:nvPr/>
        </p:nvSpPr>
        <p:spPr>
          <a:xfrm>
            <a:off x="945900" y="6503183"/>
            <a:ext cx="6536763" cy="27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aseline="30000" dirty="0">
                <a:solidFill>
                  <a:schemeClr val="bg1">
                    <a:lumMod val="65000"/>
                  </a:schemeClr>
                </a:solidFill>
              </a:rPr>
              <a:t>1.</a:t>
            </a:r>
            <a:r>
              <a:rPr lang="en-US" sz="600" dirty="0">
                <a:solidFill>
                  <a:schemeClr val="bg1">
                    <a:lumMod val="65000"/>
                  </a:schemeClr>
                </a:solidFill>
              </a:rPr>
              <a:t> </a:t>
            </a:r>
            <a:r>
              <a:rPr lang="en-AU" sz="600" dirty="0">
                <a:solidFill>
                  <a:schemeClr val="bg1">
                    <a:lumMod val="65000"/>
                  </a:schemeClr>
                </a:solidFill>
              </a:rPr>
              <a:t>Department of Social Services, 2021. NDIS National Workforce Plan: </a:t>
            </a:r>
            <a:r>
              <a:rPr lang="en-AU" sz="600" dirty="0" smtClean="0">
                <a:solidFill>
                  <a:schemeClr val="bg1">
                    <a:lumMod val="65000"/>
                  </a:schemeClr>
                </a:solidFill>
              </a:rPr>
              <a:t>2021-2025</a:t>
            </a:r>
            <a:r>
              <a:rPr lang="en-AU" sz="600" dirty="0">
                <a:solidFill>
                  <a:schemeClr val="bg1">
                    <a:lumMod val="65000"/>
                  </a:schemeClr>
                </a:solidFill>
              </a:rPr>
              <a:t>; </a:t>
            </a:r>
            <a:r>
              <a:rPr lang="en-AU" sz="600" dirty="0" smtClean="0">
                <a:solidFill>
                  <a:schemeClr val="bg1">
                    <a:lumMod val="65000"/>
                  </a:schemeClr>
                </a:solidFill>
              </a:rPr>
              <a:t>2. Australian Institute of Business (2018), Changing Jobs – How often is too Often</a:t>
            </a:r>
            <a:r>
              <a:rPr lang="en-AU" sz="600" dirty="0">
                <a:solidFill>
                  <a:schemeClr val="bg1">
                    <a:lumMod val="65000"/>
                  </a:schemeClr>
                </a:solidFill>
              </a:rPr>
              <a:t>? &lt;https://www.aib.edu.au/blog/career-development/changing-jobs-how-often-is-too-often</a:t>
            </a:r>
            <a:r>
              <a:rPr lang="en-AU" sz="600" dirty="0" smtClean="0">
                <a:solidFill>
                  <a:schemeClr val="bg1">
                    <a:lumMod val="65000"/>
                  </a:schemeClr>
                </a:solidFill>
              </a:rPr>
              <a:t>/&gt;</a:t>
            </a:r>
            <a:endParaRPr lang="en-AU" sz="600" dirty="0">
              <a:solidFill>
                <a:schemeClr val="bg1">
                  <a:lumMod val="65000"/>
                </a:schemeClr>
              </a:solidFill>
            </a:endParaRPr>
          </a:p>
        </p:txBody>
      </p:sp>
      <p:pic>
        <p:nvPicPr>
          <p:cNvPr id="4" name="Picture 3" descr="This pie chart shows % of respondents who plan to leave their job. 58% had no plans to leave their current job within the next 3 years. 6% had plans to leave their job as soon as possible. &#10;7% had plans to leave their current job within the next 6 months. 7% had plans to leave their current job within the next 12 months. 8% had plans to leave their current job within the next 12 months. 21% had plans to leave their current job within the next 1-3 years. &#10;" title="Intention to leave current job chart"/>
          <p:cNvPicPr>
            <a:picLocks noChangeAspect="1"/>
          </p:cNvPicPr>
          <p:nvPr/>
        </p:nvPicPr>
        <p:blipFill>
          <a:blip r:embed="rId3"/>
          <a:stretch>
            <a:fillRect/>
          </a:stretch>
        </p:blipFill>
        <p:spPr>
          <a:xfrm>
            <a:off x="7519764" y="1555901"/>
            <a:ext cx="4682134" cy="4913802"/>
          </a:xfrm>
          <a:prstGeom prst="rect">
            <a:avLst/>
          </a:prstGeom>
        </p:spPr>
      </p:pic>
      <p:sp>
        <p:nvSpPr>
          <p:cNvPr id="84" name="TextBox 83"/>
          <p:cNvSpPr txBox="1"/>
          <p:nvPr/>
        </p:nvSpPr>
        <p:spPr>
          <a:xfrm>
            <a:off x="7864491" y="854929"/>
            <a:ext cx="4001233" cy="830997"/>
          </a:xfrm>
          <a:prstGeom prst="rect">
            <a:avLst/>
          </a:prstGeom>
          <a:noFill/>
        </p:spPr>
        <p:txBody>
          <a:bodyPr wrap="square" rtlCol="0">
            <a:spAutoFit/>
          </a:bodyPr>
          <a:lstStyle/>
          <a:p>
            <a:pPr algn="ctr"/>
            <a:r>
              <a:rPr lang="en-AU" sz="1600" b="1" dirty="0">
                <a:solidFill>
                  <a:schemeClr val="bg2"/>
                </a:solidFill>
              </a:rPr>
              <a:t>42% of NDIS workers plan to leave their current job some time within the next 3 years</a:t>
            </a:r>
          </a:p>
        </p:txBody>
      </p:sp>
      <p:sp>
        <p:nvSpPr>
          <p:cNvPr id="92" name="Oval 91">
            <a:extLst>
              <a:ext uri="{FF2B5EF4-FFF2-40B4-BE49-F238E27FC236}">
                <a16:creationId xmlns:a16="http://schemas.microsoft.com/office/drawing/2014/main" id="{79C3ADFE-4DF5-8544-B088-3CAD78FFAADC}"/>
              </a:ext>
            </a:extLst>
          </p:cNvPr>
          <p:cNvSpPr>
            <a:spLocks noChangeAspect="1"/>
          </p:cNvSpPr>
          <p:nvPr/>
        </p:nvSpPr>
        <p:spPr>
          <a:xfrm>
            <a:off x="3588093" y="4368452"/>
            <a:ext cx="1944000" cy="1944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000" smtClean="0">
                <a:solidFill>
                  <a:srgbClr val="117479"/>
                </a:solidFill>
                <a:latin typeface="Helvetica"/>
              </a:rPr>
              <a:t>A</a:t>
            </a:r>
            <a:r>
              <a:rPr lang="en-US" sz="1050" dirty="0" smtClean="0">
                <a:solidFill>
                  <a:schemeClr val="accent1"/>
                </a:solidFill>
              </a:rPr>
              <a:t>llied </a:t>
            </a:r>
            <a:r>
              <a:rPr lang="en-US" sz="1050" dirty="0">
                <a:solidFill>
                  <a:schemeClr val="accent1"/>
                </a:solidFill>
              </a:rPr>
              <a:t>health professionals and fixed contract workers were the most likely to report a negative experience in </a:t>
            </a:r>
            <a:r>
              <a:rPr lang="en-US" sz="1050" dirty="0" smtClean="0">
                <a:solidFill>
                  <a:schemeClr val="accent1"/>
                </a:solidFill>
              </a:rPr>
              <a:t>the NDIS workforce</a:t>
            </a:r>
            <a:endParaRPr lang="en-AU" sz="1050" dirty="0">
              <a:solidFill>
                <a:schemeClr val="accent1"/>
              </a:solidFill>
            </a:endParaRPr>
          </a:p>
        </p:txBody>
      </p:sp>
      <p:sp>
        <p:nvSpPr>
          <p:cNvPr id="93" name="Oval 92">
            <a:extLst>
              <a:ext uri="{FF2B5EF4-FFF2-40B4-BE49-F238E27FC236}">
                <a16:creationId xmlns:a16="http://schemas.microsoft.com/office/drawing/2014/main" id="{79C3ADFE-4DF5-8544-B088-3CAD78FFAADC}"/>
              </a:ext>
            </a:extLst>
          </p:cNvPr>
          <p:cNvSpPr>
            <a:spLocks noChangeAspect="1"/>
          </p:cNvSpPr>
          <p:nvPr/>
        </p:nvSpPr>
        <p:spPr>
          <a:xfrm>
            <a:off x="1552246" y="4186180"/>
            <a:ext cx="2267847" cy="226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77">
              <a:spcBef>
                <a:spcPts val="3600"/>
              </a:spcBef>
            </a:pPr>
            <a:r>
              <a:rPr lang="en-AU" sz="3600" b="1" dirty="0">
                <a:solidFill>
                  <a:srgbClr val="20B9A3"/>
                </a:solidFill>
                <a:latin typeface="Helvetica"/>
              </a:rPr>
              <a:t>71%       </a:t>
            </a:r>
            <a:r>
              <a:rPr lang="en-AU" sz="1200" b="1" dirty="0">
                <a:solidFill>
                  <a:srgbClr val="20B9A3"/>
                </a:solidFill>
                <a:latin typeface="Helvetica"/>
              </a:rPr>
              <a:t>of respondents reported they had a positive experience working in the </a:t>
            </a:r>
            <a:r>
              <a:rPr lang="en-AU" sz="1200" b="1" dirty="0" smtClean="0">
                <a:solidFill>
                  <a:srgbClr val="20B9A3"/>
                </a:solidFill>
                <a:latin typeface="Helvetica"/>
              </a:rPr>
              <a:t>NDIS workforce</a:t>
            </a:r>
            <a:endParaRPr lang="en-AU" sz="100" b="1" baseline="30000" dirty="0">
              <a:solidFill>
                <a:srgbClr val="FFFFFF"/>
              </a:solidFill>
              <a:latin typeface="Helvetica"/>
            </a:endParaRPr>
          </a:p>
          <a:p>
            <a:pPr algn="ctr" defTabSz="914377">
              <a:lnSpc>
                <a:spcPct val="50000"/>
              </a:lnSpc>
              <a:spcBef>
                <a:spcPts val="3600"/>
              </a:spcBef>
            </a:pPr>
            <a:endParaRPr lang="en-AU" sz="3200" b="1" dirty="0">
              <a:solidFill>
                <a:srgbClr val="20B9A3"/>
              </a:solidFill>
              <a:latin typeface="Helvetica"/>
            </a:endParaRPr>
          </a:p>
        </p:txBody>
      </p:sp>
      <p:sp>
        <p:nvSpPr>
          <p:cNvPr id="96" name="Rectangle 95"/>
          <p:cNvSpPr/>
          <p:nvPr/>
        </p:nvSpPr>
        <p:spPr>
          <a:xfrm>
            <a:off x="375907" y="1944840"/>
            <a:ext cx="6871560" cy="2192908"/>
          </a:xfrm>
          <a:prstGeom prst="rect">
            <a:avLst/>
          </a:prstGeom>
        </p:spPr>
        <p:txBody>
          <a:bodyPr wrap="square">
            <a:spAutoFit/>
          </a:bodyPr>
          <a:lstStyle/>
          <a:p>
            <a:r>
              <a:rPr lang="en-AU" sz="1050" dirty="0"/>
              <a:t>Of the 42% of respondents who do have plans to leave their current job, half plan to leave some time in the next 12 months (21%) and half plan to leave in the next 1 to 3 years (21%). </a:t>
            </a:r>
            <a:r>
              <a:rPr lang="en-AU" sz="1050" dirty="0" smtClean="0"/>
              <a:t>An annual turnover rate of 21% is consist with past estimates and is high </a:t>
            </a:r>
            <a:r>
              <a:rPr lang="en-AU" sz="1050" dirty="0"/>
              <a:t>compared </a:t>
            </a:r>
            <a:r>
              <a:rPr lang="en-AU" sz="1050" dirty="0" smtClean="0"/>
              <a:t>to all </a:t>
            </a:r>
            <a:r>
              <a:rPr lang="en-AU" sz="1050" dirty="0"/>
              <a:t>sectors (12%) and other </a:t>
            </a:r>
            <a:r>
              <a:rPr lang="en-AU" sz="1050" dirty="0" smtClean="0"/>
              <a:t>similar </a:t>
            </a:r>
            <a:r>
              <a:rPr lang="en-AU" sz="1050" dirty="0"/>
              <a:t>sectors (e.g., </a:t>
            </a:r>
            <a:r>
              <a:rPr lang="en-AU" sz="1050" dirty="0" smtClean="0"/>
              <a:t>7</a:t>
            </a:r>
            <a:r>
              <a:rPr lang="en-AU" sz="1050" dirty="0"/>
              <a:t>% for health care and social </a:t>
            </a:r>
            <a:r>
              <a:rPr lang="en-AU" sz="1050" dirty="0" smtClean="0"/>
              <a:t>assistance)</a:t>
            </a:r>
            <a:r>
              <a:rPr lang="en-AU" sz="1050" baseline="30000" dirty="0" smtClean="0"/>
              <a:t>1</a:t>
            </a:r>
            <a:r>
              <a:rPr lang="en-AU" sz="1050" dirty="0" smtClean="0"/>
              <a:t>. However, a </a:t>
            </a:r>
            <a:r>
              <a:rPr lang="en-AU" sz="1050" dirty="0"/>
              <a:t>desire to change jobs around 3 years since commencing may reflect </a:t>
            </a:r>
            <a:r>
              <a:rPr lang="en-AU" sz="1050" dirty="0" smtClean="0"/>
              <a:t>the </a:t>
            </a:r>
            <a:r>
              <a:rPr lang="en-AU" sz="1050" dirty="0"/>
              <a:t>general career cycle and tenure of workers, rather than issues with their current </a:t>
            </a:r>
            <a:r>
              <a:rPr lang="en-AU" sz="1050" dirty="0" smtClean="0"/>
              <a:t>job. On </a:t>
            </a:r>
            <a:r>
              <a:rPr lang="en-AU" sz="1050" dirty="0"/>
              <a:t>average, Australian employee’s change jobs 12 times throughout their life and have an average tenure of 3.3 </a:t>
            </a:r>
            <a:r>
              <a:rPr lang="en-AU" sz="1050" dirty="0" smtClean="0"/>
              <a:t>years.</a:t>
            </a:r>
            <a:r>
              <a:rPr lang="en-AU" sz="1050" baseline="30000" dirty="0"/>
              <a:t>2</a:t>
            </a:r>
          </a:p>
          <a:p>
            <a:endParaRPr lang="en-AU" sz="1050" dirty="0"/>
          </a:p>
          <a:p>
            <a:r>
              <a:rPr lang="en-AU" sz="1050" dirty="0"/>
              <a:t>Allied health professionals were slightly more likely to have plans to leave their current job some time in the next 12 months (30%) compared to disability support workers (20%), executive management (13%) and front line management roles (21%).</a:t>
            </a:r>
          </a:p>
          <a:p>
            <a:endParaRPr lang="en-AU" sz="1050" dirty="0"/>
          </a:p>
          <a:p>
            <a:r>
              <a:rPr lang="en-AU" sz="1050" dirty="0"/>
              <a:t>Respondents on part-time or casual contracts were more likely to have plans to leave their current job in the next 12 months (24% and 25% respectively), compared to sole </a:t>
            </a:r>
            <a:r>
              <a:rPr lang="en-AU" sz="1050" dirty="0" smtClean="0"/>
              <a:t>traders </a:t>
            </a:r>
            <a:r>
              <a:rPr lang="en-AU" sz="1050" dirty="0"/>
              <a:t>(12%) and full-time workers (18%). </a:t>
            </a:r>
          </a:p>
        </p:txBody>
      </p:sp>
      <p:sp>
        <p:nvSpPr>
          <p:cNvPr id="95" name="Text Placeholder 6"/>
          <p:cNvSpPr>
            <a:spLocks noGrp="1"/>
          </p:cNvSpPr>
          <p:nvPr>
            <p:ph type="body" sz="quarter" idx="13"/>
          </p:nvPr>
        </p:nvSpPr>
        <p:spPr>
          <a:xfrm>
            <a:off x="479425" y="1282938"/>
            <a:ext cx="6768042" cy="615553"/>
          </a:xfrm>
        </p:spPr>
        <p:txBody>
          <a:bodyPr/>
          <a:lstStyle/>
          <a:p>
            <a:r>
              <a:rPr lang="en-AU" sz="2000" dirty="0"/>
              <a:t>And the overall experience of working in the NDIS workforce is positive</a:t>
            </a:r>
          </a:p>
        </p:txBody>
      </p:sp>
      <p:sp>
        <p:nvSpPr>
          <p:cNvPr id="94" name="Title 5"/>
          <p:cNvSpPr>
            <a:spLocks noGrp="1"/>
          </p:cNvSpPr>
          <p:nvPr>
            <p:ph type="title"/>
          </p:nvPr>
        </p:nvSpPr>
        <p:spPr>
          <a:xfrm>
            <a:off x="479425" y="476250"/>
            <a:ext cx="6768042" cy="775597"/>
          </a:xfrm>
        </p:spPr>
        <p:txBody>
          <a:bodyPr/>
          <a:lstStyle/>
          <a:p>
            <a:r>
              <a:rPr lang="en-AU" sz="2800" dirty="0"/>
              <a:t>Most NDIS workers do not plan to leave their current job</a:t>
            </a:r>
          </a:p>
        </p:txBody>
      </p:sp>
    </p:spTree>
    <p:extLst>
      <p:ext uri="{BB962C8B-B14F-4D97-AF65-F5344CB8AC3E}">
        <p14:creationId xmlns:p14="http://schemas.microsoft.com/office/powerpoint/2010/main" val="292968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06308" y="6496194"/>
            <a:ext cx="412751" cy="153888"/>
          </a:xfrm>
        </p:spPr>
        <p:txBody>
          <a:bodyPr/>
          <a:lstStyle/>
          <a:p>
            <a:fld id="{0500C9E6-702F-A843-8A04-80C500C6891A}" type="slidenum">
              <a:rPr lang="en-AU" smtClean="0"/>
              <a:t>14</a:t>
            </a:fld>
            <a:endParaRPr lang="en-AU" dirty="0"/>
          </a:p>
        </p:txBody>
      </p:sp>
      <p:sp>
        <p:nvSpPr>
          <p:cNvPr id="18"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10603453" y="6230627"/>
            <a:ext cx="778141" cy="123111"/>
          </a:xfrm>
        </p:spPr>
        <p:txBody>
          <a:bodyPr/>
          <a:lstStyle/>
          <a:p>
            <a:r>
              <a:rPr lang="en-AU" sz="800" dirty="0"/>
              <a:t>Base n=314</a:t>
            </a:r>
          </a:p>
        </p:txBody>
      </p:sp>
      <p:graphicFrame>
        <p:nvGraphicFramePr>
          <p:cNvPr id="7" name="Table 6"/>
          <p:cNvGraphicFramePr>
            <a:graphicFrameLocks noGrp="1"/>
          </p:cNvGraphicFramePr>
          <p:nvPr>
            <p:extLst>
              <p:ext uri="{D42A27DB-BD31-4B8C-83A1-F6EECF244321}">
                <p14:modId xmlns:p14="http://schemas.microsoft.com/office/powerpoint/2010/main" val="3983173948"/>
              </p:ext>
            </p:extLst>
          </p:nvPr>
        </p:nvGraphicFramePr>
        <p:xfrm>
          <a:off x="6260949" y="5691893"/>
          <a:ext cx="5103090" cy="379419"/>
        </p:xfrm>
        <a:graphic>
          <a:graphicData uri="http://schemas.openxmlformats.org/drawingml/2006/table">
            <a:tbl>
              <a:tblPr firstRow="1" bandRow="1">
                <a:tableStyleId>{5C22544A-7EE6-4342-B048-85BDC9FD1C3A}</a:tableStyleId>
              </a:tblPr>
              <a:tblGrid>
                <a:gridCol w="4362746">
                  <a:extLst>
                    <a:ext uri="{9D8B030D-6E8A-4147-A177-3AD203B41FA5}">
                      <a16:colId xmlns:a16="http://schemas.microsoft.com/office/drawing/2014/main" val="3580798603"/>
                    </a:ext>
                  </a:extLst>
                </a:gridCol>
                <a:gridCol w="740344">
                  <a:extLst>
                    <a:ext uri="{9D8B030D-6E8A-4147-A177-3AD203B41FA5}">
                      <a16:colId xmlns:a16="http://schemas.microsoft.com/office/drawing/2014/main" val="2709364178"/>
                    </a:ext>
                  </a:extLst>
                </a:gridCol>
              </a:tblGrid>
              <a:tr h="379419">
                <a:tc>
                  <a:txBody>
                    <a:bodyPr/>
                    <a:lstStyle/>
                    <a:p>
                      <a:pPr algn="l" fontAlgn="b"/>
                      <a:r>
                        <a:rPr lang="en-AU" sz="1200" b="1" i="0" u="none" strike="noStrike" dirty="0" smtClean="0">
                          <a:solidFill>
                            <a:schemeClr val="bg1"/>
                          </a:solidFill>
                          <a:effectLst/>
                          <a:latin typeface="Helvetica" panose="020B0604020202020204" pitchFamily="34" charset="0"/>
                        </a:rPr>
                        <a:t>Undecided</a:t>
                      </a:r>
                      <a:endParaRPr lang="en-AU" sz="1200" b="1" i="0" u="none" strike="noStrike" dirty="0">
                        <a:solidFill>
                          <a:schemeClr val="bg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0B9A3"/>
                    </a:solidFill>
                  </a:tcPr>
                </a:tc>
                <a:tc>
                  <a:txBody>
                    <a:bodyPr/>
                    <a:lstStyle/>
                    <a:p>
                      <a:pPr algn="ctr" fontAlgn="b"/>
                      <a:r>
                        <a:rPr lang="en-AU" sz="1200" b="1" i="0" u="none" strike="noStrike" dirty="0" smtClean="0">
                          <a:solidFill>
                            <a:schemeClr val="bg1"/>
                          </a:solidFill>
                          <a:effectLst/>
                          <a:latin typeface="+mj-lt"/>
                        </a:rPr>
                        <a:t>25%</a:t>
                      </a:r>
                      <a:endParaRPr lang="en-AU" sz="1200" b="1" i="0" u="none" strike="noStrike" dirty="0">
                        <a:solidFill>
                          <a:schemeClr val="bg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0B9A3"/>
                    </a:solidFill>
                  </a:tcPr>
                </a:tc>
                <a:extLst>
                  <a:ext uri="{0D108BD9-81ED-4DB2-BD59-A6C34878D82A}">
                    <a16:rowId xmlns:a16="http://schemas.microsoft.com/office/drawing/2014/main" val="178545767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6075279"/>
              </p:ext>
            </p:extLst>
          </p:nvPr>
        </p:nvGraphicFramePr>
        <p:xfrm>
          <a:off x="6260949" y="4161664"/>
          <a:ext cx="5115829" cy="1401127"/>
        </p:xfrm>
        <a:graphic>
          <a:graphicData uri="http://schemas.openxmlformats.org/drawingml/2006/table">
            <a:tbl>
              <a:tblPr firstRow="1" bandRow="1">
                <a:tableStyleId>{5C22544A-7EE6-4342-B048-85BDC9FD1C3A}</a:tableStyleId>
              </a:tblPr>
              <a:tblGrid>
                <a:gridCol w="4373636">
                  <a:extLst>
                    <a:ext uri="{9D8B030D-6E8A-4147-A177-3AD203B41FA5}">
                      <a16:colId xmlns:a16="http://schemas.microsoft.com/office/drawing/2014/main" val="4212070153"/>
                    </a:ext>
                  </a:extLst>
                </a:gridCol>
                <a:gridCol w="742193">
                  <a:extLst>
                    <a:ext uri="{9D8B030D-6E8A-4147-A177-3AD203B41FA5}">
                      <a16:colId xmlns:a16="http://schemas.microsoft.com/office/drawing/2014/main" val="2695415416"/>
                    </a:ext>
                  </a:extLst>
                </a:gridCol>
              </a:tblGrid>
              <a:tr h="428852">
                <a:tc>
                  <a:txBody>
                    <a:bodyPr/>
                    <a:lstStyle/>
                    <a:p>
                      <a:pPr algn="l" fontAlgn="b"/>
                      <a:r>
                        <a:rPr lang="en-US" sz="1200" b="1" i="0" u="none" strike="noStrike" dirty="0" smtClean="0">
                          <a:solidFill>
                            <a:schemeClr val="bg1"/>
                          </a:solidFill>
                          <a:effectLst/>
                          <a:latin typeface="Helvetica" panose="020B0604020202020204" pitchFamily="34" charset="0"/>
                        </a:rPr>
                        <a:t>Stay in the NDIS workforce</a:t>
                      </a:r>
                      <a:endParaRPr lang="en-US" sz="1200" b="1" i="0" u="none" strike="noStrike" dirty="0">
                        <a:solidFill>
                          <a:schemeClr val="bg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BA390"/>
                    </a:solidFill>
                  </a:tcPr>
                </a:tc>
                <a:tc>
                  <a:txBody>
                    <a:bodyPr/>
                    <a:lstStyle/>
                    <a:p>
                      <a:pPr algn="ctr" fontAlgn="b"/>
                      <a:r>
                        <a:rPr lang="en-AU" sz="1200" b="1" i="0" u="none" strike="noStrike" dirty="0" smtClean="0">
                          <a:solidFill>
                            <a:schemeClr val="bg1"/>
                          </a:solidFill>
                          <a:effectLst/>
                          <a:latin typeface="+mj-lt"/>
                        </a:rPr>
                        <a:t>27%</a:t>
                      </a:r>
                      <a:endParaRPr lang="en-AU" sz="1200" b="1" i="0" u="none" strike="noStrike" dirty="0">
                        <a:solidFill>
                          <a:schemeClr val="bg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BA390"/>
                    </a:solidFill>
                  </a:tcPr>
                </a:tc>
                <a:extLst>
                  <a:ext uri="{0D108BD9-81ED-4DB2-BD59-A6C34878D82A}">
                    <a16:rowId xmlns:a16="http://schemas.microsoft.com/office/drawing/2014/main" val="2556188541"/>
                  </a:ext>
                </a:extLst>
              </a:tr>
              <a:tr h="372397">
                <a:tc>
                  <a:txBody>
                    <a:bodyPr/>
                    <a:lstStyle/>
                    <a:p>
                      <a:pPr marL="252000" algn="l" fontAlgn="b"/>
                      <a:r>
                        <a:rPr lang="en-US" sz="1100" b="0" i="0" u="none" strike="noStrike" dirty="0" smtClean="0">
                          <a:solidFill>
                            <a:schemeClr val="tx1"/>
                          </a:solidFill>
                          <a:effectLst/>
                          <a:latin typeface="Helvetica" panose="020B0604020202020204" pitchFamily="34" charset="0"/>
                        </a:rPr>
                        <a:t>Pursue another job within the disability sector</a:t>
                      </a:r>
                      <a:endParaRPr lang="en-US"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smtClean="0">
                          <a:solidFill>
                            <a:schemeClr val="tx1"/>
                          </a:solidFill>
                          <a:effectLst/>
                          <a:latin typeface="+mj-lt"/>
                        </a:rPr>
                        <a:t>25%</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3875200"/>
                  </a:ext>
                </a:extLst>
              </a:tr>
              <a:tr h="599878">
                <a:tc>
                  <a:txBody>
                    <a:bodyPr/>
                    <a:lstStyle/>
                    <a:p>
                      <a:pPr marL="25200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Helvetica" panose="020B0604020202020204" pitchFamily="34" charset="0"/>
                        </a:rPr>
                        <a:t>Pursuing</a:t>
                      </a:r>
                      <a:r>
                        <a:rPr lang="en-AU" sz="1100" b="0" i="0" u="none" strike="noStrike" baseline="0" dirty="0">
                          <a:solidFill>
                            <a:schemeClr val="tx1"/>
                          </a:solidFill>
                          <a:effectLst/>
                          <a:latin typeface="Helvetica" panose="020B0604020202020204" pitchFamily="34" charset="0"/>
                        </a:rPr>
                        <a:t> further education or </a:t>
                      </a:r>
                      <a:r>
                        <a:rPr lang="en-US" sz="1100" b="0" i="0" u="none" strike="noStrike" dirty="0">
                          <a:solidFill>
                            <a:schemeClr val="tx1"/>
                          </a:solidFill>
                          <a:effectLst/>
                          <a:latin typeface="Helvetica" panose="020B0604020202020204" pitchFamily="34" charset="0"/>
                        </a:rPr>
                        <a:t>temporarily</a:t>
                      </a:r>
                      <a:r>
                        <a:rPr lang="en-US" sz="1100" b="0" i="0" u="none" strike="noStrike" baseline="0" dirty="0">
                          <a:solidFill>
                            <a:schemeClr val="tx1"/>
                          </a:solidFill>
                          <a:effectLst/>
                          <a:latin typeface="Helvetica" panose="020B0604020202020204" pitchFamily="34" charset="0"/>
                        </a:rPr>
                        <a:t> leaving workforce e.g. maternity leave or travel </a:t>
                      </a:r>
                      <a:r>
                        <a:rPr lang="en-AU" sz="1100" b="0" i="0" u="none" strike="noStrike" baseline="0" dirty="0">
                          <a:solidFill>
                            <a:schemeClr val="tx1"/>
                          </a:solidFill>
                          <a:effectLst/>
                          <a:latin typeface="Helvetica" panose="020B0604020202020204" pitchFamily="34" charset="0"/>
                        </a:rPr>
                        <a:t>(with intention to return to the sector)</a:t>
                      </a:r>
                      <a:endParaRPr lang="en-US"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dirty="0" smtClean="0">
                          <a:solidFill>
                            <a:schemeClr val="tx1"/>
                          </a:solidFill>
                          <a:effectLst/>
                          <a:latin typeface="+mj-lt"/>
                        </a:rPr>
                        <a:t>1%</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3741262"/>
                  </a:ext>
                </a:extLst>
              </a:tr>
            </a:tbl>
          </a:graphicData>
        </a:graphic>
      </p:graphicFrame>
      <p:graphicFrame>
        <p:nvGraphicFramePr>
          <p:cNvPr id="12"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4268697654"/>
              </p:ext>
            </p:extLst>
          </p:nvPr>
        </p:nvGraphicFramePr>
        <p:xfrm>
          <a:off x="6260949" y="2032104"/>
          <a:ext cx="5115829" cy="2045481"/>
        </p:xfrm>
        <a:graphic>
          <a:graphicData uri="http://schemas.openxmlformats.org/drawingml/2006/table">
            <a:tbl>
              <a:tblPr firstRow="1" bandRow="1">
                <a:tableStyleId>{5C22544A-7EE6-4342-B048-85BDC9FD1C3A}</a:tableStyleId>
              </a:tblPr>
              <a:tblGrid>
                <a:gridCol w="4468886">
                  <a:extLst>
                    <a:ext uri="{9D8B030D-6E8A-4147-A177-3AD203B41FA5}">
                      <a16:colId xmlns:a16="http://schemas.microsoft.com/office/drawing/2014/main" val="2027982822"/>
                    </a:ext>
                  </a:extLst>
                </a:gridCol>
                <a:gridCol w="646943">
                  <a:extLst>
                    <a:ext uri="{9D8B030D-6E8A-4147-A177-3AD203B41FA5}">
                      <a16:colId xmlns:a16="http://schemas.microsoft.com/office/drawing/2014/main" val="3818096517"/>
                    </a:ext>
                  </a:extLst>
                </a:gridCol>
              </a:tblGrid>
              <a:tr h="417822">
                <a:tc>
                  <a:txBody>
                    <a:bodyPr/>
                    <a:lstStyle/>
                    <a:p>
                      <a:pPr algn="l" fontAlgn="b"/>
                      <a:r>
                        <a:rPr lang="en-AU" sz="1200" b="1" i="0" u="none" strike="noStrike" dirty="0" smtClean="0">
                          <a:solidFill>
                            <a:schemeClr val="bg1"/>
                          </a:solidFill>
                          <a:effectLst/>
                          <a:latin typeface="Helvetica" panose="020B0604020202020204" pitchFamily="34" charset="0"/>
                        </a:rPr>
                        <a:t>Leave the NDIS workforce</a:t>
                      </a:r>
                      <a:endParaRPr lang="en-AU" sz="1200" b="1" i="0" u="none" strike="noStrike" dirty="0">
                        <a:solidFill>
                          <a:schemeClr val="bg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17479"/>
                    </a:solidFill>
                  </a:tcPr>
                </a:tc>
                <a:tc>
                  <a:txBody>
                    <a:bodyPr/>
                    <a:lstStyle/>
                    <a:p>
                      <a:pPr algn="ctr" fontAlgn="b"/>
                      <a:r>
                        <a:rPr lang="en-AU" sz="1200" b="1" i="0" u="none" strike="noStrike" dirty="0" smtClean="0">
                          <a:solidFill>
                            <a:schemeClr val="bg1"/>
                          </a:solidFill>
                          <a:effectLst/>
                          <a:latin typeface="+mj-lt"/>
                        </a:rPr>
                        <a:t>48%</a:t>
                      </a:r>
                      <a:endParaRPr lang="en-AU" sz="1200" b="1" i="0" u="none" strike="noStrike" dirty="0">
                        <a:solidFill>
                          <a:schemeClr val="bg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17479"/>
                    </a:solidFill>
                  </a:tcPr>
                </a:tc>
                <a:extLst>
                  <a:ext uri="{0D108BD9-81ED-4DB2-BD59-A6C34878D82A}">
                    <a16:rowId xmlns:a16="http://schemas.microsoft.com/office/drawing/2014/main" val="1969767902"/>
                  </a:ext>
                </a:extLst>
              </a:tr>
              <a:tr h="326922">
                <a:tc>
                  <a:txBody>
                    <a:bodyPr/>
                    <a:lstStyle/>
                    <a:p>
                      <a:pPr marL="252000" lvl="0" algn="l" fontAlgn="b"/>
                      <a:r>
                        <a:rPr lang="en-US" sz="1100" b="0" i="0" u="none" strike="noStrike" dirty="0" smtClean="0">
                          <a:solidFill>
                            <a:schemeClr val="tx1"/>
                          </a:solidFill>
                          <a:effectLst/>
                          <a:latin typeface="Helvetica" panose="020B0604020202020204" pitchFamily="34" charset="0"/>
                        </a:rPr>
                        <a:t>Pursue a job outside the care and support sector</a:t>
                      </a:r>
                      <a:endParaRPr lang="en-US"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dirty="0" smtClean="0">
                          <a:solidFill>
                            <a:schemeClr val="tx1"/>
                          </a:solidFill>
                          <a:effectLst/>
                          <a:latin typeface="+mj-lt"/>
                        </a:rPr>
                        <a:t>22%</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1588202"/>
                  </a:ext>
                </a:extLst>
              </a:tr>
              <a:tr h="326922">
                <a:tc>
                  <a:txBody>
                    <a:bodyPr/>
                    <a:lstStyle/>
                    <a:p>
                      <a:pPr marL="252000" lvl="0" algn="l" fontAlgn="b"/>
                      <a:r>
                        <a:rPr lang="en-AU" sz="1100" b="0" i="0" u="none" strike="noStrike" dirty="0" smtClean="0">
                          <a:solidFill>
                            <a:schemeClr val="tx1"/>
                          </a:solidFill>
                          <a:effectLst/>
                          <a:latin typeface="Helvetica" panose="020B0604020202020204" pitchFamily="34" charset="0"/>
                        </a:rPr>
                        <a:t>Pursue a job in the wider care and support sector</a:t>
                      </a:r>
                      <a:endParaRPr lang="en-AU"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smtClean="0">
                          <a:solidFill>
                            <a:schemeClr val="tx1"/>
                          </a:solidFill>
                          <a:effectLst/>
                          <a:latin typeface="+mj-lt"/>
                        </a:rPr>
                        <a:t>11%</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8175015"/>
                  </a:ext>
                </a:extLst>
              </a:tr>
              <a:tr h="326922">
                <a:tc>
                  <a:txBody>
                    <a:bodyPr/>
                    <a:lstStyle/>
                    <a:p>
                      <a:pPr marL="252000" lvl="0" algn="l" fontAlgn="b"/>
                      <a:r>
                        <a:rPr lang="en-US" sz="1100" b="0" i="0" u="none" strike="noStrike" dirty="0" smtClean="0">
                          <a:solidFill>
                            <a:schemeClr val="tx1"/>
                          </a:solidFill>
                          <a:effectLst/>
                          <a:latin typeface="Helvetica" panose="020B0604020202020204" pitchFamily="34" charset="0"/>
                        </a:rPr>
                        <a:t>Retire</a:t>
                      </a:r>
                      <a:endParaRPr lang="en-US"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smtClean="0">
                          <a:solidFill>
                            <a:schemeClr val="tx1"/>
                          </a:solidFill>
                          <a:effectLst/>
                          <a:latin typeface="+mj-lt"/>
                        </a:rPr>
                        <a:t>13%</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3070280"/>
                  </a:ext>
                </a:extLst>
              </a:tr>
              <a:tr h="646893">
                <a:tc>
                  <a:txBody>
                    <a:bodyPr/>
                    <a:lstStyle/>
                    <a:p>
                      <a:pPr marL="252000" lvl="0" algn="l" fontAlgn="b"/>
                      <a:r>
                        <a:rPr lang="en-AU" sz="1100" b="0" i="0" u="none" strike="noStrike" dirty="0">
                          <a:solidFill>
                            <a:schemeClr val="tx1"/>
                          </a:solidFill>
                          <a:effectLst/>
                          <a:latin typeface="Helvetica" panose="020B0604020202020204" pitchFamily="34" charset="0"/>
                        </a:rPr>
                        <a:t>Pursuing</a:t>
                      </a:r>
                      <a:r>
                        <a:rPr lang="en-AU" sz="1100" b="0" i="0" u="none" strike="noStrike" baseline="0" dirty="0">
                          <a:solidFill>
                            <a:schemeClr val="tx1"/>
                          </a:solidFill>
                          <a:effectLst/>
                          <a:latin typeface="Helvetica" panose="020B0604020202020204" pitchFamily="34" charset="0"/>
                        </a:rPr>
                        <a:t> further education or </a:t>
                      </a:r>
                      <a:r>
                        <a:rPr lang="en-US" sz="1100" b="0" i="0" u="none" strike="noStrike" dirty="0">
                          <a:solidFill>
                            <a:schemeClr val="tx1"/>
                          </a:solidFill>
                          <a:effectLst/>
                          <a:latin typeface="Helvetica" panose="020B0604020202020204" pitchFamily="34" charset="0"/>
                        </a:rPr>
                        <a:t>temporarily</a:t>
                      </a:r>
                      <a:r>
                        <a:rPr lang="en-US" sz="1100" b="0" i="0" u="none" strike="noStrike" baseline="0" dirty="0">
                          <a:solidFill>
                            <a:schemeClr val="tx1"/>
                          </a:solidFill>
                          <a:effectLst/>
                          <a:latin typeface="Helvetica" panose="020B0604020202020204" pitchFamily="34" charset="0"/>
                        </a:rPr>
                        <a:t> leaving workforce e.g. maternity leave or travel </a:t>
                      </a:r>
                      <a:r>
                        <a:rPr lang="en-AU" sz="1100" b="0" i="0" u="none" strike="noStrike" baseline="0" dirty="0">
                          <a:solidFill>
                            <a:schemeClr val="tx1"/>
                          </a:solidFill>
                          <a:effectLst/>
                          <a:latin typeface="Helvetica" panose="020B0604020202020204" pitchFamily="34" charset="0"/>
                        </a:rPr>
                        <a:t>(no intention to return to the sector)</a:t>
                      </a:r>
                      <a:endParaRPr lang="en-US" sz="1100" b="0" i="0" u="none" strike="noStrike" dirty="0">
                        <a:solidFill>
                          <a:schemeClr val="tx1"/>
                        </a:solidFill>
                        <a:effectLst/>
                        <a:latin typeface="Helvetica"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1100" b="0" i="0" u="none" strike="noStrike" dirty="0" smtClean="0">
                          <a:solidFill>
                            <a:schemeClr val="tx1"/>
                          </a:solidFill>
                          <a:effectLst/>
                          <a:latin typeface="+mj-lt"/>
                        </a:rPr>
                        <a:t>2%</a:t>
                      </a:r>
                      <a:endParaRPr lang="en-AU" sz="1100" b="0" i="0" u="none" strike="noStrike" dirty="0">
                        <a:solidFill>
                          <a:schemeClr val="tx1"/>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1527999"/>
                  </a:ext>
                </a:extLst>
              </a:tr>
            </a:tbl>
          </a:graphicData>
        </a:graphic>
      </p:graphicFrame>
      <p:pic>
        <p:nvPicPr>
          <p:cNvPr id="14" name="Picture 13" descr="Title for table showing intentions after leaving job" title="Intentions after leaving job"/>
          <p:cNvPicPr>
            <a:picLocks noChangeAspect="1"/>
          </p:cNvPicPr>
          <p:nvPr/>
        </p:nvPicPr>
        <p:blipFill>
          <a:blip r:embed="rId3"/>
          <a:stretch>
            <a:fillRect/>
          </a:stretch>
        </p:blipFill>
        <p:spPr>
          <a:xfrm>
            <a:off x="6133764" y="1570040"/>
            <a:ext cx="5243014" cy="377985"/>
          </a:xfrm>
          <a:prstGeom prst="rect">
            <a:avLst/>
          </a:prstGeom>
        </p:spPr>
      </p:pic>
      <p:sp>
        <p:nvSpPr>
          <p:cNvPr id="4" name="TextBox 3"/>
          <p:cNvSpPr txBox="1"/>
          <p:nvPr/>
        </p:nvSpPr>
        <p:spPr>
          <a:xfrm>
            <a:off x="527706" y="4943792"/>
            <a:ext cx="4522763" cy="967921"/>
          </a:xfrm>
          <a:prstGeom prst="rect">
            <a:avLst/>
          </a:prstGeom>
          <a:solidFill>
            <a:schemeClr val="accent1">
              <a:alpha val="15000"/>
            </a:schemeClr>
          </a:solidFill>
        </p:spPr>
        <p:txBody>
          <a:bodyPr wrap="square" lIns="180000" tIns="144000" rIns="180000" bIns="144000" rtlCol="0">
            <a:spAutoFit/>
          </a:bodyPr>
          <a:lstStyle/>
          <a:p>
            <a:r>
              <a:rPr lang="en-AU" sz="1100" dirty="0" smtClean="0"/>
              <a:t>25% </a:t>
            </a:r>
            <a:r>
              <a:rPr lang="en-AU" sz="1100" dirty="0"/>
              <a:t>of respondents intending to leave their current job indicated that they have not yet decided what they will do </a:t>
            </a:r>
            <a:r>
              <a:rPr lang="en-AU" sz="1100" dirty="0" smtClean="0"/>
              <a:t>after leaving. </a:t>
            </a:r>
            <a:r>
              <a:rPr lang="en-AU" sz="1100" dirty="0"/>
              <a:t>This could be a key cohort that can be </a:t>
            </a:r>
            <a:r>
              <a:rPr lang="en-AU" sz="1100" i="1" dirty="0"/>
              <a:t>recaptured</a:t>
            </a:r>
            <a:r>
              <a:rPr lang="en-AU" sz="1100" dirty="0"/>
              <a:t> into the NDIS workforce with the right intervention. </a:t>
            </a:r>
            <a:endParaRPr lang="en-AU" sz="1100" dirty="0" smtClean="0"/>
          </a:p>
        </p:txBody>
      </p:sp>
      <p:pic>
        <p:nvPicPr>
          <p:cNvPr id="10" name="Picture 9" descr="Lightbulb icon"/>
          <p:cNvPicPr>
            <a:picLocks noChangeAspect="1"/>
          </p:cNvPicPr>
          <p:nvPr/>
        </p:nvPicPr>
        <p:blipFill>
          <a:blip r:embed="rId4"/>
          <a:stretch>
            <a:fillRect/>
          </a:stretch>
        </p:blipFill>
        <p:spPr>
          <a:xfrm>
            <a:off x="4776368" y="4761388"/>
            <a:ext cx="445047" cy="438950"/>
          </a:xfrm>
          <a:prstGeom prst="rect">
            <a:avLst/>
          </a:prstGeom>
        </p:spPr>
      </p:pic>
      <p:sp>
        <p:nvSpPr>
          <p:cNvPr id="9" name="Text Placeholder 7">
            <a:extLst>
              <a:ext uri="{FF2B5EF4-FFF2-40B4-BE49-F238E27FC236}">
                <a16:creationId xmlns:a16="http://schemas.microsoft.com/office/drawing/2014/main" id="{C53C5959-AA42-E54F-9D93-D5E381C663AD}"/>
              </a:ext>
            </a:extLst>
          </p:cNvPr>
          <p:cNvSpPr txBox="1">
            <a:spLocks/>
          </p:cNvSpPr>
          <p:nvPr/>
        </p:nvSpPr>
        <p:spPr>
          <a:xfrm>
            <a:off x="479426" y="2358918"/>
            <a:ext cx="4982288" cy="22621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50" dirty="0"/>
          </a:p>
          <a:p>
            <a:r>
              <a:rPr lang="en-AU" sz="1050" dirty="0"/>
              <a:t>Respondents who </a:t>
            </a:r>
            <a:r>
              <a:rPr lang="en-AU" sz="1050" dirty="0" smtClean="0"/>
              <a:t>intend to stay in </a:t>
            </a:r>
            <a:r>
              <a:rPr lang="en-AU" sz="1050" dirty="0"/>
              <a:t>the NDIS workforce were more likely to be currently employed full-time, whereas a greater number of respondents intending to leave the NDIS workforce were casual workers.</a:t>
            </a:r>
          </a:p>
          <a:p>
            <a:endParaRPr lang="en-AU" sz="1050" dirty="0"/>
          </a:p>
          <a:p>
            <a:r>
              <a:rPr lang="en-AU" sz="1050" dirty="0"/>
              <a:t>More than 1 in 4 (28%) respondents who had been in the NDIS workforce for less than 1 year are planning to </a:t>
            </a:r>
            <a:r>
              <a:rPr lang="en-AU" sz="1050" dirty="0" smtClean="0"/>
              <a:t>leave the NDIS workforce. </a:t>
            </a:r>
            <a:r>
              <a:rPr lang="en-AU" sz="1050" dirty="0"/>
              <a:t>2 in 5 (43%) </a:t>
            </a:r>
            <a:r>
              <a:rPr lang="en-AU" sz="1050" dirty="0" smtClean="0"/>
              <a:t>respondents </a:t>
            </a:r>
            <a:r>
              <a:rPr lang="en-AU" sz="1050" dirty="0"/>
              <a:t>who had been working in the NDIS workforce for more than 20 years are planning to </a:t>
            </a:r>
            <a:r>
              <a:rPr lang="en-AU" sz="1050" dirty="0" smtClean="0"/>
              <a:t>leave the sector, </a:t>
            </a:r>
            <a:r>
              <a:rPr lang="en-AU" sz="1050" dirty="0"/>
              <a:t>which </a:t>
            </a:r>
            <a:r>
              <a:rPr lang="en-AU" sz="1050" dirty="0" smtClean="0"/>
              <a:t>includes people intending to retire. Half of the </a:t>
            </a:r>
            <a:r>
              <a:rPr lang="en-AU" sz="1050" dirty="0"/>
              <a:t>respondents aged 60 years and over intend to </a:t>
            </a:r>
            <a:r>
              <a:rPr lang="en-AU" sz="1050" dirty="0" smtClean="0"/>
              <a:t>leave the NDIS workforce.   </a:t>
            </a:r>
            <a:endParaRPr lang="en-AU" sz="1050" dirty="0"/>
          </a:p>
          <a:p>
            <a:endParaRPr lang="en-AU" sz="1050" dirty="0"/>
          </a:p>
          <a:p>
            <a:r>
              <a:rPr lang="en-AU" sz="1050" dirty="0" smtClean="0"/>
              <a:t>32% </a:t>
            </a:r>
            <a:r>
              <a:rPr lang="en-AU" sz="1050" dirty="0"/>
              <a:t>respondents in metro areas had </a:t>
            </a:r>
            <a:r>
              <a:rPr lang="en-AU" sz="1050" dirty="0" smtClean="0"/>
              <a:t>plans </a:t>
            </a:r>
            <a:r>
              <a:rPr lang="en-AU" sz="1050" dirty="0"/>
              <a:t>to leave the NDIS workforce, compared to </a:t>
            </a:r>
            <a:r>
              <a:rPr lang="en-AU" sz="1050" dirty="0" smtClean="0"/>
              <a:t>38% </a:t>
            </a:r>
            <a:r>
              <a:rPr lang="en-AU" sz="1050" dirty="0"/>
              <a:t>of respondents in rural areas. </a:t>
            </a:r>
          </a:p>
          <a:p>
            <a:endParaRPr lang="en-AU" sz="1050" dirty="0"/>
          </a:p>
        </p:txBody>
      </p:sp>
      <p:sp>
        <p:nvSpPr>
          <p:cNvPr id="8"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479955" y="1655768"/>
            <a:ext cx="4981731" cy="646113"/>
          </a:xfrm>
        </p:spPr>
        <p:txBody>
          <a:bodyPr/>
          <a:lstStyle/>
          <a:p>
            <a:r>
              <a:rPr lang="en-AU" sz="1400" b="1" dirty="0">
                <a:solidFill>
                  <a:schemeClr val="accent1"/>
                </a:solidFill>
              </a:rPr>
              <a:t>Only 25% of respondents who plan to leave their current job want to pursue another job in the NDIS workforce straight away</a:t>
            </a:r>
          </a:p>
        </p:txBody>
      </p:sp>
      <p:sp>
        <p:nvSpPr>
          <p:cNvPr id="2" name="Title 1"/>
          <p:cNvSpPr>
            <a:spLocks noGrp="1"/>
          </p:cNvSpPr>
          <p:nvPr>
            <p:ph type="title"/>
          </p:nvPr>
        </p:nvSpPr>
        <p:spPr>
          <a:xfrm>
            <a:off x="479425" y="476250"/>
            <a:ext cx="11233150" cy="775597"/>
          </a:xfrm>
        </p:spPr>
        <p:txBody>
          <a:bodyPr/>
          <a:lstStyle/>
          <a:p>
            <a:r>
              <a:rPr lang="en-AU" sz="2800" dirty="0"/>
              <a:t>Of the NDIS workers who do plan to leave their current job, </a:t>
            </a:r>
            <a:br>
              <a:rPr lang="en-AU" sz="2800" dirty="0"/>
            </a:br>
            <a:r>
              <a:rPr lang="en-AU" sz="2800" dirty="0"/>
              <a:t>about 1 in 2 intend to leave the NDIS workforce</a:t>
            </a:r>
          </a:p>
        </p:txBody>
      </p:sp>
    </p:spTree>
    <p:extLst>
      <p:ext uri="{BB962C8B-B14F-4D97-AF65-F5344CB8AC3E}">
        <p14:creationId xmlns:p14="http://schemas.microsoft.com/office/powerpoint/2010/main" val="1945268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15</a:t>
            </a:fld>
            <a:endParaRPr lang="en-AU" dirty="0"/>
          </a:p>
        </p:txBody>
      </p:sp>
      <p:sp>
        <p:nvSpPr>
          <p:cNvPr id="10"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824154" y="6266226"/>
            <a:ext cx="888421" cy="123111"/>
          </a:xfrm>
        </p:spPr>
        <p:txBody>
          <a:bodyPr/>
          <a:lstStyle/>
          <a:p>
            <a:r>
              <a:rPr lang="en-AU" sz="800" dirty="0"/>
              <a:t>Base: n=191</a:t>
            </a:r>
          </a:p>
        </p:txBody>
      </p:sp>
      <p:sp>
        <p:nvSpPr>
          <p:cNvPr id="4" name="Rectangle 3"/>
          <p:cNvSpPr/>
          <p:nvPr/>
        </p:nvSpPr>
        <p:spPr>
          <a:xfrm>
            <a:off x="6003063" y="6220059"/>
            <a:ext cx="4756903" cy="461665"/>
          </a:xfrm>
          <a:prstGeom prst="rect">
            <a:avLst/>
          </a:prstGeom>
        </p:spPr>
        <p:txBody>
          <a:bodyPr wrap="square">
            <a:spAutoFit/>
          </a:bodyPr>
          <a:lstStyle/>
          <a:p>
            <a:r>
              <a:rPr lang="en-AU" sz="800" dirty="0"/>
              <a:t>Note: Total does not add to 100% as respondents may have mentioned multiple </a:t>
            </a:r>
            <a:r>
              <a:rPr lang="en-AU" sz="800" dirty="0" smtClean="0"/>
              <a:t>themes. </a:t>
            </a:r>
          </a:p>
          <a:p>
            <a:r>
              <a:rPr lang="en-AU" sz="800" dirty="0" smtClean="0"/>
              <a:t>The sample includes workers who want to leave their job and a) plan to leave the NDIS workforce or b) are undecided about leaving the NDIS workforce. </a:t>
            </a:r>
            <a:endParaRPr lang="en-AU" sz="800" dirty="0"/>
          </a:p>
        </p:txBody>
      </p:sp>
      <p:graphicFrame>
        <p:nvGraphicFramePr>
          <p:cNvPr id="7"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4112034734"/>
              </p:ext>
            </p:extLst>
          </p:nvPr>
        </p:nvGraphicFramePr>
        <p:xfrm>
          <a:off x="6003063" y="1569680"/>
          <a:ext cx="5655016" cy="4589370"/>
        </p:xfrm>
        <a:graphic>
          <a:graphicData uri="http://schemas.openxmlformats.org/drawingml/2006/table">
            <a:tbl>
              <a:tblPr firstRow="1" bandRow="1">
                <a:tableStyleId>{5C22544A-7EE6-4342-B048-85BDC9FD1C3A}</a:tableStyleId>
              </a:tblPr>
              <a:tblGrid>
                <a:gridCol w="4083046">
                  <a:extLst>
                    <a:ext uri="{9D8B030D-6E8A-4147-A177-3AD203B41FA5}">
                      <a16:colId xmlns:a16="http://schemas.microsoft.com/office/drawing/2014/main" val="2027982822"/>
                    </a:ext>
                  </a:extLst>
                </a:gridCol>
                <a:gridCol w="785985">
                  <a:extLst>
                    <a:ext uri="{9D8B030D-6E8A-4147-A177-3AD203B41FA5}">
                      <a16:colId xmlns:a16="http://schemas.microsoft.com/office/drawing/2014/main" val="3818096517"/>
                    </a:ext>
                  </a:extLst>
                </a:gridCol>
                <a:gridCol w="785985">
                  <a:extLst>
                    <a:ext uri="{9D8B030D-6E8A-4147-A177-3AD203B41FA5}">
                      <a16:colId xmlns:a16="http://schemas.microsoft.com/office/drawing/2014/main" val="2780625971"/>
                    </a:ext>
                  </a:extLst>
                </a:gridCol>
              </a:tblGrid>
              <a:tr h="522667">
                <a:tc>
                  <a:txBody>
                    <a:bodyPr/>
                    <a:lstStyle/>
                    <a:p>
                      <a:r>
                        <a:rPr lang="en-AU" sz="1200" dirty="0" smtClean="0">
                          <a:solidFill>
                            <a:schemeClr val="bg1"/>
                          </a:solidFill>
                        </a:rPr>
                        <a:t>Reasons</a:t>
                      </a:r>
                      <a:r>
                        <a:rPr lang="en-AU" sz="1200" baseline="0" dirty="0" smtClean="0">
                          <a:solidFill>
                            <a:schemeClr val="bg1"/>
                          </a:solidFill>
                        </a:rPr>
                        <a:t> for leaving the NDIS workforce</a:t>
                      </a:r>
                      <a:endParaRPr lang="en-AU" sz="1200" dirty="0">
                        <a:solidFill>
                          <a:schemeClr val="bg1"/>
                        </a:solidFill>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1000" dirty="0">
                          <a:solidFill>
                            <a:schemeClr val="bg1"/>
                          </a:solidFill>
                          <a:latin typeface="+mj-lt"/>
                        </a:rPr>
                        <a:t>Select</a:t>
                      </a:r>
                      <a:r>
                        <a:rPr lang="en-AU" sz="1000" baseline="0" dirty="0">
                          <a:solidFill>
                            <a:schemeClr val="bg1"/>
                          </a:solidFill>
                          <a:latin typeface="+mj-lt"/>
                        </a:rPr>
                        <a:t> all that apply</a:t>
                      </a: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1000" dirty="0">
                          <a:solidFill>
                            <a:schemeClr val="bg1"/>
                          </a:solidFill>
                          <a:latin typeface="+mj-lt"/>
                        </a:rPr>
                        <a:t>Select</a:t>
                      </a:r>
                      <a:r>
                        <a:rPr lang="en-AU" sz="1000" baseline="0" dirty="0">
                          <a:solidFill>
                            <a:schemeClr val="bg1"/>
                          </a:solidFill>
                          <a:latin typeface="+mj-lt"/>
                        </a:rPr>
                        <a:t> one</a:t>
                      </a: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69382">
                <a:tc>
                  <a:txBody>
                    <a:bodyPr/>
                    <a:lstStyle/>
                    <a:p>
                      <a:pPr algn="l" fontAlgn="b"/>
                      <a:r>
                        <a:rPr lang="en-AU" sz="1000" b="0" i="0" u="none" strike="noStrike" dirty="0">
                          <a:solidFill>
                            <a:srgbClr val="000000"/>
                          </a:solidFill>
                          <a:effectLst/>
                          <a:latin typeface="Helvetica" panose="020B0604020202020204" pitchFamily="34" charset="0"/>
                        </a:rPr>
                        <a:t>Workload is too high</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12%</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69382">
                <a:tc>
                  <a:txBody>
                    <a:bodyPr/>
                    <a:lstStyle/>
                    <a:p>
                      <a:pPr algn="l" fontAlgn="b"/>
                      <a:r>
                        <a:rPr lang="en-US" sz="1000" b="0" i="0" u="none" strike="noStrike" dirty="0">
                          <a:solidFill>
                            <a:srgbClr val="000000"/>
                          </a:solidFill>
                          <a:effectLst/>
                          <a:latin typeface="Helvetica" panose="020B0604020202020204" pitchFamily="34" charset="0"/>
                        </a:rPr>
                        <a:t>Concerns about the service quality under NDIS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13%</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69382">
                <a:tc>
                  <a:txBody>
                    <a:bodyPr/>
                    <a:lstStyle/>
                    <a:p>
                      <a:pPr algn="l" fontAlgn="b"/>
                      <a:r>
                        <a:rPr lang="en-AU" sz="1000" b="0" i="0" u="none" strike="noStrike" dirty="0">
                          <a:solidFill>
                            <a:srgbClr val="000000"/>
                          </a:solidFill>
                          <a:effectLst/>
                          <a:latin typeface="Helvetica" panose="020B0604020202020204" pitchFamily="34" charset="0"/>
                        </a:rPr>
                        <a:t>Paperwork or NDIS procedures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11%</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269382">
                <a:tc>
                  <a:txBody>
                    <a:bodyPr/>
                    <a:lstStyle/>
                    <a:p>
                      <a:pPr algn="l" fontAlgn="b"/>
                      <a:r>
                        <a:rPr lang="en-US" sz="1000" b="0" i="0" u="none" strike="noStrike" dirty="0">
                          <a:solidFill>
                            <a:srgbClr val="000000"/>
                          </a:solidFill>
                          <a:effectLst/>
                          <a:latin typeface="Helvetica" panose="020B0604020202020204" pitchFamily="34" charset="0"/>
                        </a:rPr>
                        <a:t>Negative workplace culture or management issues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13%</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269382">
                <a:tc>
                  <a:txBody>
                    <a:bodyPr/>
                    <a:lstStyle/>
                    <a:p>
                      <a:pPr algn="l" fontAlgn="b"/>
                      <a:r>
                        <a:rPr lang="en-AU" sz="1000" b="0" i="0" u="none" strike="noStrike" dirty="0">
                          <a:solidFill>
                            <a:srgbClr val="000000"/>
                          </a:solidFill>
                          <a:effectLst/>
                          <a:latin typeface="Helvetica" panose="020B0604020202020204" pitchFamily="34" charset="0"/>
                        </a:rPr>
                        <a:t>The pay and/or benefits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10%</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69382">
                <a:tc>
                  <a:txBody>
                    <a:bodyPr/>
                    <a:lstStyle/>
                    <a:p>
                      <a:pPr algn="l" fontAlgn="b"/>
                      <a:r>
                        <a:rPr lang="en-US" sz="1000" b="0" i="0" u="none" strike="noStrike" dirty="0">
                          <a:solidFill>
                            <a:srgbClr val="000000"/>
                          </a:solidFill>
                          <a:effectLst/>
                          <a:latin typeface="Helvetica" panose="020B0604020202020204" pitchFamily="34" charset="0"/>
                        </a:rPr>
                        <a:t>Risk to my health, safety and/or wellbeing</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29%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269382">
                <a:tc>
                  <a:txBody>
                    <a:bodyPr/>
                    <a:lstStyle/>
                    <a:p>
                      <a:pPr algn="l" fontAlgn="b"/>
                      <a:r>
                        <a:rPr lang="en-US" sz="1000" b="0" i="0" u="none" strike="noStrike" dirty="0">
                          <a:solidFill>
                            <a:srgbClr val="000000"/>
                          </a:solidFill>
                          <a:effectLst/>
                          <a:latin typeface="Helvetica" panose="020B0604020202020204" pitchFamily="34" charset="0"/>
                        </a:rPr>
                        <a:t>Lack of learning or career progression opportunities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r h="269382">
                <a:tc>
                  <a:txBody>
                    <a:bodyPr/>
                    <a:lstStyle/>
                    <a:p>
                      <a:pPr algn="l" fontAlgn="b"/>
                      <a:r>
                        <a:rPr lang="en-US" sz="1000" b="0" i="0" u="none" strike="noStrike" dirty="0">
                          <a:solidFill>
                            <a:srgbClr val="000000"/>
                          </a:solidFill>
                          <a:effectLst/>
                          <a:latin typeface="Helvetica" panose="020B0604020202020204" pitchFamily="34" charset="0"/>
                        </a:rPr>
                        <a:t>The rostering and/or work hours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20%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136909"/>
                  </a:ext>
                </a:extLst>
              </a:tr>
              <a:tr h="269382">
                <a:tc>
                  <a:txBody>
                    <a:bodyPr/>
                    <a:lstStyle/>
                    <a:p>
                      <a:pPr algn="l" fontAlgn="b"/>
                      <a:r>
                        <a:rPr lang="en-AU" sz="1000" b="0" i="0" u="none" strike="noStrike">
                          <a:solidFill>
                            <a:srgbClr val="000000"/>
                          </a:solidFill>
                          <a:effectLst/>
                          <a:latin typeface="Helvetica" panose="020B0604020202020204" pitchFamily="34" charset="0"/>
                        </a:rPr>
                        <a:t>Job insecurity</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372176"/>
                  </a:ext>
                </a:extLst>
              </a:tr>
              <a:tr h="269382">
                <a:tc>
                  <a:txBody>
                    <a:bodyPr/>
                    <a:lstStyle/>
                    <a:p>
                      <a:pPr algn="l" fontAlgn="b"/>
                      <a:r>
                        <a:rPr lang="en-US" sz="1000" b="0" i="0" u="none" strike="noStrike" dirty="0">
                          <a:solidFill>
                            <a:srgbClr val="000000"/>
                          </a:solidFill>
                          <a:effectLst/>
                          <a:latin typeface="Helvetica" panose="020B0604020202020204" pitchFamily="34" charset="0"/>
                        </a:rPr>
                        <a:t>Personal reasons e.g. study, family responsibilities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417892"/>
                  </a:ext>
                </a:extLst>
              </a:tr>
              <a:tr h="269382">
                <a:tc>
                  <a:txBody>
                    <a:bodyPr/>
                    <a:lstStyle/>
                    <a:p>
                      <a:pPr algn="l" fontAlgn="b"/>
                      <a:r>
                        <a:rPr lang="en-AU" sz="1000" b="0" i="0" u="none" strike="noStrike" dirty="0">
                          <a:solidFill>
                            <a:srgbClr val="000000"/>
                          </a:solidFill>
                          <a:effectLst/>
                          <a:latin typeface="Helvetica" panose="020B0604020202020204" pitchFamily="34" charset="0"/>
                        </a:rPr>
                        <a:t>Poor induction/ training experience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88974"/>
                  </a:ext>
                </a:extLst>
              </a:tr>
              <a:tr h="269382">
                <a:tc>
                  <a:txBody>
                    <a:bodyPr/>
                    <a:lstStyle/>
                    <a:p>
                      <a:pPr algn="l" fontAlgn="b"/>
                      <a:r>
                        <a:rPr lang="en-AU" sz="1000" b="0" i="0" u="none" strike="noStrike" dirty="0">
                          <a:solidFill>
                            <a:srgbClr val="000000"/>
                          </a:solidFill>
                          <a:effectLst/>
                          <a:latin typeface="Helvetica" panose="020B0604020202020204" pitchFamily="34" charset="0"/>
                        </a:rPr>
                        <a:t>COVID-19 requirements (e.g. vaccination mandate, PPE, quarantine)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smtClean="0">
                          <a:solidFill>
                            <a:srgbClr val="000000"/>
                          </a:solidFill>
                          <a:effectLst/>
                          <a:latin typeface="+mj-lt"/>
                        </a:rPr>
                        <a:t>2%</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980233"/>
                  </a:ext>
                </a:extLst>
              </a:tr>
              <a:tr h="269382">
                <a:tc>
                  <a:txBody>
                    <a:bodyPr/>
                    <a:lstStyle/>
                    <a:p>
                      <a:pPr algn="l" fontAlgn="b"/>
                      <a:r>
                        <a:rPr lang="en-US" sz="1000" b="0" i="0" u="none" strike="noStrike" dirty="0">
                          <a:solidFill>
                            <a:srgbClr val="000000"/>
                          </a:solidFill>
                          <a:effectLst/>
                          <a:latin typeface="Helvetica" panose="020B0604020202020204" pitchFamily="34" charset="0"/>
                        </a:rPr>
                        <a:t>I saw the disability sector as a temporary career choice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053291"/>
                  </a:ext>
                </a:extLst>
              </a:tr>
              <a:tr h="269382">
                <a:tc>
                  <a:txBody>
                    <a:bodyPr/>
                    <a:lstStyle/>
                    <a:p>
                      <a:pPr algn="l" fontAlgn="b"/>
                      <a:r>
                        <a:rPr lang="en-US" sz="1000" b="0" i="0" u="none" strike="noStrike" dirty="0">
                          <a:solidFill>
                            <a:srgbClr val="000000"/>
                          </a:solidFill>
                          <a:effectLst/>
                          <a:latin typeface="Helvetica" panose="020B0604020202020204" pitchFamily="34" charset="0"/>
                        </a:rPr>
                        <a:t>Disability work is not what I thought it would be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661750"/>
                  </a:ext>
                </a:extLst>
              </a:tr>
              <a:tr h="269382">
                <a:tc>
                  <a:txBody>
                    <a:bodyPr/>
                    <a:lstStyle/>
                    <a:p>
                      <a:pPr algn="l" fontAlgn="b"/>
                      <a:r>
                        <a:rPr lang="en-US" sz="1000" b="0" i="0" u="none" strike="noStrike" dirty="0">
                          <a:solidFill>
                            <a:srgbClr val="000000"/>
                          </a:solidFill>
                          <a:effectLst/>
                          <a:latin typeface="Helvetica" panose="020B0604020202020204" pitchFamily="34" charset="0"/>
                        </a:rPr>
                        <a:t>Other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17%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smtClean="0">
                          <a:solidFill>
                            <a:srgbClr val="000000"/>
                          </a:solidFill>
                          <a:effectLst/>
                          <a:latin typeface="+mj-lt"/>
                        </a:rPr>
                        <a:t>16%</a:t>
                      </a:r>
                      <a:endParaRPr lang="en-AU" sz="1000" b="0" i="0" u="none" strike="noStrike" dirty="0">
                        <a:solidFill>
                          <a:srgbClr val="000000"/>
                        </a:solidFill>
                        <a:effectLst/>
                        <a:latin typeface="+mj-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274429"/>
                  </a:ext>
                </a:extLst>
              </a:tr>
            </a:tbl>
          </a:graphicData>
        </a:graphic>
      </p:graphicFrame>
      <p:sp>
        <p:nvSpPr>
          <p:cNvPr id="11" name="Rectangular Callout 10"/>
          <p:cNvSpPr/>
          <p:nvPr/>
        </p:nvSpPr>
        <p:spPr>
          <a:xfrm>
            <a:off x="458969" y="5577002"/>
            <a:ext cx="5091382" cy="647420"/>
          </a:xfrm>
          <a:prstGeom prst="wedgeRectCallout">
            <a:avLst>
              <a:gd name="adj1" fmla="val 30943"/>
              <a:gd name="adj2" fmla="val 71475"/>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i="1" dirty="0">
                <a:solidFill>
                  <a:schemeClr val="tx1">
                    <a:lumMod val="65000"/>
                    <a:lumOff val="35000"/>
                  </a:schemeClr>
                </a:solidFill>
              </a:rPr>
              <a:t>“</a:t>
            </a:r>
            <a:r>
              <a:rPr lang="en-US" sz="1100" i="1" dirty="0">
                <a:solidFill>
                  <a:schemeClr val="tx1">
                    <a:lumMod val="65000"/>
                    <a:lumOff val="35000"/>
                  </a:schemeClr>
                </a:solidFill>
              </a:rPr>
              <a:t>Not happy with how I've been treated, after giving my all for eleven years I think I deserve better.”</a:t>
            </a:r>
            <a:endParaRPr lang="en-AU" sz="1100" i="1" dirty="0">
              <a:solidFill>
                <a:schemeClr val="tx1">
                  <a:lumMod val="65000"/>
                  <a:lumOff val="35000"/>
                </a:schemeClr>
              </a:solidFill>
            </a:endParaRPr>
          </a:p>
        </p:txBody>
      </p:sp>
      <p:sp>
        <p:nvSpPr>
          <p:cNvPr id="9" name="Text Placeholder 7">
            <a:extLst>
              <a:ext uri="{FF2B5EF4-FFF2-40B4-BE49-F238E27FC236}">
                <a16:creationId xmlns:a16="http://schemas.microsoft.com/office/drawing/2014/main" id="{C53C5959-AA42-E54F-9D93-D5E381C663AD}"/>
              </a:ext>
            </a:extLst>
          </p:cNvPr>
          <p:cNvSpPr txBox="1">
            <a:spLocks/>
          </p:cNvSpPr>
          <p:nvPr/>
        </p:nvSpPr>
        <p:spPr>
          <a:xfrm>
            <a:off x="492301" y="2566722"/>
            <a:ext cx="5091382" cy="30777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50" dirty="0" smtClean="0"/>
              <a:t>Respondents who plan to leave their job and either wanted to leave the NDIS workforce or were undecided, were </a:t>
            </a:r>
            <a:r>
              <a:rPr lang="en-AU" sz="1050" dirty="0"/>
              <a:t>asked to select all the main reasons why they </a:t>
            </a:r>
            <a:r>
              <a:rPr lang="en-AU" sz="1050" dirty="0" smtClean="0"/>
              <a:t>would want to leave the NDIS workforce. The </a:t>
            </a:r>
            <a:r>
              <a:rPr lang="en-AU" sz="1050" dirty="0"/>
              <a:t>most commonly reported reason was high </a:t>
            </a:r>
            <a:r>
              <a:rPr lang="en-AU" sz="1050" dirty="0" smtClean="0"/>
              <a:t>workload </a:t>
            </a:r>
            <a:r>
              <a:rPr lang="en-AU" sz="1050" dirty="0"/>
              <a:t>(42%), which </a:t>
            </a:r>
            <a:r>
              <a:rPr lang="en-AU" sz="1050" dirty="0" smtClean="0"/>
              <a:t>could be related to the current workforce shortage and high demand </a:t>
            </a:r>
            <a:r>
              <a:rPr lang="en-AU" sz="1050" dirty="0"/>
              <a:t>for </a:t>
            </a:r>
            <a:r>
              <a:rPr lang="en-AU" sz="1050" dirty="0" smtClean="0"/>
              <a:t>services.</a:t>
            </a:r>
            <a:endParaRPr lang="en-AU" sz="1050" dirty="0"/>
          </a:p>
          <a:p>
            <a:endParaRPr lang="en-AU" sz="1050" dirty="0"/>
          </a:p>
          <a:p>
            <a:r>
              <a:rPr lang="en-AU" sz="1050" dirty="0"/>
              <a:t>Around 41% of respondents </a:t>
            </a:r>
            <a:r>
              <a:rPr lang="en-AU" sz="1050" dirty="0" smtClean="0"/>
              <a:t>would leave the NDIS workforce due to concerns </a:t>
            </a:r>
            <a:r>
              <a:rPr lang="en-AU" sz="1050" dirty="0"/>
              <a:t>about the service quality under </a:t>
            </a:r>
            <a:r>
              <a:rPr lang="en-AU" sz="1050" dirty="0" smtClean="0"/>
              <a:t>NDIS and due to the nature of the paperwork </a:t>
            </a:r>
            <a:r>
              <a:rPr lang="en-AU" sz="1050" dirty="0"/>
              <a:t>or NDIS </a:t>
            </a:r>
            <a:r>
              <a:rPr lang="en-AU" sz="1050" dirty="0" smtClean="0"/>
              <a:t>procedures</a:t>
            </a:r>
            <a:r>
              <a:rPr lang="en-AU" sz="1050" dirty="0"/>
              <a:t>. Negative workplace culture or management issues were also indicated as a main reason for respondents wanting to leave the NDIS workforce. </a:t>
            </a:r>
          </a:p>
          <a:p>
            <a:endParaRPr lang="en-AU" sz="1050" dirty="0"/>
          </a:p>
          <a:p>
            <a:r>
              <a:rPr lang="en-AU" sz="1050" dirty="0"/>
              <a:t>As only 5% of respondents </a:t>
            </a:r>
            <a:r>
              <a:rPr lang="en-AU" sz="1050" dirty="0" smtClean="0"/>
              <a:t>indicated that the one main reason for leaving was </a:t>
            </a:r>
            <a:r>
              <a:rPr lang="en-AU" sz="1050" dirty="0"/>
              <a:t>due to personal reasons, such as family responsibilities, it appears that turnover is more related to issues in the work environment than personal situations. </a:t>
            </a:r>
            <a:endParaRPr lang="en-AU" sz="1050" dirty="0" smtClean="0"/>
          </a:p>
          <a:p>
            <a:endParaRPr lang="en-AU" sz="1050" dirty="0"/>
          </a:p>
          <a:p>
            <a:r>
              <a:rPr lang="en-AU" sz="1050" dirty="0"/>
              <a:t>Respondents also </a:t>
            </a:r>
            <a:r>
              <a:rPr lang="en-AU" sz="1050" dirty="0" smtClean="0"/>
              <a:t>wrote </a:t>
            </a:r>
            <a:r>
              <a:rPr lang="en-AU" sz="1050" dirty="0"/>
              <a:t>that burn out or stress, challenges with NDIS requirements, a lack of organisational professionalism or a lack of recognition were other reasons for </a:t>
            </a:r>
            <a:r>
              <a:rPr lang="en-AU" sz="1050" dirty="0" smtClean="0"/>
              <a:t>wanting to leave the NDIS workforce.</a:t>
            </a:r>
            <a:endParaRPr lang="en-AU" sz="1050" dirty="0"/>
          </a:p>
          <a:p>
            <a:endParaRPr lang="en-AU" sz="1100" dirty="0">
              <a:solidFill>
                <a:schemeClr val="tx1">
                  <a:lumMod val="65000"/>
                  <a:lumOff val="35000"/>
                </a:schemeClr>
              </a:solidFill>
            </a:endParaRPr>
          </a:p>
        </p:txBody>
      </p:sp>
      <p:sp>
        <p:nvSpPr>
          <p:cNvPr id="8"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478013" y="1624051"/>
            <a:ext cx="5220178" cy="862012"/>
          </a:xfrm>
        </p:spPr>
        <p:txBody>
          <a:bodyPr/>
          <a:lstStyle/>
          <a:p>
            <a:r>
              <a:rPr lang="en-AU" sz="1400" b="1" dirty="0">
                <a:solidFill>
                  <a:schemeClr val="accent1"/>
                </a:solidFill>
              </a:rPr>
              <a:t>Issues with NDIS service quality and procedures, negative workplace culture and low satisfaction with pay and/or benefits were also endorsed by more than 1 in 3 respondents as potential reasons for leaving the NDIS workforce</a:t>
            </a:r>
          </a:p>
        </p:txBody>
      </p:sp>
      <p:sp>
        <p:nvSpPr>
          <p:cNvPr id="2" name="Title 1"/>
          <p:cNvSpPr>
            <a:spLocks noGrp="1"/>
          </p:cNvSpPr>
          <p:nvPr>
            <p:ph type="title"/>
          </p:nvPr>
        </p:nvSpPr>
        <p:spPr>
          <a:xfrm>
            <a:off x="479425" y="476250"/>
            <a:ext cx="11233150" cy="775597"/>
          </a:xfrm>
        </p:spPr>
        <p:txBody>
          <a:bodyPr/>
          <a:lstStyle/>
          <a:p>
            <a:r>
              <a:rPr lang="en-AU" sz="2800" dirty="0"/>
              <a:t>The </a:t>
            </a:r>
            <a:r>
              <a:rPr lang="en-AU" sz="2800" dirty="0" smtClean="0"/>
              <a:t>most common reason workers </a:t>
            </a:r>
            <a:r>
              <a:rPr lang="en-AU" sz="2800" dirty="0"/>
              <a:t>want to leave the </a:t>
            </a:r>
            <a:r>
              <a:rPr lang="en-AU" sz="2800" dirty="0" smtClean="0"/>
              <a:t>NDIS workforce </a:t>
            </a:r>
            <a:r>
              <a:rPr lang="en-AU" sz="2800" dirty="0"/>
              <a:t>is high workload</a:t>
            </a:r>
          </a:p>
        </p:txBody>
      </p:sp>
    </p:spTree>
    <p:extLst>
      <p:ext uri="{BB962C8B-B14F-4D97-AF65-F5344CB8AC3E}">
        <p14:creationId xmlns:p14="http://schemas.microsoft.com/office/powerpoint/2010/main" val="321991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16</a:t>
            </a:fld>
            <a:endParaRPr lang="en-AU"/>
          </a:p>
        </p:txBody>
      </p:sp>
      <p:sp>
        <p:nvSpPr>
          <p:cNvPr id="9"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747949" y="6233864"/>
            <a:ext cx="1516497" cy="123111"/>
          </a:xfrm>
        </p:spPr>
        <p:txBody>
          <a:bodyPr/>
          <a:lstStyle/>
          <a:p>
            <a:r>
              <a:rPr lang="en-AU" sz="800" dirty="0"/>
              <a:t>Base: </a:t>
            </a:r>
            <a:r>
              <a:rPr lang="en-AU" sz="800" dirty="0" smtClean="0"/>
              <a:t>n=512</a:t>
            </a:r>
            <a:endParaRPr lang="en-AU" sz="800" dirty="0"/>
          </a:p>
        </p:txBody>
      </p:sp>
      <p:sp>
        <p:nvSpPr>
          <p:cNvPr id="14" name="Rectangle 13"/>
          <p:cNvSpPr/>
          <p:nvPr/>
        </p:nvSpPr>
        <p:spPr>
          <a:xfrm>
            <a:off x="6003063" y="6180955"/>
            <a:ext cx="6096000" cy="215444"/>
          </a:xfrm>
          <a:prstGeom prst="rect">
            <a:avLst/>
          </a:prstGeom>
        </p:spPr>
        <p:txBody>
          <a:bodyPr>
            <a:spAutoFit/>
          </a:bodyPr>
          <a:lstStyle/>
          <a:p>
            <a:r>
              <a:rPr lang="en-AU" sz="800" dirty="0"/>
              <a:t>Note: Total does not add to 100% as respondents may have mentioned multiple themes</a:t>
            </a:r>
          </a:p>
        </p:txBody>
      </p:sp>
      <p:graphicFrame>
        <p:nvGraphicFramePr>
          <p:cNvPr id="10"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3592774629"/>
              </p:ext>
            </p:extLst>
          </p:nvPr>
        </p:nvGraphicFramePr>
        <p:xfrm>
          <a:off x="5969606" y="1652452"/>
          <a:ext cx="5701083" cy="4487190"/>
        </p:xfrm>
        <a:graphic>
          <a:graphicData uri="http://schemas.openxmlformats.org/drawingml/2006/table">
            <a:tbl>
              <a:tblPr firstRow="1" bandRow="1">
                <a:tableStyleId>{5C22544A-7EE6-4342-B048-85BDC9FD1C3A}</a:tableStyleId>
              </a:tblPr>
              <a:tblGrid>
                <a:gridCol w="4256467">
                  <a:extLst>
                    <a:ext uri="{9D8B030D-6E8A-4147-A177-3AD203B41FA5}">
                      <a16:colId xmlns:a16="http://schemas.microsoft.com/office/drawing/2014/main" val="2027982822"/>
                    </a:ext>
                  </a:extLst>
                </a:gridCol>
                <a:gridCol w="722308">
                  <a:extLst>
                    <a:ext uri="{9D8B030D-6E8A-4147-A177-3AD203B41FA5}">
                      <a16:colId xmlns:a16="http://schemas.microsoft.com/office/drawing/2014/main" val="3818096517"/>
                    </a:ext>
                  </a:extLst>
                </a:gridCol>
                <a:gridCol w="722308">
                  <a:extLst>
                    <a:ext uri="{9D8B030D-6E8A-4147-A177-3AD203B41FA5}">
                      <a16:colId xmlns:a16="http://schemas.microsoft.com/office/drawing/2014/main" val="2069724325"/>
                    </a:ext>
                  </a:extLst>
                </a:gridCol>
              </a:tblGrid>
              <a:tr h="525587">
                <a:tc>
                  <a:txBody>
                    <a:bodyPr/>
                    <a:lstStyle/>
                    <a:p>
                      <a:r>
                        <a:rPr lang="en-AU" sz="1200" dirty="0" smtClean="0">
                          <a:solidFill>
                            <a:schemeClr val="bg1"/>
                          </a:solidFill>
                        </a:rPr>
                        <a:t>Reasons</a:t>
                      </a:r>
                      <a:r>
                        <a:rPr lang="en-AU" sz="1200" baseline="0" dirty="0" smtClean="0">
                          <a:solidFill>
                            <a:schemeClr val="bg1"/>
                          </a:solidFill>
                        </a:rPr>
                        <a:t> for staying in the NDIS workforce</a:t>
                      </a:r>
                      <a:endParaRPr lang="en-AU" sz="1200" dirty="0">
                        <a:solidFill>
                          <a:schemeClr val="bg1"/>
                        </a:solidFill>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1000" dirty="0">
                          <a:solidFill>
                            <a:schemeClr val="bg1"/>
                          </a:solidFill>
                          <a:latin typeface="+mj-lt"/>
                        </a:rPr>
                        <a:t>Select</a:t>
                      </a:r>
                      <a:r>
                        <a:rPr lang="en-AU" sz="1000" baseline="0" dirty="0">
                          <a:solidFill>
                            <a:schemeClr val="bg1"/>
                          </a:solidFill>
                          <a:latin typeface="+mj-lt"/>
                        </a:rPr>
                        <a:t> all that apply</a:t>
                      </a: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1000" dirty="0">
                          <a:solidFill>
                            <a:schemeClr val="bg1"/>
                          </a:solidFill>
                          <a:latin typeface="+mj-lt"/>
                        </a:rPr>
                        <a:t>Select</a:t>
                      </a:r>
                      <a:r>
                        <a:rPr lang="en-AU" sz="1000" baseline="0" dirty="0">
                          <a:solidFill>
                            <a:schemeClr val="bg1"/>
                          </a:solidFill>
                          <a:latin typeface="+mj-lt"/>
                        </a:rPr>
                        <a:t> one</a:t>
                      </a: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81325">
                <a:tc>
                  <a:txBody>
                    <a:bodyPr/>
                    <a:lstStyle/>
                    <a:p>
                      <a:pPr algn="l" fontAlgn="b"/>
                      <a:r>
                        <a:rPr lang="en-US" sz="1000" b="0" i="0" u="none" strike="noStrike" dirty="0">
                          <a:solidFill>
                            <a:srgbClr val="000000"/>
                          </a:solidFill>
                          <a:effectLst/>
                          <a:latin typeface="+mj-lt"/>
                        </a:rPr>
                        <a:t>Nature of the work (e.g. interesting, enjoyable, challenging)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65%</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21%</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81325">
                <a:tc>
                  <a:txBody>
                    <a:bodyPr/>
                    <a:lstStyle/>
                    <a:p>
                      <a:pPr algn="l" fontAlgn="b"/>
                      <a:r>
                        <a:rPr lang="en-US" sz="1000" b="0" i="0" u="none" strike="noStrike" dirty="0">
                          <a:solidFill>
                            <a:srgbClr val="000000"/>
                          </a:solidFill>
                          <a:effectLst/>
                          <a:latin typeface="+mj-lt"/>
                        </a:rPr>
                        <a:t>Positive impact on people or the community</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63%</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21%</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81325">
                <a:tc>
                  <a:txBody>
                    <a:bodyPr/>
                    <a:lstStyle/>
                    <a:p>
                      <a:pPr algn="l" fontAlgn="b"/>
                      <a:r>
                        <a:rPr lang="en-US" sz="1000" b="0" i="0" u="none" strike="noStrike" dirty="0" err="1">
                          <a:solidFill>
                            <a:srgbClr val="000000"/>
                          </a:solidFill>
                          <a:effectLst/>
                          <a:latin typeface="+mj-lt"/>
                        </a:rPr>
                        <a:t>Utilises</a:t>
                      </a:r>
                      <a:r>
                        <a:rPr lang="en-US" sz="1000" b="0" i="0" u="none" strike="noStrike" dirty="0">
                          <a:solidFill>
                            <a:srgbClr val="000000"/>
                          </a:solidFill>
                          <a:effectLst/>
                          <a:latin typeface="+mj-lt"/>
                        </a:rPr>
                        <a:t> my skills and knowledge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55%</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8%</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281325">
                <a:tc>
                  <a:txBody>
                    <a:bodyPr/>
                    <a:lstStyle/>
                    <a:p>
                      <a:pPr algn="l" fontAlgn="b"/>
                      <a:r>
                        <a:rPr lang="en-US" sz="1000" b="0" i="0" u="none" strike="noStrike" dirty="0">
                          <a:solidFill>
                            <a:srgbClr val="000000"/>
                          </a:solidFill>
                          <a:effectLst/>
                          <a:latin typeface="+mj-lt"/>
                        </a:rPr>
                        <a:t>The relationship I have established with the clients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53%</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12%</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281325">
                <a:tc>
                  <a:txBody>
                    <a:bodyPr/>
                    <a:lstStyle/>
                    <a:p>
                      <a:pPr algn="l" fontAlgn="b"/>
                      <a:r>
                        <a:rPr lang="en-US" sz="1000" b="0" i="0" u="none" strike="noStrike" dirty="0">
                          <a:solidFill>
                            <a:srgbClr val="000000"/>
                          </a:solidFill>
                          <a:effectLst/>
                          <a:latin typeface="+mj-lt"/>
                        </a:rPr>
                        <a:t>Opportunity to build relationships and interact with people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42%</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3%</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81325">
                <a:tc>
                  <a:txBody>
                    <a:bodyPr/>
                    <a:lstStyle/>
                    <a:p>
                      <a:pPr algn="l" fontAlgn="b"/>
                      <a:r>
                        <a:rPr lang="en-US" sz="1000" b="0" i="0" u="none" strike="noStrike" dirty="0">
                          <a:solidFill>
                            <a:srgbClr val="000000"/>
                          </a:solidFill>
                          <a:effectLst/>
                          <a:latin typeface="+mj-lt"/>
                        </a:rPr>
                        <a:t>Flexibility of work hours (e.g. weekly rostering)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36%</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4%</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281325">
                <a:tc>
                  <a:txBody>
                    <a:bodyPr/>
                    <a:lstStyle/>
                    <a:p>
                      <a:pPr algn="l" fontAlgn="b"/>
                      <a:r>
                        <a:rPr lang="en-AU" sz="1000" b="0" i="0" u="none" strike="noStrike" dirty="0">
                          <a:solidFill>
                            <a:srgbClr val="000000"/>
                          </a:solidFill>
                          <a:effectLst/>
                          <a:latin typeface="+mj-lt"/>
                        </a:rPr>
                        <a:t>Positive workplace culture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35%</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3%</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r h="281325">
                <a:tc>
                  <a:txBody>
                    <a:bodyPr/>
                    <a:lstStyle/>
                    <a:p>
                      <a:pPr algn="l" fontAlgn="b"/>
                      <a:r>
                        <a:rPr lang="en-AU" sz="1000" b="0" i="0" u="none" strike="noStrike" dirty="0">
                          <a:solidFill>
                            <a:srgbClr val="000000"/>
                          </a:solidFill>
                          <a:effectLst/>
                          <a:latin typeface="+mj-lt"/>
                        </a:rPr>
                        <a:t>Job security</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34%</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9%</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136909"/>
                  </a:ext>
                </a:extLst>
              </a:tr>
              <a:tr h="281325">
                <a:tc>
                  <a:txBody>
                    <a:bodyPr/>
                    <a:lstStyle/>
                    <a:p>
                      <a:pPr algn="l" fontAlgn="b"/>
                      <a:r>
                        <a:rPr lang="en-US" sz="1000" b="0" i="0" u="none" strike="noStrike" dirty="0">
                          <a:solidFill>
                            <a:srgbClr val="000000"/>
                          </a:solidFill>
                          <a:effectLst/>
                          <a:latin typeface="+mj-lt"/>
                        </a:rPr>
                        <a:t>Learning or career progression opportunities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30%</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6%</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372176"/>
                  </a:ext>
                </a:extLst>
              </a:tr>
              <a:tr h="281325">
                <a:tc>
                  <a:txBody>
                    <a:bodyPr/>
                    <a:lstStyle/>
                    <a:p>
                      <a:pPr algn="l" fontAlgn="b"/>
                      <a:r>
                        <a:rPr lang="en-AU" sz="1000" b="0" i="0" u="none" strike="noStrike">
                          <a:solidFill>
                            <a:srgbClr val="000000"/>
                          </a:solidFill>
                          <a:effectLst/>
                          <a:latin typeface="+mj-lt"/>
                        </a:rPr>
                        <a:t>The pay and/or benefits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27%</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6%</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417892"/>
                  </a:ext>
                </a:extLst>
              </a:tr>
              <a:tr h="281325">
                <a:tc>
                  <a:txBody>
                    <a:bodyPr/>
                    <a:lstStyle/>
                    <a:p>
                      <a:pPr algn="l" fontAlgn="b"/>
                      <a:r>
                        <a:rPr lang="en-AU" sz="1000" b="0" i="0" u="none" strike="noStrike" dirty="0">
                          <a:solidFill>
                            <a:srgbClr val="000000"/>
                          </a:solidFill>
                          <a:effectLst/>
                          <a:latin typeface="+mj-lt"/>
                        </a:rPr>
                        <a:t>Relationships with colleagues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20%</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1%</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88974"/>
                  </a:ext>
                </a:extLst>
              </a:tr>
              <a:tr h="281325">
                <a:tc>
                  <a:txBody>
                    <a:bodyPr/>
                    <a:lstStyle/>
                    <a:p>
                      <a:pPr algn="l" fontAlgn="b"/>
                      <a:r>
                        <a:rPr lang="en-US" sz="1000" b="0" i="0" u="none" strike="noStrike">
                          <a:solidFill>
                            <a:srgbClr val="000000"/>
                          </a:solidFill>
                          <a:effectLst/>
                          <a:latin typeface="+mj-lt"/>
                        </a:rPr>
                        <a:t>There is a high demand for disability workers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19%</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2%</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980233"/>
                  </a:ext>
                </a:extLst>
              </a:tr>
              <a:tr h="281325">
                <a:tc>
                  <a:txBody>
                    <a:bodyPr/>
                    <a:lstStyle/>
                    <a:p>
                      <a:pPr algn="l" fontAlgn="b"/>
                      <a:r>
                        <a:rPr lang="en-US" sz="1000" b="0" i="0" u="none" strike="noStrike">
                          <a:solidFill>
                            <a:srgbClr val="000000"/>
                          </a:solidFill>
                          <a:effectLst/>
                          <a:latin typeface="+mj-lt"/>
                        </a:rPr>
                        <a:t>Lack of suitable alternative job prospects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6%</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j-lt"/>
                        </a:rPr>
                        <a:t>2%</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053291"/>
                  </a:ext>
                </a:extLst>
              </a:tr>
              <a:tr h="281325">
                <a:tc>
                  <a:txBody>
                    <a:bodyPr/>
                    <a:lstStyle/>
                    <a:p>
                      <a:pPr algn="l" fontAlgn="b"/>
                      <a:r>
                        <a:rPr lang="en-AU" sz="1000" b="0" i="0" u="none" strike="noStrike" dirty="0">
                          <a:solidFill>
                            <a:srgbClr val="000000"/>
                          </a:solidFill>
                          <a:effectLst/>
                          <a:latin typeface="+mj-lt"/>
                        </a:rPr>
                        <a:t>Other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a:solidFill>
                            <a:srgbClr val="000000"/>
                          </a:solidFill>
                          <a:effectLst/>
                          <a:latin typeface="+mj-lt"/>
                        </a:rPr>
                        <a:t>3%</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dirty="0" smtClean="0">
                          <a:solidFill>
                            <a:srgbClr val="000000"/>
                          </a:solidFill>
                          <a:effectLst/>
                          <a:latin typeface="+mj-lt"/>
                        </a:rPr>
                        <a:t>2%</a:t>
                      </a:r>
                      <a:endParaRPr lang="en-AU" sz="1000" b="0" i="0" u="none" strike="noStrike" dirty="0">
                        <a:solidFill>
                          <a:srgbClr val="000000"/>
                        </a:solidFill>
                        <a:effectLst/>
                        <a:latin typeface="+mj-lt"/>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661750"/>
                  </a:ext>
                </a:extLst>
              </a:tr>
            </a:tbl>
          </a:graphicData>
        </a:graphic>
      </p:graphicFrame>
      <p:sp>
        <p:nvSpPr>
          <p:cNvPr id="11" name="Rectangular Callout 10"/>
          <p:cNvSpPr/>
          <p:nvPr/>
        </p:nvSpPr>
        <p:spPr>
          <a:xfrm>
            <a:off x="491202" y="5680513"/>
            <a:ext cx="4672787" cy="468197"/>
          </a:xfrm>
          <a:prstGeom prst="wedgeRectCallout">
            <a:avLst>
              <a:gd name="adj1" fmla="val -25551"/>
              <a:gd name="adj2" fmla="val 6818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i="1" dirty="0">
                <a:solidFill>
                  <a:schemeClr val="tx1">
                    <a:lumMod val="65000"/>
                    <a:lumOff val="35000"/>
                  </a:schemeClr>
                </a:solidFill>
              </a:rPr>
              <a:t>“</a:t>
            </a:r>
            <a:r>
              <a:rPr lang="en-US" sz="1100" i="1" dirty="0">
                <a:solidFill>
                  <a:schemeClr val="tx1">
                    <a:lumMod val="65000"/>
                    <a:lumOff val="35000"/>
                  </a:schemeClr>
                </a:solidFill>
              </a:rPr>
              <a:t>I want to move up to management if the opportunity arises!!”</a:t>
            </a:r>
            <a:endParaRPr lang="en-AU" sz="1100" i="1" dirty="0">
              <a:solidFill>
                <a:schemeClr val="tx1">
                  <a:lumMod val="65000"/>
                  <a:lumOff val="35000"/>
                </a:schemeClr>
              </a:solidFill>
            </a:endParaRPr>
          </a:p>
        </p:txBody>
      </p:sp>
      <p:sp>
        <p:nvSpPr>
          <p:cNvPr id="8" name="Rectangular Callout 7"/>
          <p:cNvSpPr/>
          <p:nvPr/>
        </p:nvSpPr>
        <p:spPr>
          <a:xfrm>
            <a:off x="491202" y="4646605"/>
            <a:ext cx="4672787" cy="724438"/>
          </a:xfrm>
          <a:prstGeom prst="wedgeRectCallout">
            <a:avLst>
              <a:gd name="adj1" fmla="val 38090"/>
              <a:gd name="adj2" fmla="val 65987"/>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i="1" dirty="0">
                <a:solidFill>
                  <a:schemeClr val="tx1">
                    <a:lumMod val="65000"/>
                    <a:lumOff val="35000"/>
                  </a:schemeClr>
                </a:solidFill>
              </a:rPr>
              <a:t>“</a:t>
            </a:r>
            <a:r>
              <a:rPr lang="en-US" sz="1100" i="1" dirty="0">
                <a:solidFill>
                  <a:schemeClr val="tx1">
                    <a:lumMod val="65000"/>
                    <a:lumOff val="35000"/>
                  </a:schemeClr>
                </a:solidFill>
              </a:rPr>
              <a:t>I am a specialist in my field and it is important that the community can access me and that I continue to grow my knowledge”</a:t>
            </a:r>
            <a:endParaRPr lang="en-AU" sz="1100" i="1" dirty="0">
              <a:solidFill>
                <a:schemeClr val="tx1">
                  <a:lumMod val="65000"/>
                  <a:lumOff val="35000"/>
                </a:schemeClr>
              </a:solidFill>
            </a:endParaRPr>
          </a:p>
        </p:txBody>
      </p:sp>
      <p:sp>
        <p:nvSpPr>
          <p:cNvPr id="12" name="Text Placeholder 7">
            <a:extLst>
              <a:ext uri="{FF2B5EF4-FFF2-40B4-BE49-F238E27FC236}">
                <a16:creationId xmlns:a16="http://schemas.microsoft.com/office/drawing/2014/main" id="{C53C5959-AA42-E54F-9D93-D5E381C663AD}"/>
              </a:ext>
            </a:extLst>
          </p:cNvPr>
          <p:cNvSpPr txBox="1">
            <a:spLocks/>
          </p:cNvSpPr>
          <p:nvPr/>
        </p:nvSpPr>
        <p:spPr>
          <a:xfrm>
            <a:off x="479424" y="2582735"/>
            <a:ext cx="4912384" cy="177741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50" dirty="0"/>
              <a:t>Established relationships with clients (53%) and the opportunity to build relationships and interact with people (42%) were also highly endorsed reasons to stay in the NDIS workforce. </a:t>
            </a:r>
          </a:p>
          <a:p>
            <a:endParaRPr lang="en-AU" sz="1050" dirty="0"/>
          </a:p>
          <a:p>
            <a:r>
              <a:rPr lang="en-AU" sz="1050" dirty="0"/>
              <a:t>Respondents also reported a number of </a:t>
            </a:r>
            <a:r>
              <a:rPr lang="en-AU" sz="1050" dirty="0" smtClean="0"/>
              <a:t>reasons </a:t>
            </a:r>
            <a:r>
              <a:rPr lang="en-AU" sz="1050" dirty="0"/>
              <a:t>related to the organisation they work for. This </a:t>
            </a:r>
            <a:r>
              <a:rPr lang="en-AU" sz="1050" dirty="0" smtClean="0"/>
              <a:t>included </a:t>
            </a:r>
            <a:r>
              <a:rPr lang="en-AU" sz="1050" dirty="0"/>
              <a:t>flexibility of work hours (36%), positive workplace culture (35%), learning and career progression (30%), pay and benefits (27%) and relationships with colleagues (20%).</a:t>
            </a:r>
          </a:p>
          <a:p>
            <a:endParaRPr lang="en-AU" sz="1050" dirty="0"/>
          </a:p>
          <a:p>
            <a:r>
              <a:rPr lang="en-AU" sz="1050" dirty="0"/>
              <a:t>Having already developed expertise in the field, career aspirations and wanting positive outcomes for participants were other reasons respondents wrote about. </a:t>
            </a:r>
          </a:p>
        </p:txBody>
      </p:sp>
      <p:sp>
        <p:nvSpPr>
          <p:cNvPr id="4" name="Text Placeholder 3"/>
          <p:cNvSpPr>
            <a:spLocks noGrp="1"/>
          </p:cNvSpPr>
          <p:nvPr>
            <p:ph type="body" sz="quarter" idx="13"/>
          </p:nvPr>
        </p:nvSpPr>
        <p:spPr>
          <a:xfrm>
            <a:off x="491202" y="1619811"/>
            <a:ext cx="4824869" cy="861774"/>
          </a:xfrm>
        </p:spPr>
        <p:txBody>
          <a:bodyPr/>
          <a:lstStyle/>
          <a:p>
            <a:r>
              <a:rPr lang="en-AU" sz="1400" b="1" dirty="0">
                <a:solidFill>
                  <a:schemeClr val="accent1"/>
                </a:solidFill>
              </a:rPr>
              <a:t>Respondents mostly commonly reported that the nature of the work (65%) and positive impact it has on people or the community (63%) are key reasons for staying in the NDIS workforce</a:t>
            </a:r>
          </a:p>
        </p:txBody>
      </p:sp>
      <p:sp>
        <p:nvSpPr>
          <p:cNvPr id="2" name="Title 1"/>
          <p:cNvSpPr>
            <a:spLocks noGrp="1"/>
          </p:cNvSpPr>
          <p:nvPr>
            <p:ph type="title"/>
          </p:nvPr>
        </p:nvSpPr>
        <p:spPr>
          <a:xfrm>
            <a:off x="479425" y="476250"/>
            <a:ext cx="11233150" cy="775597"/>
          </a:xfrm>
        </p:spPr>
        <p:txBody>
          <a:bodyPr/>
          <a:lstStyle/>
          <a:p>
            <a:r>
              <a:rPr lang="en-AU" sz="2800" dirty="0"/>
              <a:t>For those who want to stay in </a:t>
            </a:r>
            <a:r>
              <a:rPr lang="en-AU" sz="2800" dirty="0" smtClean="0"/>
              <a:t>the NDIS workforce, </a:t>
            </a:r>
            <a:r>
              <a:rPr lang="en-AU" sz="2800" dirty="0"/>
              <a:t>the main reason is the nature of care and support work </a:t>
            </a:r>
          </a:p>
        </p:txBody>
      </p:sp>
    </p:spTree>
    <p:extLst>
      <p:ext uri="{BB962C8B-B14F-4D97-AF65-F5344CB8AC3E}">
        <p14:creationId xmlns:p14="http://schemas.microsoft.com/office/powerpoint/2010/main" val="4145368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17</a:t>
            </a:fld>
            <a:endParaRPr lang="en-AU"/>
          </a:p>
        </p:txBody>
      </p:sp>
      <p:sp>
        <p:nvSpPr>
          <p:cNvPr id="47" name="Round Same Side Corner Rectangle 46"/>
          <p:cNvSpPr/>
          <p:nvPr/>
        </p:nvSpPr>
        <p:spPr>
          <a:xfrm>
            <a:off x="7249323" y="3293532"/>
            <a:ext cx="3999456" cy="2299187"/>
          </a:xfrm>
          <a:prstGeom prst="round2SameRect">
            <a:avLst>
              <a:gd name="adj1" fmla="val 0"/>
              <a:gd name="adj2" fmla="val 0"/>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AU" sz="1200" dirty="0">
                <a:solidFill>
                  <a:schemeClr val="tx1"/>
                </a:solidFill>
              </a:rPr>
              <a:t>Job engagement had a positive relationship with intentions, where greater engagement increased the likelihood that someone intends to stay in the NDIS workforce.  </a:t>
            </a:r>
          </a:p>
          <a:p>
            <a:endParaRPr lang="en-AU" sz="1200" dirty="0">
              <a:solidFill>
                <a:schemeClr val="tx1"/>
              </a:solidFill>
            </a:endParaRPr>
          </a:p>
          <a:p>
            <a:r>
              <a:rPr lang="en-AU" sz="1200" dirty="0">
                <a:solidFill>
                  <a:schemeClr val="tx1"/>
                </a:solidFill>
              </a:rPr>
              <a:t>Burnout has a significant </a:t>
            </a:r>
            <a:r>
              <a:rPr lang="en-AU" sz="1200">
                <a:solidFill>
                  <a:schemeClr val="tx1"/>
                </a:solidFill>
              </a:rPr>
              <a:t>negative </a:t>
            </a:r>
            <a:r>
              <a:rPr lang="en-AU" sz="1200" smtClean="0">
                <a:solidFill>
                  <a:schemeClr val="tx1"/>
                </a:solidFill>
              </a:rPr>
              <a:t>relationship </a:t>
            </a:r>
            <a:r>
              <a:rPr lang="en-AU" sz="1200" dirty="0">
                <a:solidFill>
                  <a:schemeClr val="tx1"/>
                </a:solidFill>
              </a:rPr>
              <a:t>with intentions, where higher levels of job burnout decreased the likelihood that someone will intend to stay in the NDIS workforce.</a:t>
            </a:r>
          </a:p>
        </p:txBody>
      </p:sp>
      <p:sp>
        <p:nvSpPr>
          <p:cNvPr id="46" name="Round Same Side Corner Rectangle 45"/>
          <p:cNvSpPr/>
          <p:nvPr/>
        </p:nvSpPr>
        <p:spPr>
          <a:xfrm>
            <a:off x="7248981" y="2402625"/>
            <a:ext cx="4006935" cy="917198"/>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200" dirty="0">
                <a:solidFill>
                  <a:schemeClr val="bg1"/>
                </a:solidFill>
              </a:rPr>
              <a:t>The modelling showed that </a:t>
            </a:r>
            <a:r>
              <a:rPr lang="en-AU" sz="1200" b="1" dirty="0">
                <a:solidFill>
                  <a:schemeClr val="bg1"/>
                </a:solidFill>
              </a:rPr>
              <a:t>job engagement was the strongest predictor</a:t>
            </a:r>
            <a:r>
              <a:rPr lang="en-AU" sz="1200" dirty="0">
                <a:solidFill>
                  <a:schemeClr val="bg1"/>
                </a:solidFill>
              </a:rPr>
              <a:t> of intentions to stay or leave in the NDIS workforce</a:t>
            </a:r>
            <a:endParaRPr lang="en-AU" sz="1200" dirty="0"/>
          </a:p>
        </p:txBody>
      </p:sp>
      <p:pic>
        <p:nvPicPr>
          <p:cNvPr id="14" name="Picture 13" title="Target icon"/>
          <p:cNvPicPr>
            <a:picLocks noChangeAspect="1"/>
          </p:cNvPicPr>
          <p:nvPr/>
        </p:nvPicPr>
        <p:blipFill>
          <a:blip r:embed="rId3"/>
          <a:stretch>
            <a:fillRect/>
          </a:stretch>
        </p:blipFill>
        <p:spPr>
          <a:xfrm>
            <a:off x="6805312" y="1992434"/>
            <a:ext cx="725487" cy="725487"/>
          </a:xfrm>
          <a:prstGeom prst="rect">
            <a:avLst/>
          </a:prstGeom>
        </p:spPr>
      </p:pic>
      <p:sp>
        <p:nvSpPr>
          <p:cNvPr id="20" name="Rectangle 19"/>
          <p:cNvSpPr/>
          <p:nvPr/>
        </p:nvSpPr>
        <p:spPr>
          <a:xfrm>
            <a:off x="610925" y="5807312"/>
            <a:ext cx="5797075" cy="38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a:solidFill>
                  <a:schemeClr val="tx1"/>
                </a:solidFill>
              </a:rPr>
              <a:t>Note</a:t>
            </a:r>
            <a:r>
              <a:rPr lang="en-AU" sz="800" dirty="0">
                <a:solidFill>
                  <a:schemeClr val="tx1"/>
                </a:solidFill>
              </a:rPr>
              <a:t>: Intentions: 1 = intention to stay, 0 = intention to leave, retire or undecided</a:t>
            </a:r>
          </a:p>
        </p:txBody>
      </p:sp>
      <p:pic>
        <p:nvPicPr>
          <p:cNvPr id="13" name="Picture 12" descr="Intentions icon and box" title="Intentions"/>
          <p:cNvPicPr>
            <a:picLocks noChangeAspect="1"/>
          </p:cNvPicPr>
          <p:nvPr/>
        </p:nvPicPr>
        <p:blipFill>
          <a:blip r:embed="rId4"/>
          <a:stretch>
            <a:fillRect/>
          </a:stretch>
        </p:blipFill>
        <p:spPr>
          <a:xfrm>
            <a:off x="3578134" y="4023869"/>
            <a:ext cx="2517866" cy="542591"/>
          </a:xfrm>
          <a:prstGeom prst="rect">
            <a:avLst/>
          </a:prstGeom>
        </p:spPr>
      </p:pic>
      <p:pic>
        <p:nvPicPr>
          <p:cNvPr id="12" name="Picture 11" descr="Two connector arrows"/>
          <p:cNvPicPr>
            <a:picLocks noChangeAspect="1"/>
          </p:cNvPicPr>
          <p:nvPr/>
        </p:nvPicPr>
        <p:blipFill>
          <a:blip r:embed="rId5"/>
          <a:stretch>
            <a:fillRect/>
          </a:stretch>
        </p:blipFill>
        <p:spPr>
          <a:xfrm>
            <a:off x="3203193" y="3716138"/>
            <a:ext cx="499915" cy="1115665"/>
          </a:xfrm>
          <a:prstGeom prst="rect">
            <a:avLst/>
          </a:prstGeom>
        </p:spPr>
      </p:pic>
      <p:pic>
        <p:nvPicPr>
          <p:cNvPr id="11" name="Picture 10" descr="Job engagement icon and box" title="Job engagement"/>
          <p:cNvPicPr>
            <a:picLocks noChangeAspect="1"/>
          </p:cNvPicPr>
          <p:nvPr/>
        </p:nvPicPr>
        <p:blipFill>
          <a:blip r:embed="rId6"/>
          <a:stretch>
            <a:fillRect/>
          </a:stretch>
        </p:blipFill>
        <p:spPr>
          <a:xfrm>
            <a:off x="654230" y="4548394"/>
            <a:ext cx="2603218" cy="548688"/>
          </a:xfrm>
          <a:prstGeom prst="rect">
            <a:avLst/>
          </a:prstGeom>
        </p:spPr>
      </p:pic>
      <p:pic>
        <p:nvPicPr>
          <p:cNvPr id="10" name="Picture 9" descr="Burn out icon and box" title="Burn out"/>
          <p:cNvPicPr>
            <a:picLocks noChangeAspect="1"/>
          </p:cNvPicPr>
          <p:nvPr/>
        </p:nvPicPr>
        <p:blipFill>
          <a:blip r:embed="rId7"/>
          <a:stretch>
            <a:fillRect/>
          </a:stretch>
        </p:blipFill>
        <p:spPr>
          <a:xfrm>
            <a:off x="658216" y="3371110"/>
            <a:ext cx="2566638" cy="566977"/>
          </a:xfrm>
          <a:prstGeom prst="rect">
            <a:avLst/>
          </a:prstGeom>
        </p:spPr>
      </p:pic>
      <p:sp>
        <p:nvSpPr>
          <p:cNvPr id="36" name="TextBox 35"/>
          <p:cNvSpPr txBox="1"/>
          <p:nvPr/>
        </p:nvSpPr>
        <p:spPr>
          <a:xfrm>
            <a:off x="570081" y="2717921"/>
            <a:ext cx="3960887" cy="415498"/>
          </a:xfrm>
          <a:prstGeom prst="rect">
            <a:avLst/>
          </a:prstGeom>
          <a:noFill/>
        </p:spPr>
        <p:txBody>
          <a:bodyPr wrap="square" rtlCol="0">
            <a:spAutoFit/>
          </a:bodyPr>
          <a:lstStyle/>
          <a:p>
            <a:r>
              <a:rPr lang="en-AU" sz="1050" dirty="0"/>
              <a:t>BETA found that these job experiences were significantly associated with intentions </a:t>
            </a:r>
            <a:r>
              <a:rPr lang="en-AU" sz="1050"/>
              <a:t>to </a:t>
            </a:r>
            <a:r>
              <a:rPr lang="en-AU" sz="1050" dirty="0"/>
              <a:t>stay</a:t>
            </a:r>
            <a:r>
              <a:rPr lang="en-AU" sz="1050"/>
              <a:t> </a:t>
            </a:r>
            <a:r>
              <a:rPr lang="en-AU" sz="1050" dirty="0"/>
              <a:t>or</a:t>
            </a:r>
            <a:r>
              <a:rPr lang="en-AU" sz="1050"/>
              <a:t> leave </a:t>
            </a:r>
            <a:r>
              <a:rPr lang="en-AU" sz="1050" dirty="0"/>
              <a:t>the NDIS workforce: </a:t>
            </a:r>
          </a:p>
        </p:txBody>
      </p:sp>
      <p:pic>
        <p:nvPicPr>
          <p:cNvPr id="9" name="Picture 8" title="Vertical line"/>
          <p:cNvPicPr>
            <a:picLocks noChangeAspect="1"/>
          </p:cNvPicPr>
          <p:nvPr/>
        </p:nvPicPr>
        <p:blipFill>
          <a:blip r:embed="rId8"/>
          <a:stretch>
            <a:fillRect/>
          </a:stretch>
        </p:blipFill>
        <p:spPr>
          <a:xfrm>
            <a:off x="490322" y="2641601"/>
            <a:ext cx="48772" cy="3603048"/>
          </a:xfrm>
          <a:prstGeom prst="rect">
            <a:avLst/>
          </a:prstGeom>
        </p:spPr>
      </p:pic>
      <p:sp>
        <p:nvSpPr>
          <p:cNvPr id="112" name="Arc 111" descr="Curved arrow from full job demands and resources model, to significant job experiences chart"/>
          <p:cNvSpPr/>
          <p:nvPr/>
        </p:nvSpPr>
        <p:spPr>
          <a:xfrm rot="14145838" flipV="1">
            <a:off x="4165638" y="2450496"/>
            <a:ext cx="2266149" cy="1162068"/>
          </a:xfrm>
          <a:prstGeom prst="arc">
            <a:avLst>
              <a:gd name="adj1" fmla="val 11338325"/>
              <a:gd name="adj2" fmla="val 20996632"/>
            </a:avLst>
          </a:prstGeom>
          <a:ln w="38100">
            <a:solidFill>
              <a:schemeClr val="bg2">
                <a:alpha val="70000"/>
              </a:schemeClr>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8" name="Picture 7" descr="Image shows the job demands and resources model flow chart. Starting from job demands and job resources, to burn out and engagement, to intentions to stay or leave the NDIS workforce." title="Job Demands-Resources model"/>
          <p:cNvPicPr>
            <a:picLocks noChangeAspect="1"/>
          </p:cNvPicPr>
          <p:nvPr/>
        </p:nvPicPr>
        <p:blipFill>
          <a:blip r:embed="rId9"/>
          <a:stretch>
            <a:fillRect/>
          </a:stretch>
        </p:blipFill>
        <p:spPr>
          <a:xfrm>
            <a:off x="388030" y="1407768"/>
            <a:ext cx="4401693" cy="951058"/>
          </a:xfrm>
          <a:prstGeom prst="rect">
            <a:avLst/>
          </a:prstGeom>
        </p:spPr>
      </p:pic>
      <p:sp>
        <p:nvSpPr>
          <p:cNvPr id="2" name="Title 1"/>
          <p:cNvSpPr>
            <a:spLocks noGrp="1"/>
          </p:cNvSpPr>
          <p:nvPr>
            <p:ph type="title"/>
          </p:nvPr>
        </p:nvSpPr>
        <p:spPr>
          <a:xfrm>
            <a:off x="479425" y="476250"/>
            <a:ext cx="11233150" cy="775597"/>
          </a:xfrm>
        </p:spPr>
        <p:txBody>
          <a:bodyPr/>
          <a:lstStyle/>
          <a:p>
            <a:r>
              <a:rPr lang="en-AU" sz="2800" dirty="0" smtClean="0"/>
              <a:t>Low </a:t>
            </a:r>
            <a:r>
              <a:rPr lang="en-AU" sz="2800" dirty="0"/>
              <a:t>levels of burnout and </a:t>
            </a:r>
            <a:r>
              <a:rPr lang="en-AU" sz="2800" dirty="0" smtClean="0"/>
              <a:t>high </a:t>
            </a:r>
            <a:r>
              <a:rPr lang="en-AU" sz="2800" dirty="0"/>
              <a:t>job engagement are associated with intentions to </a:t>
            </a:r>
            <a:r>
              <a:rPr lang="en-AU" sz="2800" dirty="0" smtClean="0"/>
              <a:t>stay in </a:t>
            </a:r>
            <a:r>
              <a:rPr lang="en-AU" sz="2800" dirty="0"/>
              <a:t>the NDIS workforce</a:t>
            </a:r>
          </a:p>
        </p:txBody>
      </p:sp>
    </p:spTree>
    <p:extLst>
      <p:ext uri="{BB962C8B-B14F-4D97-AF65-F5344CB8AC3E}">
        <p14:creationId xmlns:p14="http://schemas.microsoft.com/office/powerpoint/2010/main" val="740158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18</a:t>
            </a:fld>
            <a:endParaRPr lang="en-AU"/>
          </a:p>
        </p:txBody>
      </p:sp>
      <p:sp>
        <p:nvSpPr>
          <p:cNvPr id="18"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1048544" y="6319536"/>
            <a:ext cx="1054276" cy="126034"/>
          </a:xfrm>
        </p:spPr>
        <p:txBody>
          <a:bodyPr/>
          <a:lstStyle/>
          <a:p>
            <a:r>
              <a:rPr lang="en-AU" sz="700" dirty="0"/>
              <a:t>Base</a:t>
            </a:r>
            <a:r>
              <a:rPr lang="en-AU" sz="700"/>
              <a:t>: n=746-751</a:t>
            </a:r>
            <a:endParaRPr lang="en-AU" sz="700" dirty="0"/>
          </a:p>
        </p:txBody>
      </p:sp>
      <p:pic>
        <p:nvPicPr>
          <p:cNvPr id="7" name="Picture 6" descr="This stacked bar chart shows a 5 point agreement scale across job engagement statement.&#10; For 'my job is interesting':, 1% strongly disagree, 3% disagree, 8% neither agree nor disagree, 51% agree, 36% strongly agree. &#10;For 'my job is enjoyable':, 1% strongly disagree, 6% disagree, 21% neither agree nor disagree, 48% agree, 24% strongly agree. &#10;For 'I would recommend the disability sector as a good place to work': 5% strongly disagree, 11% disagree, 22% neither agree nor disagree, 41% agree, 22% strongly agree. For 'I am satisfied with my job on the whole': 2% strongly disagree, 9% disagree, 23% neither agree nor disagree, 43% agree, 22% strongly agree. For 'I am enthusiastic about my job': 2% strongly disagree, 5% disagree, 11% neither agree nor disagree, 47% agree, 35% strongly agree. " title="Chart"/>
          <p:cNvPicPr>
            <a:picLocks noChangeAspect="1"/>
          </p:cNvPicPr>
          <p:nvPr/>
        </p:nvPicPr>
        <p:blipFill>
          <a:blip r:embed="rId3"/>
          <a:stretch>
            <a:fillRect/>
          </a:stretch>
        </p:blipFill>
        <p:spPr>
          <a:xfrm>
            <a:off x="5632660" y="3728617"/>
            <a:ext cx="6279424" cy="2780017"/>
          </a:xfrm>
          <a:prstGeom prst="rect">
            <a:avLst/>
          </a:prstGeom>
        </p:spPr>
      </p:pic>
      <p:sp>
        <p:nvSpPr>
          <p:cNvPr id="17"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1026738" y="3611563"/>
            <a:ext cx="863600" cy="107950"/>
          </a:xfrm>
        </p:spPr>
        <p:txBody>
          <a:bodyPr/>
          <a:lstStyle/>
          <a:p>
            <a:r>
              <a:rPr lang="en-AU" sz="700" dirty="0"/>
              <a:t>Base: n=742-744</a:t>
            </a:r>
          </a:p>
        </p:txBody>
      </p:sp>
      <p:pic>
        <p:nvPicPr>
          <p:cNvPr id="6" name="Picture 5" descr="Stacked bar chart shows a 5 point frequency scale across job burn out statements. &#10;For 'I find my job very stressful': 10% never, 47% sometimes, 18% about half the tie, 14% most of the time, 11% almost always, &lt;1% unsure. &#10;For 'I feel physically exhausted after work': 11% never, 45% sometimes, 14% about half the time, 14% most of the time,15% almost all the time, &lt;1% unsure.&#10;For 'I feel frustrated at my job': 11% never, 42% sometimes, 18% about half the time, 15% most of the time, 14% almost always, &lt;1% unsure. &#10;For 'I feel emotionally drained by my job': 6% never, 41% sometimes, 22% about half the time, 17% most of the time, 14% almost always, &lt;1% unsure. &#10;For 'I feel burned out by my job': 14% never, 43% sometimes, 17% about half the tinme, 14% most of the time, 12% almost always, &lt;1% unsure. " title="Chart"/>
          <p:cNvPicPr>
            <a:picLocks noChangeAspect="1"/>
          </p:cNvPicPr>
          <p:nvPr/>
        </p:nvPicPr>
        <p:blipFill>
          <a:blip r:embed="rId4"/>
          <a:stretch>
            <a:fillRect/>
          </a:stretch>
        </p:blipFill>
        <p:spPr>
          <a:xfrm>
            <a:off x="5661310" y="1313054"/>
            <a:ext cx="6279424" cy="2426418"/>
          </a:xfrm>
          <a:prstGeom prst="rect">
            <a:avLst/>
          </a:prstGeom>
        </p:spPr>
      </p:pic>
      <p:sp>
        <p:nvSpPr>
          <p:cNvPr id="19" name="TextBox 18"/>
          <p:cNvSpPr txBox="1"/>
          <p:nvPr/>
        </p:nvSpPr>
        <p:spPr>
          <a:xfrm>
            <a:off x="479425" y="5546511"/>
            <a:ext cx="4799585" cy="725941"/>
          </a:xfrm>
          <a:prstGeom prst="rect">
            <a:avLst/>
          </a:prstGeom>
          <a:solidFill>
            <a:schemeClr val="accent1">
              <a:alpha val="15000"/>
            </a:schemeClr>
          </a:solidFill>
        </p:spPr>
        <p:txBody>
          <a:bodyPr wrap="square" lIns="108000" tIns="108000" rIns="108000" bIns="108000" rtlCol="0">
            <a:spAutoFit/>
          </a:bodyPr>
          <a:lstStyle/>
          <a:p>
            <a:pPr>
              <a:spcBef>
                <a:spcPts val="1200"/>
              </a:spcBef>
              <a:spcAft>
                <a:spcPts val="1200"/>
              </a:spcAft>
            </a:pPr>
            <a:r>
              <a:rPr lang="en-AU" sz="1100" dirty="0" smtClean="0"/>
              <a:t>As </a:t>
            </a:r>
            <a:r>
              <a:rPr lang="en-AU" sz="1100" dirty="0"/>
              <a:t>high burnout and low job engagement are significantly related to intentions to leave the NDIS workforce, it might be necessary to target both in order to retain workers</a:t>
            </a:r>
            <a:r>
              <a:rPr lang="en-AU" sz="1100" dirty="0" smtClean="0"/>
              <a:t>.</a:t>
            </a:r>
            <a:endParaRPr lang="en-AU" sz="1100" dirty="0"/>
          </a:p>
        </p:txBody>
      </p:sp>
      <p:pic>
        <p:nvPicPr>
          <p:cNvPr id="16" name="Picture 15" descr="Lightbulb icon"/>
          <p:cNvPicPr>
            <a:picLocks noChangeAspect="1"/>
          </p:cNvPicPr>
          <p:nvPr/>
        </p:nvPicPr>
        <p:blipFill>
          <a:blip r:embed="rId5"/>
          <a:stretch>
            <a:fillRect/>
          </a:stretch>
        </p:blipFill>
        <p:spPr>
          <a:xfrm>
            <a:off x="4985620" y="5304704"/>
            <a:ext cx="445047" cy="438950"/>
          </a:xfrm>
          <a:prstGeom prst="rect">
            <a:avLst/>
          </a:prstGeom>
        </p:spPr>
      </p:pic>
      <p:sp>
        <p:nvSpPr>
          <p:cNvPr id="15"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479421" y="4673894"/>
            <a:ext cx="5044145" cy="646113"/>
          </a:xfrm>
        </p:spPr>
        <p:txBody>
          <a:bodyPr/>
          <a:lstStyle/>
          <a:p>
            <a:r>
              <a:rPr lang="en-AU" sz="1400" b="1" dirty="0">
                <a:solidFill>
                  <a:schemeClr val="accent1"/>
                </a:solidFill>
              </a:rPr>
              <a:t>As burnout and job engagement have a moderate correlation, it is possible for NDIS workers to feel both simultaneously, or one but not the other</a:t>
            </a:r>
          </a:p>
        </p:txBody>
      </p:sp>
      <p:sp>
        <p:nvSpPr>
          <p:cNvPr id="12" name="Text Placeholder 7">
            <a:extLst>
              <a:ext uri="{FF2B5EF4-FFF2-40B4-BE49-F238E27FC236}">
                <a16:creationId xmlns:a16="http://schemas.microsoft.com/office/drawing/2014/main" id="{C53C5959-AA42-E54F-9D93-D5E381C663AD}"/>
              </a:ext>
            </a:extLst>
          </p:cNvPr>
          <p:cNvSpPr txBox="1">
            <a:spLocks/>
          </p:cNvSpPr>
          <p:nvPr/>
        </p:nvSpPr>
        <p:spPr>
          <a:xfrm>
            <a:off x="479422" y="3354535"/>
            <a:ext cx="5048715" cy="113107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50" dirty="0"/>
              <a:t>The majority of respondents reported </a:t>
            </a:r>
            <a:r>
              <a:rPr lang="en-AU" sz="1050" dirty="0" smtClean="0"/>
              <a:t>they </a:t>
            </a:r>
            <a:r>
              <a:rPr lang="en-AU" sz="1050" dirty="0"/>
              <a:t>agreed or strongly agreed that their job was interesting (87%), </a:t>
            </a:r>
            <a:r>
              <a:rPr lang="en-AU" sz="1050" dirty="0" smtClean="0"/>
              <a:t>they </a:t>
            </a:r>
            <a:r>
              <a:rPr lang="en-AU" sz="1050" dirty="0"/>
              <a:t>were enthusiastic about their job (82%) and </a:t>
            </a:r>
            <a:r>
              <a:rPr lang="en-AU" sz="1050" dirty="0" smtClean="0"/>
              <a:t>their job was </a:t>
            </a:r>
            <a:r>
              <a:rPr lang="en-AU" sz="1050" dirty="0"/>
              <a:t>enjoyable (72%). </a:t>
            </a:r>
            <a:r>
              <a:rPr lang="en-AU" sz="1050" dirty="0" smtClean="0"/>
              <a:t>People who work alone reported, on average, higher engagement than people who work with two or more people. </a:t>
            </a:r>
            <a:endParaRPr lang="en-AU" sz="1050" dirty="0"/>
          </a:p>
          <a:p>
            <a:endParaRPr lang="en-AU" sz="1050" dirty="0"/>
          </a:p>
          <a:p>
            <a:r>
              <a:rPr lang="en-AU" sz="1050" dirty="0" smtClean="0"/>
              <a:t>Yet 16</a:t>
            </a:r>
            <a:r>
              <a:rPr lang="en-AU" sz="1050" dirty="0"/>
              <a:t>% of respondents reported they would not recommend the </a:t>
            </a:r>
            <a:r>
              <a:rPr lang="en-AU" sz="1050" dirty="0" smtClean="0"/>
              <a:t>NDIS workforce as </a:t>
            </a:r>
            <a:r>
              <a:rPr lang="en-AU" sz="1050" dirty="0"/>
              <a:t>a good place to work. </a:t>
            </a:r>
          </a:p>
        </p:txBody>
      </p:sp>
      <p:sp>
        <p:nvSpPr>
          <p:cNvPr id="11"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479421" y="3074184"/>
            <a:ext cx="5044145" cy="215900"/>
          </a:xfrm>
        </p:spPr>
        <p:txBody>
          <a:bodyPr/>
          <a:lstStyle/>
          <a:p>
            <a:r>
              <a:rPr lang="en-AU" sz="1400" b="1" dirty="0">
                <a:solidFill>
                  <a:schemeClr val="accent1"/>
                </a:solidFill>
              </a:rPr>
              <a:t>Over 65% of respondents were satisfied with their job</a:t>
            </a:r>
          </a:p>
        </p:txBody>
      </p:sp>
      <p:sp>
        <p:nvSpPr>
          <p:cNvPr id="9" name="Text Placeholder 7">
            <a:extLst>
              <a:ext uri="{FF2B5EF4-FFF2-40B4-BE49-F238E27FC236}">
                <a16:creationId xmlns:a16="http://schemas.microsoft.com/office/drawing/2014/main" id="{C53C5959-AA42-E54F-9D93-D5E381C663AD}"/>
              </a:ext>
            </a:extLst>
          </p:cNvPr>
          <p:cNvSpPr txBox="1">
            <a:spLocks/>
          </p:cNvSpPr>
          <p:nvPr/>
        </p:nvSpPr>
        <p:spPr>
          <a:xfrm>
            <a:off x="479422" y="1908719"/>
            <a:ext cx="5048715" cy="96949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50" dirty="0" smtClean="0"/>
              <a:t>About </a:t>
            </a:r>
            <a:r>
              <a:rPr lang="en-AU" sz="1050" dirty="0"/>
              <a:t>one third of respondents indicated feeling emotionally drained (31</a:t>
            </a:r>
            <a:r>
              <a:rPr lang="en-AU" sz="1050" dirty="0" smtClean="0"/>
              <a:t>%), physically </a:t>
            </a:r>
            <a:r>
              <a:rPr lang="en-AU" sz="1050" dirty="0"/>
              <a:t>exhausted (29</a:t>
            </a:r>
            <a:r>
              <a:rPr lang="en-AU" sz="1050" dirty="0" smtClean="0"/>
              <a:t>%) and frustrated (29%) </a:t>
            </a:r>
            <a:r>
              <a:rPr lang="en-AU" sz="1050" dirty="0"/>
              <a:t>in their jobs most of the time or almost always. This highlights the demanding nature of roles in the </a:t>
            </a:r>
            <a:r>
              <a:rPr lang="en-AU" sz="1050" dirty="0" smtClean="0"/>
              <a:t>NDIS workforce.</a:t>
            </a:r>
            <a:endParaRPr lang="en-AU" sz="1050" dirty="0"/>
          </a:p>
          <a:p>
            <a:endParaRPr lang="en-AU" sz="1050" dirty="0"/>
          </a:p>
          <a:p>
            <a:r>
              <a:rPr lang="en-AU" sz="1050" dirty="0" smtClean="0"/>
              <a:t>Allied health professionals reported the highest level of overall burnout and the lowest level of job engagement compared to other roles in the NDIS workforce. </a:t>
            </a:r>
            <a:endParaRPr lang="en-AU" sz="1050" dirty="0"/>
          </a:p>
        </p:txBody>
      </p:sp>
      <p:sp>
        <p:nvSpPr>
          <p:cNvPr id="8" name="Text Placeholder 7">
            <a:extLst>
              <a:ext uri="{FF2B5EF4-FFF2-40B4-BE49-F238E27FC236}">
                <a16:creationId xmlns:a16="http://schemas.microsoft.com/office/drawing/2014/main" id="{C53C5959-AA42-E54F-9D93-D5E381C663AD}"/>
              </a:ext>
            </a:extLst>
          </p:cNvPr>
          <p:cNvSpPr>
            <a:spLocks noGrp="1"/>
          </p:cNvSpPr>
          <p:nvPr>
            <p:ph type="body" sz="quarter" idx="13"/>
          </p:nvPr>
        </p:nvSpPr>
        <p:spPr>
          <a:xfrm>
            <a:off x="479421" y="1408603"/>
            <a:ext cx="5044145" cy="430212"/>
          </a:xfrm>
        </p:spPr>
        <p:txBody>
          <a:bodyPr/>
          <a:lstStyle/>
          <a:p>
            <a:r>
              <a:rPr lang="en-AU" sz="1400" b="1" dirty="0">
                <a:solidFill>
                  <a:schemeClr val="accent1"/>
                </a:solidFill>
              </a:rPr>
              <a:t>43% of respondents feel burned out at least half the time, including 12% who feel burned out almost always</a:t>
            </a:r>
          </a:p>
        </p:txBody>
      </p:sp>
      <p:sp>
        <p:nvSpPr>
          <p:cNvPr id="2" name="Title 1"/>
          <p:cNvSpPr>
            <a:spLocks noGrp="1"/>
          </p:cNvSpPr>
          <p:nvPr>
            <p:ph type="title"/>
          </p:nvPr>
        </p:nvSpPr>
        <p:spPr>
          <a:xfrm>
            <a:off x="479425" y="476250"/>
            <a:ext cx="11233150" cy="387798"/>
          </a:xfrm>
        </p:spPr>
        <p:txBody>
          <a:bodyPr/>
          <a:lstStyle/>
          <a:p>
            <a:r>
              <a:rPr lang="en-AU" sz="2800" dirty="0"/>
              <a:t>Most NDIS workers feel both burned out and engaged   </a:t>
            </a:r>
          </a:p>
        </p:txBody>
      </p:sp>
    </p:spTree>
    <p:extLst>
      <p:ext uri="{BB962C8B-B14F-4D97-AF65-F5344CB8AC3E}">
        <p14:creationId xmlns:p14="http://schemas.microsoft.com/office/powerpoint/2010/main" val="2667838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p:txBody>
          <a:bodyPr/>
          <a:lstStyle/>
          <a:p>
            <a:fld id="{7146FAA3-5F10-EC41-882E-FB4187E570D3}" type="slidenum">
              <a:rPr lang="en-AU"/>
              <a:pPr/>
              <a:t>19</a:t>
            </a:fld>
            <a:endParaRPr lang="en-AU"/>
          </a:p>
        </p:txBody>
      </p:sp>
      <p:sp>
        <p:nvSpPr>
          <p:cNvPr id="27" name="Rectangle 26" descr="Green background"/>
          <p:cNvSpPr/>
          <p:nvPr/>
        </p:nvSpPr>
        <p:spPr>
          <a:xfrm>
            <a:off x="-5555" y="0"/>
            <a:ext cx="12197555" cy="6858000"/>
          </a:xfrm>
          <a:prstGeom prst="rect">
            <a:avLst/>
          </a:prstGeom>
          <a:solidFill>
            <a:schemeClr val="bg2">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6692CB0-333C-B343-9C02-8D51ECE9DC56}"/>
              </a:ext>
            </a:extLst>
          </p:cNvPr>
          <p:cNvSpPr/>
          <p:nvPr/>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Chart icon"/>
          <p:cNvPicPr>
            <a:picLocks noChangeAspect="1"/>
          </p:cNvPicPr>
          <p:nvPr/>
        </p:nvPicPr>
        <p:blipFill>
          <a:blip r:embed="rId2"/>
          <a:stretch>
            <a:fillRect/>
          </a:stretch>
        </p:blipFill>
        <p:spPr>
          <a:xfrm>
            <a:off x="7707438" y="2366722"/>
            <a:ext cx="3798137" cy="3767655"/>
          </a:xfrm>
          <a:prstGeom prst="rect">
            <a:avLst/>
          </a:prstGeom>
        </p:spPr>
      </p:pic>
      <p:sp>
        <p:nvSpPr>
          <p:cNvPr id="4" name="Text Placeholder 3">
            <a:extLst>
              <a:ext uri="{FF2B5EF4-FFF2-40B4-BE49-F238E27FC236}">
                <a16:creationId xmlns:a16="http://schemas.microsoft.com/office/drawing/2014/main" id="{E2C24289-5504-C54E-8577-A62620E57F75}"/>
              </a:ext>
            </a:extLst>
          </p:cNvPr>
          <p:cNvSpPr>
            <a:spLocks noGrp="1"/>
          </p:cNvSpPr>
          <p:nvPr>
            <p:ph type="body" sz="quarter" idx="11"/>
          </p:nvPr>
        </p:nvSpPr>
        <p:spPr>
          <a:xfrm>
            <a:off x="479424" y="2924175"/>
            <a:ext cx="6120000" cy="1287532"/>
          </a:xfrm>
        </p:spPr>
        <p:txBody>
          <a:bodyPr/>
          <a:lstStyle/>
          <a:p>
            <a:pPr>
              <a:spcBef>
                <a:spcPts val="700"/>
              </a:spcBef>
              <a:defRPr/>
            </a:pPr>
            <a:r>
              <a:rPr lang="en-US" sz="1200" i="1" dirty="0">
                <a:solidFill>
                  <a:schemeClr val="accent1">
                    <a:lumMod val="50000"/>
                  </a:schemeClr>
                </a:solidFill>
              </a:rPr>
              <a:t>Job demands are aspects of the job that require sustained effort or skills and are associated with a cost of some sort. </a:t>
            </a:r>
          </a:p>
          <a:p>
            <a:pPr>
              <a:spcBef>
                <a:spcPts val="700"/>
              </a:spcBef>
              <a:defRPr/>
            </a:pPr>
            <a:r>
              <a:rPr lang="en-US" sz="1200" dirty="0">
                <a:solidFill>
                  <a:schemeClr val="accent1">
                    <a:lumMod val="50000"/>
                  </a:schemeClr>
                </a:solidFill>
              </a:rPr>
              <a:t>Here </a:t>
            </a:r>
            <a:r>
              <a:rPr lang="en-US" sz="1200" dirty="0" smtClean="0">
                <a:solidFill>
                  <a:schemeClr val="accent1">
                    <a:lumMod val="50000"/>
                  </a:schemeClr>
                </a:solidFill>
              </a:rPr>
              <a:t>the report identifies </a:t>
            </a:r>
            <a:r>
              <a:rPr lang="en-US" sz="1200" dirty="0">
                <a:solidFill>
                  <a:schemeClr val="accent1">
                    <a:lumMod val="50000"/>
                  </a:schemeClr>
                </a:solidFill>
              </a:rPr>
              <a:t>5 job demands associated with increased burnout and diminished job engagement in NDIS workers. </a:t>
            </a:r>
          </a:p>
          <a:p>
            <a:pPr>
              <a:spcBef>
                <a:spcPts val="700"/>
              </a:spcBef>
              <a:defRPr/>
            </a:pPr>
            <a:r>
              <a:rPr lang="en-US" sz="1200" dirty="0" smtClean="0">
                <a:solidFill>
                  <a:schemeClr val="accent1">
                    <a:lumMod val="50000"/>
                  </a:schemeClr>
                </a:solidFill>
                <a:latin typeface="Helvetica" panose="020B0604020202020204" pitchFamily="34" charset="0"/>
              </a:rPr>
              <a:t>Then we discuss </a:t>
            </a:r>
            <a:r>
              <a:rPr lang="en-US" sz="1200" dirty="0">
                <a:solidFill>
                  <a:schemeClr val="accent1">
                    <a:lumMod val="50000"/>
                  </a:schemeClr>
                </a:solidFill>
                <a:latin typeface="Helvetica" panose="020B0604020202020204" pitchFamily="34" charset="0"/>
              </a:rPr>
              <a:t>the prevalence of these different demands and how they relate to workers’ intention to stay or leave </a:t>
            </a:r>
            <a:r>
              <a:rPr lang="en-US" sz="1200" dirty="0" smtClean="0">
                <a:solidFill>
                  <a:schemeClr val="accent1">
                    <a:lumMod val="50000"/>
                  </a:schemeClr>
                </a:solidFill>
                <a:latin typeface="Helvetica" panose="020B0604020202020204" pitchFamily="34" charset="0"/>
              </a:rPr>
              <a:t>the NDIS workforce. </a:t>
            </a:r>
            <a:endParaRPr lang="en-US" sz="1200" dirty="0">
              <a:solidFill>
                <a:schemeClr val="accent1">
                  <a:lumMod val="50000"/>
                </a:schemeClr>
              </a:solidFill>
              <a:latin typeface="Helvetica" panose="020B0604020202020204" pitchFamily="34" charset="0"/>
            </a:endParaRPr>
          </a:p>
        </p:txBody>
      </p:sp>
      <p:sp>
        <p:nvSpPr>
          <p:cNvPr id="2" name="Title 1">
            <a:extLst>
              <a:ext uri="{FF2B5EF4-FFF2-40B4-BE49-F238E27FC236}">
                <a16:creationId xmlns:a16="http://schemas.microsoft.com/office/drawing/2014/main" id="{058175DE-4C32-4444-995B-47AA70EE1048}"/>
              </a:ext>
            </a:extLst>
          </p:cNvPr>
          <p:cNvSpPr>
            <a:spLocks noGrp="1"/>
          </p:cNvSpPr>
          <p:nvPr>
            <p:ph type="title"/>
          </p:nvPr>
        </p:nvSpPr>
        <p:spPr>
          <a:xfrm>
            <a:off x="479425" y="1673522"/>
            <a:ext cx="11233150" cy="664797"/>
          </a:xfrm>
        </p:spPr>
        <p:txBody>
          <a:bodyPr/>
          <a:lstStyle/>
          <a:p>
            <a:r>
              <a:rPr lang="en-AU" dirty="0"/>
              <a:t>Job demands</a:t>
            </a:r>
          </a:p>
        </p:txBody>
      </p:sp>
    </p:spTree>
    <p:extLst>
      <p:ext uri="{BB962C8B-B14F-4D97-AF65-F5344CB8AC3E}">
        <p14:creationId xmlns:p14="http://schemas.microsoft.com/office/powerpoint/2010/main" val="30134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477864"/>
            <a:ext cx="412751" cy="153888"/>
          </a:xfrm>
        </p:spPr>
        <p:txBody>
          <a:bodyPr/>
          <a:lstStyle/>
          <a:p>
            <a:fld id="{0500C9E6-702F-A843-8A04-80C500C6891A}" type="slidenum">
              <a:rPr lang="en-AU" smtClean="0"/>
              <a:t>2</a:t>
            </a:fld>
            <a:endParaRPr lang="en-AU" dirty="0"/>
          </a:p>
        </p:txBody>
      </p:sp>
      <p:sp>
        <p:nvSpPr>
          <p:cNvPr id="22" name="Rectangle 21"/>
          <p:cNvSpPr/>
          <p:nvPr/>
        </p:nvSpPr>
        <p:spPr>
          <a:xfrm>
            <a:off x="996883" y="6490009"/>
            <a:ext cx="10509315" cy="217239"/>
          </a:xfrm>
          <a:prstGeom prst="rect">
            <a:avLst/>
          </a:prstGeom>
        </p:spPr>
        <p:txBody>
          <a:bodyPr wrap="square">
            <a:spAutoFit/>
          </a:bodyPr>
          <a:lstStyle/>
          <a:p>
            <a:pPr>
              <a:lnSpc>
                <a:spcPct val="110000"/>
              </a:lnSpc>
            </a:pPr>
            <a:r>
              <a:rPr lang="en-US" sz="800" dirty="0" smtClean="0"/>
              <a:t>1. 0.17 (minimum annual turnover rate) x 270,000 (current number of NDIS workers) = 45,900</a:t>
            </a:r>
            <a:endParaRPr lang="en-AU" sz="800" dirty="0">
              <a:latin typeface="Helvetica" pitchFamily="2" charset="0"/>
            </a:endParaRPr>
          </a:p>
        </p:txBody>
      </p:sp>
      <p:sp>
        <p:nvSpPr>
          <p:cNvPr id="19" name="Rectangle 18"/>
          <p:cNvSpPr/>
          <p:nvPr/>
        </p:nvSpPr>
        <p:spPr>
          <a:xfrm>
            <a:off x="9363039" y="2698532"/>
            <a:ext cx="2340000" cy="3775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spcAft>
                <a:spcPts val="600"/>
              </a:spcAft>
            </a:pPr>
            <a:r>
              <a:rPr lang="en-AU" sz="1200" dirty="0">
                <a:solidFill>
                  <a:schemeClr val="tx1"/>
                </a:solidFill>
              </a:rPr>
              <a:t>Interventions targeting workers in </a:t>
            </a:r>
            <a:r>
              <a:rPr lang="en-AU" sz="1200" dirty="0" smtClean="0">
                <a:solidFill>
                  <a:schemeClr val="tx1"/>
                </a:solidFill>
              </a:rPr>
              <a:t>allied health and disability support </a:t>
            </a:r>
            <a:r>
              <a:rPr lang="en-AU" sz="1200" dirty="0">
                <a:solidFill>
                  <a:schemeClr val="tx1"/>
                </a:solidFill>
              </a:rPr>
              <a:t>roles may have the largest impact on </a:t>
            </a:r>
            <a:r>
              <a:rPr lang="en-AU" sz="1200" dirty="0" smtClean="0">
                <a:solidFill>
                  <a:schemeClr val="tx1"/>
                </a:solidFill>
              </a:rPr>
              <a:t>retention</a:t>
            </a:r>
            <a:r>
              <a:rPr lang="en-AU" sz="1200" dirty="0">
                <a:solidFill>
                  <a:schemeClr val="tx1"/>
                </a:solidFill>
              </a:rPr>
              <a:t>. </a:t>
            </a:r>
          </a:p>
          <a:p>
            <a:pPr>
              <a:spcAft>
                <a:spcPts val="600"/>
              </a:spcAft>
            </a:pPr>
            <a:r>
              <a:rPr lang="en-AU" sz="1200" dirty="0" smtClean="0">
                <a:solidFill>
                  <a:schemeClr val="tx1"/>
                </a:solidFill>
              </a:rPr>
              <a:t>Allied </a:t>
            </a:r>
            <a:r>
              <a:rPr lang="en-AU" sz="1200" dirty="0">
                <a:solidFill>
                  <a:schemeClr val="tx1"/>
                </a:solidFill>
              </a:rPr>
              <a:t>health professionals had higher levels of paperwork, more experiences of health and safety risk and greater workloads.</a:t>
            </a:r>
          </a:p>
          <a:p>
            <a:pPr>
              <a:spcAft>
                <a:spcPts val="600"/>
              </a:spcAft>
            </a:pPr>
            <a:r>
              <a:rPr lang="en-AU" sz="1200" dirty="0">
                <a:solidFill>
                  <a:schemeClr val="tx1"/>
                </a:solidFill>
              </a:rPr>
              <a:t>Disability support workers more commonly experienced health and safety risks, and were less likely to feel committed to their organisation</a:t>
            </a:r>
            <a:r>
              <a:rPr lang="en-AU" sz="1200" dirty="0" smtClean="0">
                <a:solidFill>
                  <a:schemeClr val="tx1"/>
                </a:solidFill>
              </a:rPr>
              <a:t>.</a:t>
            </a:r>
          </a:p>
          <a:p>
            <a:pPr>
              <a:spcAft>
                <a:spcPts val="600"/>
              </a:spcAft>
            </a:pPr>
            <a:r>
              <a:rPr lang="en-AU" sz="1200" dirty="0" smtClean="0">
                <a:solidFill>
                  <a:schemeClr val="tx1"/>
                </a:solidFill>
              </a:rPr>
              <a:t>Workers in these roles experience specific challenges that may require additional support. </a:t>
            </a:r>
            <a:endParaRPr lang="en-AU" sz="1200" dirty="0">
              <a:solidFill>
                <a:schemeClr val="tx1"/>
              </a:solidFill>
            </a:endParaRPr>
          </a:p>
        </p:txBody>
      </p:sp>
      <p:sp>
        <p:nvSpPr>
          <p:cNvPr id="20" name="Rectangle 19"/>
          <p:cNvSpPr/>
          <p:nvPr/>
        </p:nvSpPr>
        <p:spPr>
          <a:xfrm>
            <a:off x="9363039" y="2071194"/>
            <a:ext cx="2340000" cy="50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AU" sz="1200" b="1" dirty="0" smtClean="0">
                <a:solidFill>
                  <a:schemeClr val="tx2"/>
                </a:solidFill>
              </a:rPr>
              <a:t>3. Prioritise allied health and disability support workers </a:t>
            </a:r>
            <a:endParaRPr lang="en-AU" sz="1200" b="1" dirty="0">
              <a:solidFill>
                <a:schemeClr val="tx2"/>
              </a:solidFill>
            </a:endParaRPr>
          </a:p>
        </p:txBody>
      </p:sp>
      <p:cxnSp>
        <p:nvCxnSpPr>
          <p:cNvPr id="21" name="Straight Connector 20"/>
          <p:cNvCxnSpPr/>
          <p:nvPr/>
        </p:nvCxnSpPr>
        <p:spPr>
          <a:xfrm>
            <a:off x="9363039" y="1988496"/>
            <a:ext cx="2340000" cy="35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795541" y="2693529"/>
            <a:ext cx="2340000" cy="3780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spcAft>
                <a:spcPts val="600"/>
              </a:spcAft>
            </a:pPr>
            <a:r>
              <a:rPr lang="en-AU" sz="1200" dirty="0" smtClean="0">
                <a:solidFill>
                  <a:schemeClr val="tx1"/>
                </a:solidFill>
              </a:rPr>
              <a:t>Sole </a:t>
            </a:r>
            <a:r>
              <a:rPr lang="en-AU" sz="1200" dirty="0">
                <a:solidFill>
                  <a:schemeClr val="tx1"/>
                </a:solidFill>
              </a:rPr>
              <a:t>traders more commonly experienced personally confronting situations, have increased paperwork, higher workloads and lower healthy work practices. </a:t>
            </a:r>
          </a:p>
          <a:p>
            <a:pPr>
              <a:spcAft>
                <a:spcPts val="600"/>
              </a:spcAft>
            </a:pPr>
            <a:r>
              <a:rPr lang="en-AU" sz="1200" dirty="0">
                <a:solidFill>
                  <a:schemeClr val="tx1"/>
                </a:solidFill>
              </a:rPr>
              <a:t>Casual workers felt less committed to their organisation, would prefer to work more hours and are concerned about rostering. </a:t>
            </a:r>
          </a:p>
          <a:p>
            <a:pPr>
              <a:spcAft>
                <a:spcPts val="600"/>
              </a:spcAft>
            </a:pPr>
            <a:r>
              <a:rPr lang="en-AU" sz="1200" dirty="0">
                <a:solidFill>
                  <a:schemeClr val="tx1"/>
                </a:solidFill>
              </a:rPr>
              <a:t>These workers may require a higher level of support or targeted assistance to stay in the sector.  </a:t>
            </a:r>
          </a:p>
        </p:txBody>
      </p:sp>
      <p:sp>
        <p:nvSpPr>
          <p:cNvPr id="24" name="Rectangle 23"/>
          <p:cNvSpPr/>
          <p:nvPr/>
        </p:nvSpPr>
        <p:spPr>
          <a:xfrm>
            <a:off x="6795541" y="2071194"/>
            <a:ext cx="2340000" cy="50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AU" sz="1200" b="1" dirty="0" smtClean="0">
                <a:solidFill>
                  <a:schemeClr val="accent2"/>
                </a:solidFill>
              </a:rPr>
              <a:t>2. Support unique needs of sole </a:t>
            </a:r>
            <a:r>
              <a:rPr lang="en-AU" sz="1200" b="1" dirty="0">
                <a:solidFill>
                  <a:schemeClr val="accent2"/>
                </a:solidFill>
              </a:rPr>
              <a:t>traders and casual workers</a:t>
            </a:r>
          </a:p>
        </p:txBody>
      </p:sp>
      <p:cxnSp>
        <p:nvCxnSpPr>
          <p:cNvPr id="25" name="Straight Connector 24" title="Dark blue line"/>
          <p:cNvCxnSpPr/>
          <p:nvPr/>
        </p:nvCxnSpPr>
        <p:spPr>
          <a:xfrm>
            <a:off x="6795541" y="1988138"/>
            <a:ext cx="2340000" cy="35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28042" y="2690673"/>
            <a:ext cx="2340000" cy="3732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spcAft>
                <a:spcPts val="600"/>
              </a:spcAft>
            </a:pPr>
            <a:r>
              <a:rPr lang="en-AU" sz="1200" dirty="0">
                <a:solidFill>
                  <a:schemeClr val="tx1"/>
                </a:solidFill>
              </a:rPr>
              <a:t>Interventions </a:t>
            </a:r>
            <a:r>
              <a:rPr lang="en-AU" sz="1200" dirty="0" smtClean="0">
                <a:solidFill>
                  <a:schemeClr val="tx1"/>
                </a:solidFill>
              </a:rPr>
              <a:t>designed </a:t>
            </a:r>
            <a:r>
              <a:rPr lang="en-AU" sz="1200" dirty="0">
                <a:solidFill>
                  <a:schemeClr val="tx1"/>
                </a:solidFill>
              </a:rPr>
              <a:t>to target one or more </a:t>
            </a:r>
            <a:r>
              <a:rPr lang="en-AU" sz="1200" dirty="0" smtClean="0">
                <a:solidFill>
                  <a:schemeClr val="tx1"/>
                </a:solidFill>
              </a:rPr>
              <a:t>of the following four areas will have the greatest positive impact on burnout and job engagement:  </a:t>
            </a:r>
          </a:p>
          <a:p>
            <a:pPr marL="171450" indent="-171450">
              <a:spcAft>
                <a:spcPts val="600"/>
              </a:spcAft>
              <a:buFont typeface="Arial" panose="020B0604020202020204" pitchFamily="34" charset="0"/>
              <a:buChar char="•"/>
            </a:pPr>
            <a:r>
              <a:rPr lang="en-AU" sz="1200" dirty="0">
                <a:solidFill>
                  <a:schemeClr val="tx1"/>
                </a:solidFill>
              </a:rPr>
              <a:t>Managing workload and work hours</a:t>
            </a:r>
          </a:p>
          <a:p>
            <a:pPr marL="171450" indent="-171450">
              <a:spcAft>
                <a:spcPts val="600"/>
              </a:spcAft>
              <a:buFont typeface="Arial" panose="020B0604020202020204" pitchFamily="34" charset="0"/>
              <a:buChar char="•"/>
            </a:pPr>
            <a:r>
              <a:rPr lang="en-AU" sz="1200" dirty="0">
                <a:solidFill>
                  <a:schemeClr val="tx1"/>
                </a:solidFill>
              </a:rPr>
              <a:t>Reducing </a:t>
            </a:r>
            <a:r>
              <a:rPr lang="en-AU" sz="1200" dirty="0" smtClean="0">
                <a:solidFill>
                  <a:schemeClr val="tx1"/>
                </a:solidFill>
              </a:rPr>
              <a:t>administrative burden </a:t>
            </a:r>
            <a:r>
              <a:rPr lang="en-AU" sz="1200" dirty="0">
                <a:solidFill>
                  <a:schemeClr val="tx1"/>
                </a:solidFill>
              </a:rPr>
              <a:t>and red tape</a:t>
            </a:r>
          </a:p>
          <a:p>
            <a:pPr marL="171450" indent="-171450">
              <a:spcAft>
                <a:spcPts val="600"/>
              </a:spcAft>
              <a:buFont typeface="Arial" panose="020B0604020202020204" pitchFamily="34" charset="0"/>
              <a:buChar char="•"/>
            </a:pPr>
            <a:r>
              <a:rPr lang="en-AU" sz="1200" dirty="0" smtClean="0">
                <a:solidFill>
                  <a:schemeClr val="tx1"/>
                </a:solidFill>
              </a:rPr>
              <a:t>Improving workplace </a:t>
            </a:r>
            <a:r>
              <a:rPr lang="en-AU" sz="1200" dirty="0">
                <a:solidFill>
                  <a:schemeClr val="tx1"/>
                </a:solidFill>
              </a:rPr>
              <a:t>health and safety practices</a:t>
            </a:r>
          </a:p>
          <a:p>
            <a:pPr marL="171450" indent="-171450">
              <a:spcAft>
                <a:spcPts val="600"/>
              </a:spcAft>
              <a:buFont typeface="Arial" panose="020B0604020202020204" pitchFamily="34" charset="0"/>
              <a:buChar char="•"/>
            </a:pPr>
            <a:r>
              <a:rPr lang="en-AU" sz="1200" dirty="0" smtClean="0">
                <a:solidFill>
                  <a:schemeClr val="tx1"/>
                </a:solidFill>
              </a:rPr>
              <a:t>Increasing feelings of job value and committed </a:t>
            </a:r>
            <a:r>
              <a:rPr lang="en-AU" sz="1200" dirty="0">
                <a:solidFill>
                  <a:schemeClr val="tx1"/>
                </a:solidFill>
              </a:rPr>
              <a:t>at </a:t>
            </a:r>
            <a:r>
              <a:rPr lang="en-AU" sz="1200" dirty="0" smtClean="0">
                <a:solidFill>
                  <a:schemeClr val="tx1"/>
                </a:solidFill>
              </a:rPr>
              <a:t>work</a:t>
            </a:r>
          </a:p>
          <a:p>
            <a:pPr>
              <a:spcAft>
                <a:spcPts val="600"/>
              </a:spcAft>
            </a:pPr>
            <a:r>
              <a:rPr lang="en-AU" sz="1200" dirty="0" smtClean="0">
                <a:solidFill>
                  <a:schemeClr val="tx1"/>
                </a:solidFill>
              </a:rPr>
              <a:t>These areas were found to be more important in influencing intentions to stay, compared to pay conditions, career progression or job security.</a:t>
            </a:r>
            <a:endParaRPr lang="en-AU" sz="1200" dirty="0">
              <a:solidFill>
                <a:schemeClr val="tx1"/>
              </a:solidFill>
            </a:endParaRPr>
          </a:p>
          <a:p>
            <a:pPr>
              <a:spcAft>
                <a:spcPts val="600"/>
              </a:spcAft>
            </a:pPr>
            <a:endParaRPr lang="en-AU" sz="1200" dirty="0">
              <a:solidFill>
                <a:schemeClr val="tx1"/>
              </a:solidFill>
            </a:endParaRPr>
          </a:p>
        </p:txBody>
      </p:sp>
      <p:sp>
        <p:nvSpPr>
          <p:cNvPr id="32" name="Rectangle 31"/>
          <p:cNvSpPr/>
          <p:nvPr/>
        </p:nvSpPr>
        <p:spPr>
          <a:xfrm>
            <a:off x="4228042" y="2071194"/>
            <a:ext cx="2340000" cy="50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AU" sz="1200" b="1" dirty="0" smtClean="0">
                <a:solidFill>
                  <a:schemeClr val="accent1"/>
                </a:solidFill>
              </a:rPr>
              <a:t>1. Focus </a:t>
            </a:r>
            <a:r>
              <a:rPr lang="en-AU" sz="1200" b="1" dirty="0">
                <a:solidFill>
                  <a:schemeClr val="accent1"/>
                </a:solidFill>
              </a:rPr>
              <a:t>on boosting job  engagement and decreasing </a:t>
            </a:r>
            <a:r>
              <a:rPr lang="en-AU" sz="1200" b="1" dirty="0" smtClean="0">
                <a:solidFill>
                  <a:schemeClr val="accent1"/>
                </a:solidFill>
              </a:rPr>
              <a:t>burnout</a:t>
            </a:r>
            <a:endParaRPr lang="en-AU" sz="1200" b="1" dirty="0">
              <a:solidFill>
                <a:schemeClr val="accent1"/>
              </a:solidFill>
            </a:endParaRPr>
          </a:p>
        </p:txBody>
      </p:sp>
      <p:cxnSp>
        <p:nvCxnSpPr>
          <p:cNvPr id="33" name="Straight Connector 32" title="Green line"/>
          <p:cNvCxnSpPr/>
          <p:nvPr/>
        </p:nvCxnSpPr>
        <p:spPr>
          <a:xfrm>
            <a:off x="4228042" y="1988138"/>
            <a:ext cx="2340000" cy="3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10141" y="1553619"/>
            <a:ext cx="6096000" cy="338554"/>
          </a:xfrm>
          <a:prstGeom prst="rect">
            <a:avLst/>
          </a:prstGeom>
        </p:spPr>
        <p:txBody>
          <a:bodyPr>
            <a:spAutoFit/>
          </a:bodyPr>
          <a:lstStyle/>
          <a:p>
            <a:r>
              <a:rPr lang="en-AU" sz="1600" b="1" dirty="0">
                <a:solidFill>
                  <a:schemeClr val="tx2"/>
                </a:solidFill>
              </a:rPr>
              <a:t>How </a:t>
            </a:r>
            <a:r>
              <a:rPr lang="en-AU" sz="1600" b="1" dirty="0" smtClean="0">
                <a:solidFill>
                  <a:schemeClr val="tx2"/>
                </a:solidFill>
              </a:rPr>
              <a:t>we can support </a:t>
            </a:r>
            <a:r>
              <a:rPr lang="en-AU" sz="1600" b="1" dirty="0">
                <a:solidFill>
                  <a:schemeClr val="tx2"/>
                </a:solidFill>
              </a:rPr>
              <a:t>workers to stay in </a:t>
            </a:r>
            <a:r>
              <a:rPr lang="en-AU" sz="1600" b="1" dirty="0" smtClean="0">
                <a:solidFill>
                  <a:schemeClr val="tx2"/>
                </a:solidFill>
              </a:rPr>
              <a:t>the NDIS workforce: </a:t>
            </a:r>
            <a:endParaRPr lang="en-AU" sz="1600" b="1" dirty="0">
              <a:solidFill>
                <a:schemeClr val="tx2"/>
              </a:solidFill>
            </a:endParaRPr>
          </a:p>
        </p:txBody>
      </p:sp>
      <p:sp>
        <p:nvSpPr>
          <p:cNvPr id="14" name="Rectangle 13" descr="Dark green background">
            <a:extLst>
              <a:ext uri="{FF2B5EF4-FFF2-40B4-BE49-F238E27FC236}">
                <a16:creationId xmlns:a16="http://schemas.microsoft.com/office/drawing/2014/main" id="{BE9ACD00-7A0F-C842-B5F2-861F9EECDCEE}"/>
              </a:ext>
            </a:extLst>
          </p:cNvPr>
          <p:cNvSpPr/>
          <p:nvPr/>
        </p:nvSpPr>
        <p:spPr>
          <a:xfrm>
            <a:off x="429603" y="3419930"/>
            <a:ext cx="3582985" cy="2890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493073" y="3525891"/>
            <a:ext cx="3446969" cy="2723823"/>
          </a:xfrm>
          <a:prstGeom prst="rect">
            <a:avLst/>
          </a:prstGeom>
          <a:noFill/>
        </p:spPr>
        <p:txBody>
          <a:bodyPr wrap="square" rtlCol="0">
            <a:spAutoFit/>
          </a:bodyPr>
          <a:lstStyle/>
          <a:p>
            <a:pPr>
              <a:spcBef>
                <a:spcPts val="600"/>
              </a:spcBef>
            </a:pPr>
            <a:r>
              <a:rPr lang="en-AU" sz="1600" b="1" dirty="0" smtClean="0">
                <a:solidFill>
                  <a:schemeClr val="bg2"/>
                </a:solidFill>
              </a:rPr>
              <a:t>Why NDIS workers are leaving:</a:t>
            </a:r>
            <a:endParaRPr lang="en-US" sz="1200" dirty="0" smtClean="0">
              <a:solidFill>
                <a:schemeClr val="bg1"/>
              </a:solidFill>
            </a:endParaRPr>
          </a:p>
          <a:p>
            <a:pPr>
              <a:spcBef>
                <a:spcPts val="600"/>
              </a:spcBef>
            </a:pPr>
            <a:r>
              <a:rPr lang="en-US" sz="1200" dirty="0" smtClean="0">
                <a:solidFill>
                  <a:schemeClr val="bg1"/>
                </a:solidFill>
              </a:rPr>
              <a:t>The four main </a:t>
            </a:r>
            <a:r>
              <a:rPr lang="en-US" sz="1200" dirty="0">
                <a:solidFill>
                  <a:schemeClr val="bg1"/>
                </a:solidFill>
              </a:rPr>
              <a:t>reasons people intend to leave the NDIS </a:t>
            </a:r>
            <a:r>
              <a:rPr lang="en-US" sz="1200" dirty="0" smtClean="0">
                <a:solidFill>
                  <a:schemeClr val="bg1"/>
                </a:solidFill>
              </a:rPr>
              <a:t>workforce: </a:t>
            </a:r>
          </a:p>
          <a:p>
            <a:pPr marL="171450" indent="-171450">
              <a:spcBef>
                <a:spcPts val="600"/>
              </a:spcBef>
              <a:buFont typeface="Arial" panose="020B0604020202020204" pitchFamily="34" charset="0"/>
              <a:buChar char="•"/>
            </a:pPr>
            <a:r>
              <a:rPr lang="en-AU" sz="1200" dirty="0">
                <a:solidFill>
                  <a:schemeClr val="bg1"/>
                </a:solidFill>
              </a:rPr>
              <a:t>High </a:t>
            </a:r>
            <a:r>
              <a:rPr lang="en-AU" sz="1200" dirty="0" smtClean="0">
                <a:solidFill>
                  <a:schemeClr val="bg1"/>
                </a:solidFill>
              </a:rPr>
              <a:t>workload </a:t>
            </a:r>
            <a:r>
              <a:rPr lang="en-AU" sz="1200" dirty="0" smtClean="0">
                <a:solidFill>
                  <a:schemeClr val="bg1"/>
                </a:solidFill>
                <a:latin typeface="Helvetica" pitchFamily="2" charset="0"/>
              </a:rPr>
              <a:t>–</a:t>
            </a:r>
            <a:r>
              <a:rPr lang="en-AU" sz="1200" dirty="0" smtClean="0">
                <a:solidFill>
                  <a:schemeClr val="bg1"/>
                </a:solidFill>
              </a:rPr>
              <a:t> </a:t>
            </a:r>
            <a:r>
              <a:rPr lang="en-AU" sz="1200" dirty="0">
                <a:solidFill>
                  <a:srgbClr val="20B9A3"/>
                </a:solidFill>
              </a:rPr>
              <a:t>43</a:t>
            </a:r>
            <a:r>
              <a:rPr lang="en-AU" sz="1200" dirty="0" smtClean="0">
                <a:solidFill>
                  <a:srgbClr val="20B9A3"/>
                </a:solidFill>
              </a:rPr>
              <a:t>% of workers </a:t>
            </a:r>
            <a:r>
              <a:rPr lang="en-AU" sz="1200" dirty="0">
                <a:solidFill>
                  <a:srgbClr val="20B9A3"/>
                </a:solidFill>
              </a:rPr>
              <a:t>feel burned out at least half the time in their job</a:t>
            </a:r>
          </a:p>
          <a:p>
            <a:pPr marL="171450" indent="-171450">
              <a:spcBef>
                <a:spcPts val="600"/>
              </a:spcBef>
              <a:spcAft>
                <a:spcPts val="600"/>
              </a:spcAft>
              <a:buFont typeface="Arial" panose="020B0604020202020204" pitchFamily="34" charset="0"/>
              <a:buChar char="•"/>
            </a:pPr>
            <a:r>
              <a:rPr lang="en-US" sz="1200" dirty="0" smtClean="0">
                <a:solidFill>
                  <a:schemeClr val="bg1"/>
                </a:solidFill>
              </a:rPr>
              <a:t>Concerns </a:t>
            </a:r>
            <a:r>
              <a:rPr lang="en-US" sz="1200" dirty="0">
                <a:solidFill>
                  <a:schemeClr val="bg1"/>
                </a:solidFill>
              </a:rPr>
              <a:t>about the service quality under the </a:t>
            </a:r>
            <a:r>
              <a:rPr lang="en-US" sz="1200" dirty="0" smtClean="0">
                <a:solidFill>
                  <a:schemeClr val="bg1"/>
                </a:solidFill>
              </a:rPr>
              <a:t>NDIS</a:t>
            </a:r>
          </a:p>
          <a:p>
            <a:pPr marL="171450" indent="-171450">
              <a:spcBef>
                <a:spcPts val="600"/>
              </a:spcBef>
              <a:spcAft>
                <a:spcPts val="600"/>
              </a:spcAft>
              <a:buFont typeface="Arial" panose="020B0604020202020204" pitchFamily="34" charset="0"/>
              <a:buChar char="•"/>
            </a:pPr>
            <a:r>
              <a:rPr lang="en-AU" sz="1200" dirty="0" smtClean="0">
                <a:solidFill>
                  <a:schemeClr val="bg1"/>
                </a:solidFill>
              </a:rPr>
              <a:t>High volume of paperwork and NDIS procedures</a:t>
            </a:r>
          </a:p>
          <a:p>
            <a:pPr marL="171450" indent="-171450">
              <a:spcBef>
                <a:spcPts val="600"/>
              </a:spcBef>
              <a:spcAft>
                <a:spcPts val="600"/>
              </a:spcAft>
              <a:buFont typeface="Arial" panose="020B0604020202020204" pitchFamily="34" charset="0"/>
              <a:buChar char="•"/>
            </a:pPr>
            <a:r>
              <a:rPr lang="en-AU" sz="1200" dirty="0" smtClean="0">
                <a:solidFill>
                  <a:schemeClr val="bg1"/>
                </a:solidFill>
              </a:rPr>
              <a:t>Negative workplace culture or management issues</a:t>
            </a:r>
            <a:endParaRPr lang="en-US" sz="1200" dirty="0" smtClean="0">
              <a:solidFill>
                <a:schemeClr val="bg1"/>
              </a:solidFill>
            </a:endParaRPr>
          </a:p>
        </p:txBody>
      </p:sp>
      <p:sp>
        <p:nvSpPr>
          <p:cNvPr id="13" name="Rectangle 12" descr="Green background"/>
          <p:cNvSpPr/>
          <p:nvPr/>
        </p:nvSpPr>
        <p:spPr>
          <a:xfrm>
            <a:off x="429604" y="1656521"/>
            <a:ext cx="3582986" cy="165810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b="1" dirty="0">
              <a:solidFill>
                <a:schemeClr val="bg1"/>
              </a:solidFill>
              <a:cs typeface="Helvetica"/>
            </a:endParaRPr>
          </a:p>
          <a:p>
            <a:pPr marL="171450" indent="-171450">
              <a:buFont typeface="Arial" panose="020B0604020202020204" pitchFamily="34" charset="0"/>
              <a:buChar char="•"/>
            </a:pPr>
            <a:endParaRPr lang="en-AU" sz="1200" b="1" dirty="0">
              <a:solidFill>
                <a:schemeClr val="bg1"/>
              </a:solidFill>
            </a:endParaRPr>
          </a:p>
        </p:txBody>
      </p:sp>
      <p:sp>
        <p:nvSpPr>
          <p:cNvPr id="9" name="Text Placeholder 4"/>
          <p:cNvSpPr txBox="1">
            <a:spLocks/>
          </p:cNvSpPr>
          <p:nvPr/>
        </p:nvSpPr>
        <p:spPr>
          <a:xfrm>
            <a:off x="576976" y="1775981"/>
            <a:ext cx="3363066" cy="1348169"/>
          </a:xfrm>
          <a:prstGeom prst="rect">
            <a:avLst/>
          </a:prstGeom>
        </p:spPr>
        <p:txBody>
          <a:bodyPr vert="horz" lIns="0" tIns="0" rIns="0" bIns="0" numCol="1" spcCol="180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pPr>
            <a:r>
              <a:rPr lang="en-AU" sz="1600" b="1" dirty="0" smtClean="0">
                <a:solidFill>
                  <a:schemeClr val="tx2"/>
                </a:solidFill>
              </a:rPr>
              <a:t>Current challenge:</a:t>
            </a:r>
            <a:endParaRPr lang="en-AU" sz="1000" b="1" dirty="0" smtClean="0">
              <a:solidFill>
                <a:schemeClr val="tx2"/>
              </a:solidFill>
            </a:endParaRPr>
          </a:p>
          <a:p>
            <a:pPr lvl="1">
              <a:spcBef>
                <a:spcPts val="600"/>
              </a:spcBef>
            </a:pPr>
            <a:r>
              <a:rPr lang="en-AU" sz="3200" b="1" dirty="0" smtClean="0">
                <a:solidFill>
                  <a:schemeClr val="bg2"/>
                </a:solidFill>
              </a:rPr>
              <a:t>17-25%</a:t>
            </a:r>
          </a:p>
          <a:p>
            <a:pPr lvl="1">
              <a:spcBef>
                <a:spcPts val="0"/>
              </a:spcBef>
            </a:pPr>
            <a:r>
              <a:rPr lang="en-AU" sz="1200" dirty="0" smtClean="0">
                <a:latin typeface="Helvetica" pitchFamily="2" charset="0"/>
              </a:rPr>
              <a:t>NDIS </a:t>
            </a:r>
            <a:r>
              <a:rPr lang="en-AU" sz="1200" dirty="0">
                <a:latin typeface="Helvetica" pitchFamily="2" charset="0"/>
              </a:rPr>
              <a:t>workforce turnover </a:t>
            </a:r>
            <a:r>
              <a:rPr lang="en-AU" sz="1200" dirty="0" smtClean="0">
                <a:latin typeface="Helvetica" pitchFamily="2" charset="0"/>
              </a:rPr>
              <a:t>per annum </a:t>
            </a:r>
          </a:p>
          <a:p>
            <a:pPr lvl="1">
              <a:spcBef>
                <a:spcPts val="0"/>
              </a:spcBef>
            </a:pPr>
            <a:r>
              <a:rPr lang="en-AU" sz="1200" dirty="0">
                <a:latin typeface="Helvetica" pitchFamily="2" charset="0"/>
              </a:rPr>
              <a:t>–</a:t>
            </a:r>
            <a:r>
              <a:rPr lang="en-AU" sz="1200" dirty="0" smtClean="0">
                <a:latin typeface="Helvetica" pitchFamily="2" charset="0"/>
              </a:rPr>
              <a:t> </a:t>
            </a:r>
            <a:r>
              <a:rPr lang="en-AU" sz="1200" dirty="0">
                <a:latin typeface="Helvetica" pitchFamily="2" charset="0"/>
              </a:rPr>
              <a:t>w</a:t>
            </a:r>
            <a:r>
              <a:rPr lang="en-AU" sz="1200" dirty="0" smtClean="0">
                <a:latin typeface="Helvetica" pitchFamily="2" charset="0"/>
              </a:rPr>
              <a:t>hich means </a:t>
            </a:r>
            <a:r>
              <a:rPr lang="en-AU" sz="1200" b="1" dirty="0" smtClean="0">
                <a:latin typeface="Helvetica" pitchFamily="2" charset="0"/>
              </a:rPr>
              <a:t>at least 45,900 workers leave </a:t>
            </a:r>
            <a:r>
              <a:rPr lang="en-AU" sz="1200" dirty="0" smtClean="0">
                <a:latin typeface="Helvetica" pitchFamily="2" charset="0"/>
              </a:rPr>
              <a:t>the NDIS workforce each year</a:t>
            </a:r>
            <a:r>
              <a:rPr lang="en-AU" sz="1100" baseline="30000" dirty="0"/>
              <a:t>1</a:t>
            </a:r>
            <a:r>
              <a:rPr lang="en-AU" sz="1200" dirty="0" smtClean="0">
                <a:latin typeface="Helvetica" pitchFamily="2" charset="0"/>
              </a:rPr>
              <a:t>.  </a:t>
            </a:r>
          </a:p>
        </p:txBody>
      </p:sp>
      <p:sp>
        <p:nvSpPr>
          <p:cNvPr id="8" name="Text Placeholder 3">
            <a:extLst>
              <a:ext uri="{FF2B5EF4-FFF2-40B4-BE49-F238E27FC236}">
                <a16:creationId xmlns:a16="http://schemas.microsoft.com/office/drawing/2014/main" id="{D00E0E80-D2A3-4996-BF27-6B8ADFE94831}"/>
              </a:ext>
            </a:extLst>
          </p:cNvPr>
          <p:cNvSpPr>
            <a:spLocks noGrp="1"/>
          </p:cNvSpPr>
          <p:nvPr>
            <p:ph type="body" sz="quarter" idx="13"/>
          </p:nvPr>
        </p:nvSpPr>
        <p:spPr>
          <a:xfrm>
            <a:off x="479424" y="873125"/>
            <a:ext cx="11233150" cy="307777"/>
          </a:xfrm>
        </p:spPr>
        <p:txBody>
          <a:bodyPr vert="horz" lIns="0" tIns="0" rIns="0" bIns="0" rtlCol="0" anchor="t">
            <a:spAutoFit/>
          </a:bodyPr>
          <a:lstStyle/>
          <a:p>
            <a:r>
              <a:rPr lang="en-AU" sz="2000" dirty="0" smtClean="0">
                <a:cs typeface="Helvetica"/>
              </a:rPr>
              <a:t>Increase retention of the NDIS workforce by boosting job engagement and decreasing burnout  </a:t>
            </a:r>
            <a:endParaRPr lang="en-US" sz="2000" dirty="0"/>
          </a:p>
        </p:txBody>
      </p:sp>
      <p:sp>
        <p:nvSpPr>
          <p:cNvPr id="2" name="Title 1"/>
          <p:cNvSpPr>
            <a:spLocks noGrp="1"/>
          </p:cNvSpPr>
          <p:nvPr>
            <p:ph type="title"/>
          </p:nvPr>
        </p:nvSpPr>
        <p:spPr>
          <a:xfrm>
            <a:off x="479425" y="476250"/>
            <a:ext cx="11233150" cy="387798"/>
          </a:xfrm>
        </p:spPr>
        <p:txBody>
          <a:bodyPr/>
          <a:lstStyle/>
          <a:p>
            <a:r>
              <a:rPr lang="en-AU" sz="2800" dirty="0" smtClean="0"/>
              <a:t>BETA Insights </a:t>
            </a:r>
            <a:endParaRPr lang="en-AU" sz="2800" dirty="0"/>
          </a:p>
        </p:txBody>
      </p:sp>
    </p:spTree>
    <p:extLst>
      <p:ext uri="{BB962C8B-B14F-4D97-AF65-F5344CB8AC3E}">
        <p14:creationId xmlns:p14="http://schemas.microsoft.com/office/powerpoint/2010/main" val="4206374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lide Number Placeholder 2"/>
          <p:cNvSpPr>
            <a:spLocks noGrp="1"/>
          </p:cNvSpPr>
          <p:nvPr>
            <p:ph type="sldNum" sz="quarter" idx="12"/>
          </p:nvPr>
        </p:nvSpPr>
        <p:spPr>
          <a:xfrm>
            <a:off x="11299823" y="6501803"/>
            <a:ext cx="412751" cy="153888"/>
          </a:xfrm>
        </p:spPr>
        <p:txBody>
          <a:bodyPr/>
          <a:lstStyle/>
          <a:p>
            <a:fld id="{0500C9E6-702F-A843-8A04-80C500C6891A}" type="slidenum">
              <a:rPr lang="en-AU" smtClean="0"/>
              <a:t>20</a:t>
            </a:fld>
            <a:endParaRPr lang="en-AU"/>
          </a:p>
        </p:txBody>
      </p:sp>
      <p:sp>
        <p:nvSpPr>
          <p:cNvPr id="202" name="Rectangle 201"/>
          <p:cNvSpPr/>
          <p:nvPr/>
        </p:nvSpPr>
        <p:spPr>
          <a:xfrm>
            <a:off x="996884" y="6438452"/>
            <a:ext cx="10302940" cy="329321"/>
          </a:xfrm>
          <a:prstGeom prst="rect">
            <a:avLst/>
          </a:prstGeom>
        </p:spPr>
        <p:txBody>
          <a:bodyPr wrap="square">
            <a:spAutoFit/>
          </a:bodyPr>
          <a:lstStyle/>
          <a:p>
            <a:pPr>
              <a:lnSpc>
                <a:spcPct val="110000"/>
              </a:lnSpc>
            </a:pPr>
            <a:r>
              <a:rPr lang="en-US" sz="700" dirty="0" smtClean="0"/>
              <a:t>All coefficients had a p value of 0.001 or less except for </a:t>
            </a:r>
            <a:r>
              <a:rPr lang="en-US" sz="700" i="1" dirty="0" smtClean="0"/>
              <a:t>Working more than desired hours, </a:t>
            </a:r>
            <a:r>
              <a:rPr lang="en-US" sz="700" dirty="0" smtClean="0"/>
              <a:t>which had a p value of 0.037. Although this is still considered significant (p &lt; 0.05), multiple measures were tested in the given study. If the p values were adjusted to be more conservative (to correct for multiple testing), </a:t>
            </a:r>
            <a:r>
              <a:rPr lang="en-US" sz="700" i="1" dirty="0" smtClean="0"/>
              <a:t>Working </a:t>
            </a:r>
            <a:r>
              <a:rPr lang="en-US" sz="700" i="1" dirty="0"/>
              <a:t>more than desired </a:t>
            </a:r>
            <a:r>
              <a:rPr lang="en-US" sz="700" i="1" dirty="0" smtClean="0"/>
              <a:t>hours </a:t>
            </a:r>
            <a:r>
              <a:rPr lang="en-US" sz="700" dirty="0" smtClean="0"/>
              <a:t>could be considered non-significant. As such, the results should be interpreted with caution. </a:t>
            </a:r>
            <a:endParaRPr lang="en-AU" sz="700" dirty="0">
              <a:latin typeface="Helvetica" pitchFamily="2" charset="0"/>
            </a:endParaRPr>
          </a:p>
        </p:txBody>
      </p:sp>
      <p:pic>
        <p:nvPicPr>
          <p:cNvPr id="46" name="Picture 45" descr="Arrow box&#10;'Next, the report uses descriptive statistics to explore the prevalence of job demands associated with burnout and/or decreased engagement, and the workforce characteristics of those most affected."/>
          <p:cNvPicPr>
            <a:picLocks noChangeAspect="1"/>
          </p:cNvPicPr>
          <p:nvPr/>
        </p:nvPicPr>
        <p:blipFill>
          <a:blip r:embed="rId3"/>
          <a:stretch>
            <a:fillRect/>
          </a:stretch>
        </p:blipFill>
        <p:spPr>
          <a:xfrm>
            <a:off x="6399902" y="5597396"/>
            <a:ext cx="5316173" cy="725487"/>
          </a:xfrm>
          <a:prstGeom prst="rect">
            <a:avLst/>
          </a:prstGeom>
        </p:spPr>
      </p:pic>
      <p:pic>
        <p:nvPicPr>
          <p:cNvPr id="43" name="Picture 42" descr="Experience of workplace abuse icon and box" title="Experience of workplace abuse"/>
          <p:cNvPicPr>
            <a:picLocks noChangeAspect="1"/>
          </p:cNvPicPr>
          <p:nvPr/>
        </p:nvPicPr>
        <p:blipFill>
          <a:blip r:embed="rId4"/>
          <a:stretch>
            <a:fillRect/>
          </a:stretch>
        </p:blipFill>
        <p:spPr>
          <a:xfrm>
            <a:off x="6403776" y="4755218"/>
            <a:ext cx="2334970" cy="542591"/>
          </a:xfrm>
          <a:prstGeom prst="rect">
            <a:avLst/>
          </a:prstGeom>
        </p:spPr>
      </p:pic>
      <p:pic>
        <p:nvPicPr>
          <p:cNvPr id="42" name="Picture 41" descr="Job insecurity icon and box" title="Job insecurity"/>
          <p:cNvPicPr>
            <a:picLocks noChangeAspect="1"/>
          </p:cNvPicPr>
          <p:nvPr/>
        </p:nvPicPr>
        <p:blipFill>
          <a:blip r:embed="rId5"/>
          <a:stretch>
            <a:fillRect/>
          </a:stretch>
        </p:blipFill>
        <p:spPr>
          <a:xfrm>
            <a:off x="6399902" y="4072267"/>
            <a:ext cx="2639797" cy="548688"/>
          </a:xfrm>
          <a:prstGeom prst="rect">
            <a:avLst/>
          </a:prstGeom>
        </p:spPr>
      </p:pic>
      <p:pic>
        <p:nvPicPr>
          <p:cNvPr id="41" name="Picture 40" descr="Experience of discrimination icon and box" title="Experience of discrimination"/>
          <p:cNvPicPr>
            <a:picLocks noChangeAspect="1"/>
          </p:cNvPicPr>
          <p:nvPr/>
        </p:nvPicPr>
        <p:blipFill>
          <a:blip r:embed="rId6"/>
          <a:stretch>
            <a:fillRect/>
          </a:stretch>
        </p:blipFill>
        <p:spPr>
          <a:xfrm>
            <a:off x="6399902" y="3377124"/>
            <a:ext cx="2639797" cy="560881"/>
          </a:xfrm>
          <a:prstGeom prst="rect">
            <a:avLst/>
          </a:prstGeom>
        </p:spPr>
      </p:pic>
      <p:sp>
        <p:nvSpPr>
          <p:cNvPr id="249" name="TextBox 248"/>
          <p:cNvSpPr txBox="1"/>
          <p:nvPr/>
        </p:nvSpPr>
        <p:spPr>
          <a:xfrm>
            <a:off x="6346896" y="2646302"/>
            <a:ext cx="4090388" cy="415498"/>
          </a:xfrm>
          <a:prstGeom prst="rect">
            <a:avLst/>
          </a:prstGeom>
          <a:noFill/>
        </p:spPr>
        <p:txBody>
          <a:bodyPr wrap="square" rtlCol="0">
            <a:spAutoFit/>
          </a:bodyPr>
          <a:lstStyle/>
          <a:p>
            <a:r>
              <a:rPr lang="en-AU" sz="1050" dirty="0" smtClean="0"/>
              <a:t>BETA </a:t>
            </a:r>
            <a:r>
              <a:rPr lang="en-AU" sz="1050" b="1" dirty="0"/>
              <a:t>did not </a:t>
            </a:r>
            <a:r>
              <a:rPr lang="en-AU" sz="1050" dirty="0"/>
              <a:t>find a statistically significant relationship between these three job demands and burnout/job engagement:</a:t>
            </a:r>
          </a:p>
        </p:txBody>
      </p:sp>
      <p:pic>
        <p:nvPicPr>
          <p:cNvPr id="39" name="Picture 38" title="Vertical grey line"/>
          <p:cNvPicPr>
            <a:picLocks noChangeAspect="1"/>
          </p:cNvPicPr>
          <p:nvPr/>
        </p:nvPicPr>
        <p:blipFill>
          <a:blip r:embed="rId7"/>
          <a:stretch>
            <a:fillRect/>
          </a:stretch>
        </p:blipFill>
        <p:spPr>
          <a:xfrm>
            <a:off x="6270807" y="2713738"/>
            <a:ext cx="60965" cy="3615241"/>
          </a:xfrm>
          <a:prstGeom prst="rect">
            <a:avLst/>
          </a:prstGeom>
        </p:spPr>
      </p:pic>
      <p:pic>
        <p:nvPicPr>
          <p:cNvPr id="37" name="Picture 36" descr="Decrease job engagement icon and box" title="Decrease job engagement"/>
          <p:cNvPicPr>
            <a:picLocks noChangeAspect="1"/>
          </p:cNvPicPr>
          <p:nvPr/>
        </p:nvPicPr>
        <p:blipFill>
          <a:blip r:embed="rId8"/>
          <a:stretch>
            <a:fillRect/>
          </a:stretch>
        </p:blipFill>
        <p:spPr>
          <a:xfrm>
            <a:off x="3957775" y="4846847"/>
            <a:ext cx="2085013" cy="548688"/>
          </a:xfrm>
          <a:prstGeom prst="rect">
            <a:avLst/>
          </a:prstGeom>
        </p:spPr>
      </p:pic>
      <p:pic>
        <p:nvPicPr>
          <p:cNvPr id="35" name="Picture 34" descr="Increase burn out box and icon" title="Increase burn out"/>
          <p:cNvPicPr>
            <a:picLocks noChangeAspect="1"/>
          </p:cNvPicPr>
          <p:nvPr/>
        </p:nvPicPr>
        <p:blipFill>
          <a:blip r:embed="rId9"/>
          <a:stretch>
            <a:fillRect/>
          </a:stretch>
        </p:blipFill>
        <p:spPr>
          <a:xfrm>
            <a:off x="3957775" y="3969432"/>
            <a:ext cx="2085013" cy="554784"/>
          </a:xfrm>
          <a:prstGeom prst="rect">
            <a:avLst/>
          </a:prstGeom>
        </p:spPr>
      </p:pic>
      <p:pic>
        <p:nvPicPr>
          <p:cNvPr id="34" name="Picture 33" descr="Arrow connectors" title="Connectors"/>
          <p:cNvPicPr>
            <a:picLocks noChangeAspect="1"/>
          </p:cNvPicPr>
          <p:nvPr/>
        </p:nvPicPr>
        <p:blipFill>
          <a:blip r:embed="rId10"/>
          <a:stretch>
            <a:fillRect/>
          </a:stretch>
        </p:blipFill>
        <p:spPr>
          <a:xfrm>
            <a:off x="2963895" y="3350276"/>
            <a:ext cx="1109568" cy="2645893"/>
          </a:xfrm>
          <a:prstGeom prst="rect">
            <a:avLst/>
          </a:prstGeom>
        </p:spPr>
      </p:pic>
      <p:pic>
        <p:nvPicPr>
          <p:cNvPr id="32" name="Picture 31" descr="Working more than desired hours icon and box" title="Working more than desired hours"/>
          <p:cNvPicPr>
            <a:picLocks noChangeAspect="1"/>
          </p:cNvPicPr>
          <p:nvPr/>
        </p:nvPicPr>
        <p:blipFill>
          <a:blip r:embed="rId11"/>
          <a:stretch>
            <a:fillRect/>
          </a:stretch>
        </p:blipFill>
        <p:spPr>
          <a:xfrm>
            <a:off x="614873" y="5702285"/>
            <a:ext cx="2341067" cy="548688"/>
          </a:xfrm>
          <a:prstGeom prst="rect">
            <a:avLst/>
          </a:prstGeom>
        </p:spPr>
      </p:pic>
      <p:pic>
        <p:nvPicPr>
          <p:cNvPr id="272" name="Picture 271" descr="Administration and red tape icon and box" title="Administration and red tape"/>
          <p:cNvPicPr>
            <a:picLocks noChangeAspect="1"/>
          </p:cNvPicPr>
          <p:nvPr/>
        </p:nvPicPr>
        <p:blipFill>
          <a:blip r:embed="rId12"/>
          <a:stretch>
            <a:fillRect/>
          </a:stretch>
        </p:blipFill>
        <p:spPr>
          <a:xfrm>
            <a:off x="614873" y="5041124"/>
            <a:ext cx="2341067" cy="548688"/>
          </a:xfrm>
          <a:prstGeom prst="rect">
            <a:avLst/>
          </a:prstGeom>
        </p:spPr>
      </p:pic>
      <p:pic>
        <p:nvPicPr>
          <p:cNvPr id="271" name="Picture 270" descr="Personally confronting work icon and box" title="Personally confronting work"/>
          <p:cNvPicPr>
            <a:picLocks noChangeAspect="1"/>
          </p:cNvPicPr>
          <p:nvPr/>
        </p:nvPicPr>
        <p:blipFill>
          <a:blip r:embed="rId13"/>
          <a:stretch>
            <a:fillRect/>
          </a:stretch>
        </p:blipFill>
        <p:spPr>
          <a:xfrm>
            <a:off x="614873" y="4386060"/>
            <a:ext cx="2341067" cy="542591"/>
          </a:xfrm>
          <a:prstGeom prst="rect">
            <a:avLst/>
          </a:prstGeom>
        </p:spPr>
      </p:pic>
      <p:pic>
        <p:nvPicPr>
          <p:cNvPr id="270" name="Picture 269" descr="Experience of health and safety risk icon and box" title="Experience of health and safety risk"/>
          <p:cNvPicPr>
            <a:picLocks noChangeAspect="1"/>
          </p:cNvPicPr>
          <p:nvPr/>
        </p:nvPicPr>
        <p:blipFill>
          <a:blip r:embed="rId14"/>
          <a:stretch>
            <a:fillRect/>
          </a:stretch>
        </p:blipFill>
        <p:spPr>
          <a:xfrm>
            <a:off x="614873" y="3730996"/>
            <a:ext cx="2341067" cy="542591"/>
          </a:xfrm>
          <a:prstGeom prst="rect">
            <a:avLst/>
          </a:prstGeom>
        </p:spPr>
      </p:pic>
      <p:pic>
        <p:nvPicPr>
          <p:cNvPr id="269" name="Picture 268" descr="Having a workload above capacity icon and box" title="Having a workload above capacity"/>
          <p:cNvPicPr>
            <a:picLocks noChangeAspect="1"/>
          </p:cNvPicPr>
          <p:nvPr/>
        </p:nvPicPr>
        <p:blipFill>
          <a:blip r:embed="rId15"/>
          <a:stretch>
            <a:fillRect/>
          </a:stretch>
        </p:blipFill>
        <p:spPr>
          <a:xfrm>
            <a:off x="614873" y="3082029"/>
            <a:ext cx="2341067" cy="536494"/>
          </a:xfrm>
          <a:prstGeom prst="rect">
            <a:avLst/>
          </a:prstGeom>
        </p:spPr>
      </p:pic>
      <p:sp>
        <p:nvSpPr>
          <p:cNvPr id="252" name="TextBox 251"/>
          <p:cNvSpPr txBox="1"/>
          <p:nvPr/>
        </p:nvSpPr>
        <p:spPr>
          <a:xfrm>
            <a:off x="570082" y="2646302"/>
            <a:ext cx="3769450" cy="415498"/>
          </a:xfrm>
          <a:prstGeom prst="rect">
            <a:avLst/>
          </a:prstGeom>
          <a:noFill/>
        </p:spPr>
        <p:txBody>
          <a:bodyPr wrap="square" rtlCol="0">
            <a:spAutoFit/>
          </a:bodyPr>
          <a:lstStyle/>
          <a:p>
            <a:r>
              <a:rPr lang="en-AU" sz="1050" dirty="0" smtClean="0"/>
              <a:t>BETA found </a:t>
            </a:r>
            <a:r>
              <a:rPr lang="en-AU" sz="1050" dirty="0"/>
              <a:t>these five job demands were associated with increased burnout, decreased job engagement, or both: </a:t>
            </a:r>
          </a:p>
        </p:txBody>
      </p:sp>
      <p:pic>
        <p:nvPicPr>
          <p:cNvPr id="38" name="Picture 37" title="Vertical green line"/>
          <p:cNvPicPr>
            <a:picLocks noChangeAspect="1"/>
          </p:cNvPicPr>
          <p:nvPr/>
        </p:nvPicPr>
        <p:blipFill>
          <a:blip r:embed="rId16"/>
          <a:stretch>
            <a:fillRect/>
          </a:stretch>
        </p:blipFill>
        <p:spPr>
          <a:xfrm>
            <a:off x="479972" y="2713738"/>
            <a:ext cx="54869" cy="3609145"/>
          </a:xfrm>
          <a:prstGeom prst="rect">
            <a:avLst/>
          </a:prstGeom>
        </p:spPr>
      </p:pic>
      <p:sp>
        <p:nvSpPr>
          <p:cNvPr id="277" name="Arc 276" descr="Curved arrow image"/>
          <p:cNvSpPr/>
          <p:nvPr/>
        </p:nvSpPr>
        <p:spPr>
          <a:xfrm rot="14145838" flipV="1">
            <a:off x="4250120" y="2708189"/>
            <a:ext cx="2151661" cy="736748"/>
          </a:xfrm>
          <a:prstGeom prst="arc">
            <a:avLst>
              <a:gd name="adj1" fmla="val 11057077"/>
              <a:gd name="adj2" fmla="val 21020720"/>
            </a:avLst>
          </a:prstGeom>
          <a:ln w="38100">
            <a:solidFill>
              <a:schemeClr val="bg2">
                <a:alpha val="70000"/>
              </a:schemeClr>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aphicFrame>
        <p:nvGraphicFramePr>
          <p:cNvPr id="7" name="Table 6"/>
          <p:cNvGraphicFramePr>
            <a:graphicFrameLocks noGrp="1"/>
          </p:cNvGraphicFramePr>
          <p:nvPr>
            <p:extLst>
              <p:ext uri="{D42A27DB-BD31-4B8C-83A1-F6EECF244321}">
                <p14:modId xmlns:p14="http://schemas.microsoft.com/office/powerpoint/2010/main" val="1455556710"/>
              </p:ext>
            </p:extLst>
          </p:nvPr>
        </p:nvGraphicFramePr>
        <p:xfrm>
          <a:off x="6235762" y="1631232"/>
          <a:ext cx="5610798" cy="731520"/>
        </p:xfrm>
        <a:graphic>
          <a:graphicData uri="http://schemas.openxmlformats.org/drawingml/2006/table">
            <a:tbl>
              <a:tblPr firstRow="1" bandRow="1">
                <a:tableStyleId>{2D5ABB26-0587-4C30-8999-92F81FD0307C}</a:tableStyleId>
              </a:tblPr>
              <a:tblGrid>
                <a:gridCol w="2726813">
                  <a:extLst>
                    <a:ext uri="{9D8B030D-6E8A-4147-A177-3AD203B41FA5}">
                      <a16:colId xmlns:a16="http://schemas.microsoft.com/office/drawing/2014/main" val="722393604"/>
                    </a:ext>
                  </a:extLst>
                </a:gridCol>
                <a:gridCol w="2883985">
                  <a:extLst>
                    <a:ext uri="{9D8B030D-6E8A-4147-A177-3AD203B41FA5}">
                      <a16:colId xmlns:a16="http://schemas.microsoft.com/office/drawing/2014/main" val="5110361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i="1" dirty="0"/>
                        <a:t>Job demands </a:t>
                      </a:r>
                      <a:r>
                        <a:rPr lang="en-US" sz="1050" dirty="0"/>
                        <a:t>are aspects of the job that require sustained effort or skills and are associated with a cost of some sort. </a:t>
                      </a:r>
                    </a:p>
                  </a:txBody>
                  <a:tcPr marL="72000" marR="28800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dirty="0" smtClean="0"/>
                        <a:t>BETA applied statistical modelling to understand which job demands are related to burnout and to job engagement.</a:t>
                      </a:r>
                      <a:endParaRPr lang="en-US" sz="1050" dirty="0"/>
                    </a:p>
                  </a:txBody>
                  <a:tcPr marL="72000" marR="288000"/>
                </a:tc>
                <a:extLst>
                  <a:ext uri="{0D108BD9-81ED-4DB2-BD59-A6C34878D82A}">
                    <a16:rowId xmlns:a16="http://schemas.microsoft.com/office/drawing/2014/main" val="3998605003"/>
                  </a:ext>
                </a:extLst>
              </a:tr>
            </a:tbl>
          </a:graphicData>
        </a:graphic>
      </p:graphicFrame>
      <p:pic>
        <p:nvPicPr>
          <p:cNvPr id="236" name="Picture 235" descr="Graphic shows full job demand resources model. Highlighting job demands. " title="Graphic"/>
          <p:cNvPicPr>
            <a:picLocks noChangeAspect="1"/>
          </p:cNvPicPr>
          <p:nvPr/>
        </p:nvPicPr>
        <p:blipFill>
          <a:blip r:embed="rId17"/>
          <a:stretch>
            <a:fillRect/>
          </a:stretch>
        </p:blipFill>
        <p:spPr>
          <a:xfrm>
            <a:off x="516508" y="1400900"/>
            <a:ext cx="4340728" cy="999831"/>
          </a:xfrm>
          <a:prstGeom prst="rect">
            <a:avLst/>
          </a:prstGeom>
        </p:spPr>
      </p:pic>
      <p:sp>
        <p:nvSpPr>
          <p:cNvPr id="2" name="Title 1"/>
          <p:cNvSpPr>
            <a:spLocks noGrp="1"/>
          </p:cNvSpPr>
          <p:nvPr>
            <p:ph type="title"/>
          </p:nvPr>
        </p:nvSpPr>
        <p:spPr>
          <a:xfrm>
            <a:off x="479425" y="476250"/>
            <a:ext cx="11233150" cy="775597"/>
          </a:xfrm>
        </p:spPr>
        <p:txBody>
          <a:bodyPr/>
          <a:lstStyle/>
          <a:p>
            <a:r>
              <a:rPr lang="en-AU" sz="2800" dirty="0" smtClean="0"/>
              <a:t>BETA </a:t>
            </a:r>
            <a:r>
              <a:rPr lang="en-AU" sz="2800" dirty="0"/>
              <a:t>identified which job demands are associated </a:t>
            </a:r>
            <a:r>
              <a:rPr lang="en-AU" sz="2800" dirty="0" smtClean="0"/>
              <a:t>with high </a:t>
            </a:r>
            <a:r>
              <a:rPr lang="en-AU" sz="2800" dirty="0"/>
              <a:t>burnout and </a:t>
            </a:r>
            <a:r>
              <a:rPr lang="en-AU" sz="2800" dirty="0" smtClean="0"/>
              <a:t>low </a:t>
            </a:r>
            <a:r>
              <a:rPr lang="en-AU" sz="2800" dirty="0"/>
              <a:t>job </a:t>
            </a:r>
            <a:r>
              <a:rPr lang="en-AU" sz="2800" dirty="0" smtClean="0"/>
              <a:t>engagement </a:t>
            </a:r>
            <a:endParaRPr lang="en-AU" dirty="0"/>
          </a:p>
        </p:txBody>
      </p:sp>
    </p:spTree>
    <p:extLst>
      <p:ext uri="{BB962C8B-B14F-4D97-AF65-F5344CB8AC3E}">
        <p14:creationId xmlns:p14="http://schemas.microsoft.com/office/powerpoint/2010/main" val="59344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21</a:t>
            </a:fld>
            <a:endParaRPr lang="en-AU"/>
          </a:p>
        </p:txBody>
      </p:sp>
      <p:sp>
        <p:nvSpPr>
          <p:cNvPr id="88"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925455" y="5738855"/>
            <a:ext cx="688982" cy="123111"/>
          </a:xfrm>
        </p:spPr>
        <p:txBody>
          <a:bodyPr/>
          <a:lstStyle/>
          <a:p>
            <a:r>
              <a:rPr lang="en-AU" sz="800" dirty="0"/>
              <a:t>Base: n=716</a:t>
            </a:r>
          </a:p>
        </p:txBody>
      </p:sp>
      <p:pic>
        <p:nvPicPr>
          <p:cNvPr id="11" name="Picture 10" descr="Stacked bar chart shows frequency of personally confronting work on a 5 point scale, by intentions to leave the NDIS workforce. Results are as follows:&#10;Intention to stay in sector: 16% never, 66% sometimes, 10% about half the time, 7% most of the time, 2% almost always.&#10;Retiring: 12% never, 63% sometimes, 12% about half the time, 7% most of the time, 5% almost always. &#10;Intention to leave disability sector: 10% never, 54% sometimes, 15% about half the time, 18% most of the time, 3% almost always. &#10;Intention to leave job but undecided plans 11% never, 54% sometimes, 14% about half the time, 16% most of the time, 5% almost always. &#10;Base size n=716&#10;" title="Personally confronting work by intention to leave chart"/>
          <p:cNvPicPr>
            <a:picLocks noChangeAspect="1"/>
          </p:cNvPicPr>
          <p:nvPr/>
        </p:nvPicPr>
        <p:blipFill>
          <a:blip r:embed="rId3"/>
          <a:stretch>
            <a:fillRect/>
          </a:stretch>
        </p:blipFill>
        <p:spPr>
          <a:xfrm>
            <a:off x="6445274" y="3847651"/>
            <a:ext cx="5230821" cy="2139881"/>
          </a:xfrm>
          <a:prstGeom prst="rect">
            <a:avLst/>
          </a:prstGeom>
        </p:spPr>
      </p:pic>
      <p:sp>
        <p:nvSpPr>
          <p:cNvPr id="87" name="Rectangle 86"/>
          <p:cNvSpPr/>
          <p:nvPr/>
        </p:nvSpPr>
        <p:spPr>
          <a:xfrm>
            <a:off x="6438931" y="2634961"/>
            <a:ext cx="5175505" cy="1151597"/>
          </a:xfrm>
          <a:prstGeom prst="rect">
            <a:avLst/>
          </a:prstGeom>
        </p:spPr>
        <p:txBody>
          <a:bodyPr wrap="square">
            <a:spAutoFit/>
          </a:bodyPr>
          <a:lstStyle/>
          <a:p>
            <a:pPr marL="171450" indent="-171450">
              <a:spcBef>
                <a:spcPts val="700"/>
              </a:spcBef>
              <a:buFont typeface="Arial" panose="020B0604020202020204" pitchFamily="34" charset="0"/>
              <a:buChar char="•"/>
            </a:pPr>
            <a:r>
              <a:rPr lang="en-AU" sz="1050" dirty="0"/>
              <a:t>People who </a:t>
            </a:r>
            <a:r>
              <a:rPr lang="en-AU" sz="1050" dirty="0" smtClean="0"/>
              <a:t>intend </a:t>
            </a:r>
            <a:r>
              <a:rPr lang="en-AU" sz="1050" dirty="0"/>
              <a:t>to leave the NDIS </a:t>
            </a:r>
            <a:r>
              <a:rPr lang="en-AU" sz="1050" dirty="0" smtClean="0"/>
              <a:t>workforce report </a:t>
            </a:r>
            <a:r>
              <a:rPr lang="en-AU" sz="1050" dirty="0"/>
              <a:t>being confronted with things that affect them personally more than those that intend to stay.</a:t>
            </a:r>
          </a:p>
          <a:p>
            <a:pPr marL="171450" indent="-171450">
              <a:spcBef>
                <a:spcPts val="700"/>
              </a:spcBef>
              <a:buFont typeface="Arial" panose="020B0604020202020204" pitchFamily="34" charset="0"/>
              <a:buChar char="•"/>
            </a:pPr>
            <a:r>
              <a:rPr lang="en-AU" sz="1050" dirty="0" smtClean="0"/>
              <a:t>37% </a:t>
            </a:r>
            <a:r>
              <a:rPr lang="en-AU" sz="1050" dirty="0"/>
              <a:t>of respondents who </a:t>
            </a:r>
            <a:r>
              <a:rPr lang="en-AU" sz="1050" dirty="0" smtClean="0"/>
              <a:t>had </a:t>
            </a:r>
            <a:r>
              <a:rPr lang="en-AU" sz="1050" dirty="0"/>
              <a:t>intentions to leave the NDIS workforce reported being confronted with things that affect them personally about half the time or more frequently. This is compared to </a:t>
            </a:r>
            <a:r>
              <a:rPr lang="en-AU" sz="1050" dirty="0" smtClean="0"/>
              <a:t>18</a:t>
            </a:r>
            <a:r>
              <a:rPr lang="en-AU" sz="1050" dirty="0"/>
              <a:t>% of those who intend to stay in the NDIS workforce.</a:t>
            </a:r>
          </a:p>
        </p:txBody>
      </p:sp>
      <p:sp>
        <p:nvSpPr>
          <p:cNvPr id="77" name="TextBox 76"/>
          <p:cNvSpPr txBox="1"/>
          <p:nvPr/>
        </p:nvSpPr>
        <p:spPr>
          <a:xfrm>
            <a:off x="6438932" y="2195997"/>
            <a:ext cx="5188298" cy="415498"/>
          </a:xfrm>
          <a:prstGeom prst="rect">
            <a:avLst/>
          </a:prstGeom>
          <a:noFill/>
        </p:spPr>
        <p:txBody>
          <a:bodyPr wrap="square" rtlCol="0">
            <a:spAutoFit/>
          </a:bodyPr>
          <a:lstStyle/>
          <a:p>
            <a:r>
              <a:rPr lang="en-US" sz="1050" b="1" dirty="0" smtClean="0"/>
              <a:t>Regular experiences of personally </a:t>
            </a:r>
            <a:r>
              <a:rPr lang="en-US" sz="1050" b="1" dirty="0"/>
              <a:t>confronting </a:t>
            </a:r>
            <a:r>
              <a:rPr lang="en-US" sz="1050" b="1" dirty="0" smtClean="0"/>
              <a:t>work is related to intentions to leave the NDIS workforce</a:t>
            </a:r>
            <a:endParaRPr lang="en-US" sz="1050" b="1" dirty="0"/>
          </a:p>
        </p:txBody>
      </p:sp>
      <p:sp>
        <p:nvSpPr>
          <p:cNvPr id="17" name="Rectangle 16" title="Green rectangle box outline"/>
          <p:cNvSpPr/>
          <p:nvPr/>
        </p:nvSpPr>
        <p:spPr>
          <a:xfrm>
            <a:off x="6438932" y="2135849"/>
            <a:ext cx="5273642" cy="3865971"/>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Image shows that personally confronting work was a predictor of burn out, but not engagement"/>
          <p:cNvPicPr>
            <a:picLocks noChangeAspect="1"/>
          </p:cNvPicPr>
          <p:nvPr/>
        </p:nvPicPr>
        <p:blipFill>
          <a:blip r:embed="rId4"/>
          <a:stretch>
            <a:fillRect/>
          </a:stretch>
        </p:blipFill>
        <p:spPr>
          <a:xfrm>
            <a:off x="1460491" y="5443949"/>
            <a:ext cx="3377477" cy="993734"/>
          </a:xfrm>
          <a:prstGeom prst="rect">
            <a:avLst/>
          </a:prstGeom>
        </p:spPr>
      </p:pic>
      <p:sp>
        <p:nvSpPr>
          <p:cNvPr id="50" name="TextBox 49"/>
          <p:cNvSpPr txBox="1"/>
          <p:nvPr/>
        </p:nvSpPr>
        <p:spPr>
          <a:xfrm>
            <a:off x="628505" y="3420207"/>
            <a:ext cx="5220000" cy="1973069"/>
          </a:xfrm>
          <a:prstGeom prst="rect">
            <a:avLst/>
          </a:prstGeom>
          <a:solidFill>
            <a:schemeClr val="accent1">
              <a:lumMod val="20000"/>
              <a:lumOff val="8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72000" rIns="72000" bIns="72000" numCol="1" anchor="ctr">
            <a:noAutofit/>
          </a:bodyPr>
          <a:lstStyle/>
          <a:p>
            <a:pPr marL="171450" indent="-171450">
              <a:spcBef>
                <a:spcPts val="700"/>
              </a:spcBef>
              <a:buFont typeface="Arial" panose="020B0604020202020204" pitchFamily="34" charset="0"/>
              <a:buChar char="•"/>
            </a:pPr>
            <a:r>
              <a:rPr lang="en-AU" sz="1050" dirty="0"/>
              <a:t>Casual </a:t>
            </a:r>
            <a:r>
              <a:rPr lang="en-AU" sz="1050" dirty="0" smtClean="0"/>
              <a:t>workers </a:t>
            </a:r>
            <a:r>
              <a:rPr lang="en-AU" sz="1050" dirty="0"/>
              <a:t>were the </a:t>
            </a:r>
            <a:r>
              <a:rPr lang="en-AU" sz="1050" b="1" dirty="0"/>
              <a:t>least likely </a:t>
            </a:r>
            <a:r>
              <a:rPr lang="en-AU" sz="1050" dirty="0"/>
              <a:t>to report regularly being confronted with things that affect them </a:t>
            </a:r>
            <a:r>
              <a:rPr lang="en-AU" sz="1050" dirty="0" smtClean="0"/>
              <a:t>personally: </a:t>
            </a:r>
            <a:r>
              <a:rPr lang="en-AU" sz="1050" dirty="0"/>
              <a:t>23% reported </a:t>
            </a:r>
            <a:r>
              <a:rPr lang="en-AU" sz="1050" dirty="0" smtClean="0"/>
              <a:t>‘never</a:t>
            </a:r>
            <a:r>
              <a:rPr lang="en-AU" sz="1050" dirty="0"/>
              <a:t>’, compared to 14% of full-time workers, and 2% of sole </a:t>
            </a:r>
            <a:r>
              <a:rPr lang="en-AU" sz="1050" dirty="0" smtClean="0"/>
              <a:t>traders.</a:t>
            </a:r>
            <a:endParaRPr lang="en-AU" sz="1050" dirty="0"/>
          </a:p>
          <a:p>
            <a:pPr marL="171450" indent="-171450">
              <a:spcBef>
                <a:spcPts val="700"/>
              </a:spcBef>
              <a:buFont typeface="Arial" panose="020B0604020202020204" pitchFamily="34" charset="0"/>
              <a:buChar char="•"/>
            </a:pPr>
            <a:r>
              <a:rPr lang="en-AU" sz="1050" dirty="0"/>
              <a:t>A quarter (25%) of sole traders reported experiencing personally confronting work most of the time or almost all the time. This is </a:t>
            </a:r>
            <a:r>
              <a:rPr lang="en-AU" sz="1050" b="1" dirty="0" smtClean="0"/>
              <a:t>2.3 times </a:t>
            </a:r>
            <a:r>
              <a:rPr lang="en-AU" sz="1050" b="1" dirty="0"/>
              <a:t>greater</a:t>
            </a:r>
            <a:r>
              <a:rPr lang="en-AU" sz="1050" dirty="0"/>
              <a:t> than </a:t>
            </a:r>
            <a:r>
              <a:rPr lang="en-AU" sz="1050" dirty="0" smtClean="0"/>
              <a:t>full-time, </a:t>
            </a:r>
            <a:r>
              <a:rPr lang="en-AU" sz="1050" b="1" dirty="0" smtClean="0"/>
              <a:t>2.8 times greater</a:t>
            </a:r>
            <a:r>
              <a:rPr lang="en-AU" sz="1050" dirty="0" smtClean="0"/>
              <a:t> than </a:t>
            </a:r>
            <a:r>
              <a:rPr lang="en-AU" sz="1050" dirty="0"/>
              <a:t>casual workers, and </a:t>
            </a:r>
            <a:r>
              <a:rPr lang="en-AU" sz="1050" b="1" dirty="0" smtClean="0"/>
              <a:t>1.8 </a:t>
            </a:r>
            <a:r>
              <a:rPr lang="en-AU" sz="1050" b="1" dirty="0"/>
              <a:t>times greater </a:t>
            </a:r>
            <a:r>
              <a:rPr lang="en-AU" sz="1050" dirty="0"/>
              <a:t>than part-time </a:t>
            </a:r>
            <a:r>
              <a:rPr lang="en-AU" sz="1050" dirty="0" smtClean="0"/>
              <a:t>workers.</a:t>
            </a:r>
            <a:endParaRPr lang="en-AU" sz="1050" dirty="0"/>
          </a:p>
          <a:p>
            <a:pPr marL="171450" indent="-171450">
              <a:spcBef>
                <a:spcPts val="700"/>
              </a:spcBef>
              <a:buFont typeface="Arial" panose="020B0604020202020204" pitchFamily="34" charset="0"/>
              <a:buChar char="•"/>
            </a:pPr>
            <a:r>
              <a:rPr lang="en-AU" sz="1050" dirty="0"/>
              <a:t>Around </a:t>
            </a:r>
            <a:r>
              <a:rPr lang="en-AU" sz="1050" b="1" dirty="0"/>
              <a:t>one in five (19%) respondents working in a for profit organisation reported being confronted with things that affect them personally most of the time or almost all the time</a:t>
            </a:r>
            <a:r>
              <a:rPr lang="en-AU" sz="1050" dirty="0"/>
              <a:t>, compared to only one in </a:t>
            </a:r>
            <a:r>
              <a:rPr lang="en-AU" sz="1050" dirty="0" smtClean="0"/>
              <a:t>eleven (</a:t>
            </a:r>
            <a:r>
              <a:rPr lang="en-AU" sz="1050" dirty="0"/>
              <a:t>9</a:t>
            </a:r>
            <a:r>
              <a:rPr lang="en-AU" sz="1050" dirty="0" smtClean="0"/>
              <a:t>%) </a:t>
            </a:r>
            <a:r>
              <a:rPr lang="en-AU" sz="1050" dirty="0"/>
              <a:t>respondents working in the not for profit </a:t>
            </a:r>
            <a:r>
              <a:rPr lang="en-AU" sz="1050" dirty="0" smtClean="0"/>
              <a:t>sector.</a:t>
            </a:r>
            <a:endParaRPr lang="en-AU" sz="1050" dirty="0"/>
          </a:p>
        </p:txBody>
      </p:sp>
      <p:sp>
        <p:nvSpPr>
          <p:cNvPr id="51" name="Rectangle 50"/>
          <p:cNvSpPr/>
          <p:nvPr/>
        </p:nvSpPr>
        <p:spPr>
          <a:xfrm>
            <a:off x="808386" y="3171923"/>
            <a:ext cx="1559506" cy="276999"/>
          </a:xfrm>
          <a:prstGeom prst="rect">
            <a:avLst/>
          </a:prstGeom>
        </p:spPr>
        <p:txBody>
          <a:bodyPr wrap="square">
            <a:spAutoFit/>
          </a:bodyPr>
          <a:lstStyle/>
          <a:p>
            <a:pPr>
              <a:spcAft>
                <a:spcPts val="600"/>
              </a:spcAft>
            </a:pPr>
            <a:r>
              <a:rPr lang="en-US" sz="1200" b="1" i="1" dirty="0">
                <a:solidFill>
                  <a:schemeClr val="accent1"/>
                </a:solidFill>
              </a:rPr>
              <a:t>Who is impacted?</a:t>
            </a:r>
          </a:p>
        </p:txBody>
      </p:sp>
      <p:pic>
        <p:nvPicPr>
          <p:cNvPr id="6" name="Picture 5" title="Two person icon"/>
          <p:cNvPicPr>
            <a:picLocks noChangeAspect="1"/>
          </p:cNvPicPr>
          <p:nvPr/>
        </p:nvPicPr>
        <p:blipFill>
          <a:blip r:embed="rId5"/>
          <a:stretch>
            <a:fillRect/>
          </a:stretch>
        </p:blipFill>
        <p:spPr>
          <a:xfrm>
            <a:off x="394007" y="3063965"/>
            <a:ext cx="469433" cy="463336"/>
          </a:xfrm>
          <a:prstGeom prst="rect">
            <a:avLst/>
          </a:prstGeom>
        </p:spPr>
      </p:pic>
      <p:sp>
        <p:nvSpPr>
          <p:cNvPr id="16" name="TextBox 15"/>
          <p:cNvSpPr txBox="1"/>
          <p:nvPr/>
        </p:nvSpPr>
        <p:spPr>
          <a:xfrm>
            <a:off x="499634" y="2071181"/>
            <a:ext cx="5407401" cy="990015"/>
          </a:xfrm>
          <a:prstGeom prst="rect">
            <a:avLst/>
          </a:prstGeom>
          <a:noFill/>
        </p:spPr>
        <p:txBody>
          <a:bodyPr wrap="square" lIns="0" rtlCol="0">
            <a:spAutoFit/>
          </a:bodyPr>
          <a:lstStyle/>
          <a:p>
            <a:pPr marL="171450" indent="-171450">
              <a:spcBef>
                <a:spcPts val="700"/>
              </a:spcBef>
              <a:buFont typeface="Arial" panose="020B0604020202020204" pitchFamily="34" charset="0"/>
              <a:buChar char="•"/>
            </a:pPr>
            <a:r>
              <a:rPr lang="en-AU" sz="1050" dirty="0"/>
              <a:t>Most respondents (86%) reported they are </a:t>
            </a:r>
            <a:r>
              <a:rPr lang="en-AU" sz="1050" b="1" dirty="0"/>
              <a:t>confronted with things that affect them </a:t>
            </a:r>
            <a:r>
              <a:rPr lang="en-AU" sz="1050" b="1" dirty="0" smtClean="0"/>
              <a:t>personally at work</a:t>
            </a:r>
            <a:r>
              <a:rPr lang="en-AU" sz="1050" dirty="0" smtClean="0"/>
              <a:t>, </a:t>
            </a:r>
            <a:r>
              <a:rPr lang="en-AU" sz="1050" dirty="0"/>
              <a:t>at least some of the </a:t>
            </a:r>
            <a:r>
              <a:rPr lang="en-AU" sz="1050" dirty="0" smtClean="0"/>
              <a:t>time. This includes 12% who reported their </a:t>
            </a:r>
            <a:r>
              <a:rPr lang="en-AU" sz="1050" dirty="0"/>
              <a:t>work includes personally confronting </a:t>
            </a:r>
            <a:r>
              <a:rPr lang="en-AU" sz="1050" dirty="0" smtClean="0"/>
              <a:t>situations </a:t>
            </a:r>
            <a:r>
              <a:rPr lang="en-AU" sz="1050" dirty="0"/>
              <a:t>most of the time or almost </a:t>
            </a:r>
            <a:r>
              <a:rPr lang="en-AU" sz="1050" dirty="0" smtClean="0"/>
              <a:t>always.</a:t>
            </a:r>
          </a:p>
          <a:p>
            <a:pPr marL="171450" indent="-171450">
              <a:spcBef>
                <a:spcPts val="700"/>
              </a:spcBef>
              <a:buFont typeface="Arial" panose="020B0604020202020204" pitchFamily="34" charset="0"/>
              <a:buChar char="•"/>
            </a:pPr>
            <a:r>
              <a:rPr lang="en-AU" sz="1050" dirty="0" smtClean="0"/>
              <a:t>Out of all the job demands investigated, dealing with personally confronting situations had the strongest association with burnout. </a:t>
            </a:r>
            <a:endParaRPr lang="en-AU" sz="1050" dirty="0"/>
          </a:p>
        </p:txBody>
      </p:sp>
      <p:pic>
        <p:nvPicPr>
          <p:cNvPr id="5" name="Picture 4" descr="Personally confronting work icon and box" title="Personally confronting work"/>
          <p:cNvPicPr>
            <a:picLocks noChangeAspect="1"/>
          </p:cNvPicPr>
          <p:nvPr/>
        </p:nvPicPr>
        <p:blipFill>
          <a:blip r:embed="rId6"/>
          <a:stretch>
            <a:fillRect/>
          </a:stretch>
        </p:blipFill>
        <p:spPr>
          <a:xfrm>
            <a:off x="7783" y="1504450"/>
            <a:ext cx="5913633" cy="536494"/>
          </a:xfrm>
          <a:prstGeom prst="rect">
            <a:avLst/>
          </a:prstGeom>
        </p:spPr>
      </p:pic>
      <p:sp>
        <p:nvSpPr>
          <p:cNvPr id="7" name="Text Placeholder 6"/>
          <p:cNvSpPr>
            <a:spLocks noGrp="1"/>
          </p:cNvSpPr>
          <p:nvPr>
            <p:ph type="body" sz="quarter" idx="13"/>
          </p:nvPr>
        </p:nvSpPr>
        <p:spPr>
          <a:xfrm>
            <a:off x="527915" y="892593"/>
            <a:ext cx="11233150" cy="307975"/>
          </a:xfrm>
        </p:spPr>
        <p:txBody>
          <a:bodyPr/>
          <a:lstStyle/>
          <a:p>
            <a:r>
              <a:rPr lang="en-AU" sz="2000" dirty="0"/>
              <a:t>Regularly experiencing personally confronting situations is linked to high levels of burnout</a:t>
            </a:r>
          </a:p>
        </p:txBody>
      </p:sp>
      <p:sp>
        <p:nvSpPr>
          <p:cNvPr id="13" name="Title 1"/>
          <p:cNvSpPr>
            <a:spLocks noGrp="1"/>
          </p:cNvSpPr>
          <p:nvPr>
            <p:ph type="title"/>
          </p:nvPr>
        </p:nvSpPr>
        <p:spPr>
          <a:xfrm>
            <a:off x="479425" y="476250"/>
            <a:ext cx="11233150" cy="387798"/>
          </a:xfrm>
        </p:spPr>
        <p:txBody>
          <a:bodyPr/>
          <a:lstStyle/>
          <a:p>
            <a:r>
              <a:rPr lang="en-AU" sz="2800" dirty="0"/>
              <a:t>The emotional demands of NDIS work are high </a:t>
            </a:r>
          </a:p>
        </p:txBody>
      </p:sp>
    </p:spTree>
    <p:extLst>
      <p:ext uri="{BB962C8B-B14F-4D97-AF65-F5344CB8AC3E}">
        <p14:creationId xmlns:p14="http://schemas.microsoft.com/office/powerpoint/2010/main" val="267863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22</a:t>
            </a:fld>
            <a:endParaRPr lang="en-AU"/>
          </a:p>
        </p:txBody>
      </p:sp>
      <p:sp>
        <p:nvSpPr>
          <p:cNvPr id="88"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887136" y="5642156"/>
            <a:ext cx="688982" cy="123111"/>
          </a:xfrm>
        </p:spPr>
        <p:txBody>
          <a:bodyPr/>
          <a:lstStyle/>
          <a:p>
            <a:r>
              <a:rPr lang="en-AU" sz="800" dirty="0"/>
              <a:t>Base: </a:t>
            </a:r>
            <a:r>
              <a:rPr lang="en-AU" sz="800" dirty="0" smtClean="0"/>
              <a:t>n=704</a:t>
            </a:r>
            <a:endParaRPr lang="en-AU" sz="800" dirty="0"/>
          </a:p>
        </p:txBody>
      </p:sp>
      <p:pic>
        <p:nvPicPr>
          <p:cNvPr id="14" name="Picture 13" descr="Column chart shows average score of administration and red tape by intention to leave job. 1 being never, and 5 being almost always.  &#10;For intention to leave job but undecided plans, score of 3.84. For intention to leave disability sector, score of 3.61. For retiring, score of 3.68. For intention to stay in sector, score 3.22&#10;Base size n=704&#10;" title="Chart"/>
          <p:cNvPicPr>
            <a:picLocks noChangeAspect="1"/>
          </p:cNvPicPr>
          <p:nvPr/>
        </p:nvPicPr>
        <p:blipFill>
          <a:blip r:embed="rId3"/>
          <a:stretch>
            <a:fillRect/>
          </a:stretch>
        </p:blipFill>
        <p:spPr>
          <a:xfrm>
            <a:off x="6518431" y="3527841"/>
            <a:ext cx="5151566" cy="2237426"/>
          </a:xfrm>
          <a:prstGeom prst="rect">
            <a:avLst/>
          </a:prstGeom>
        </p:spPr>
      </p:pic>
      <p:sp>
        <p:nvSpPr>
          <p:cNvPr id="87" name="Rectangle 86"/>
          <p:cNvSpPr/>
          <p:nvPr/>
        </p:nvSpPr>
        <p:spPr>
          <a:xfrm>
            <a:off x="6469694" y="2711835"/>
            <a:ext cx="5147934" cy="990015"/>
          </a:xfrm>
          <a:prstGeom prst="rect">
            <a:avLst/>
          </a:prstGeom>
        </p:spPr>
        <p:txBody>
          <a:bodyPr wrap="square">
            <a:spAutoFit/>
          </a:bodyPr>
          <a:lstStyle/>
          <a:p>
            <a:pPr marL="171450" indent="-171450">
              <a:spcBef>
                <a:spcPts val="700"/>
              </a:spcBef>
              <a:buFont typeface="Arial" panose="020B0604020202020204" pitchFamily="34" charset="0"/>
              <a:buChar char="•"/>
            </a:pPr>
            <a:r>
              <a:rPr lang="en-AU" sz="1050" dirty="0"/>
              <a:t>People who </a:t>
            </a:r>
            <a:r>
              <a:rPr lang="en-AU" sz="1050" dirty="0" smtClean="0"/>
              <a:t>intend </a:t>
            </a:r>
            <a:r>
              <a:rPr lang="en-AU" sz="1050" dirty="0"/>
              <a:t>to leave the NDIS </a:t>
            </a:r>
            <a:r>
              <a:rPr lang="en-AU" sz="1050" dirty="0" smtClean="0"/>
              <a:t>workforce </a:t>
            </a:r>
            <a:r>
              <a:rPr lang="en-AU" sz="1050" dirty="0"/>
              <a:t>reported having higher levels of administration and red tape in their jobs.</a:t>
            </a:r>
          </a:p>
          <a:p>
            <a:pPr marL="171450" indent="-171450">
              <a:spcBef>
                <a:spcPts val="700"/>
              </a:spcBef>
              <a:buFont typeface="Arial" panose="020B0604020202020204" pitchFamily="34" charset="0"/>
              <a:buChar char="•"/>
            </a:pPr>
            <a:r>
              <a:rPr lang="en-AU" sz="1050" dirty="0"/>
              <a:t>Those who had </a:t>
            </a:r>
            <a:r>
              <a:rPr lang="en-AU" sz="1050" dirty="0" smtClean="0"/>
              <a:t>plans </a:t>
            </a:r>
            <a:r>
              <a:rPr lang="en-AU" sz="1050" dirty="0"/>
              <a:t>to leave their job but </a:t>
            </a:r>
            <a:r>
              <a:rPr lang="en-AU" sz="1050" dirty="0" smtClean="0"/>
              <a:t>are undecided about whether to leave the NDIS workforce reported </a:t>
            </a:r>
            <a:r>
              <a:rPr lang="en-AU" sz="1050" dirty="0"/>
              <a:t>the highest levels of </a:t>
            </a:r>
            <a:r>
              <a:rPr lang="en-AU" sz="1050" dirty="0" smtClean="0"/>
              <a:t>administration</a:t>
            </a:r>
            <a:r>
              <a:rPr lang="en-AU" sz="1050" dirty="0"/>
              <a:t>, compared to those with intentions to </a:t>
            </a:r>
            <a:r>
              <a:rPr lang="en-AU" sz="1050" dirty="0" smtClean="0"/>
              <a:t>stay.</a:t>
            </a:r>
            <a:endParaRPr lang="en-AU" sz="1050" dirty="0"/>
          </a:p>
        </p:txBody>
      </p:sp>
      <p:sp>
        <p:nvSpPr>
          <p:cNvPr id="77" name="TextBox 76"/>
          <p:cNvSpPr txBox="1"/>
          <p:nvPr/>
        </p:nvSpPr>
        <p:spPr>
          <a:xfrm>
            <a:off x="6439214" y="2399365"/>
            <a:ext cx="5310000" cy="253916"/>
          </a:xfrm>
          <a:prstGeom prst="rect">
            <a:avLst/>
          </a:prstGeom>
          <a:noFill/>
        </p:spPr>
        <p:txBody>
          <a:bodyPr wrap="square" rtlCol="0">
            <a:spAutoFit/>
          </a:bodyPr>
          <a:lstStyle/>
          <a:p>
            <a:r>
              <a:rPr lang="en-US" sz="1050" b="1" dirty="0"/>
              <a:t>Greater </a:t>
            </a:r>
            <a:r>
              <a:rPr lang="en-US" sz="1050" b="1" dirty="0" smtClean="0"/>
              <a:t>administrative burden relates to higher burnout </a:t>
            </a:r>
            <a:r>
              <a:rPr lang="en-US" sz="1050" b="1" dirty="0"/>
              <a:t>and lower engagement</a:t>
            </a:r>
          </a:p>
        </p:txBody>
      </p:sp>
      <p:sp>
        <p:nvSpPr>
          <p:cNvPr id="17" name="Rectangle 16" title="Green rectangle box outline"/>
          <p:cNvSpPr/>
          <p:nvPr/>
        </p:nvSpPr>
        <p:spPr>
          <a:xfrm>
            <a:off x="6438932" y="2286001"/>
            <a:ext cx="5241464" cy="3564000"/>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Image shows that admin and red tape was a predictor of burn out and engagement.&#10;"/>
          <p:cNvPicPr>
            <a:picLocks noChangeAspect="1"/>
          </p:cNvPicPr>
          <p:nvPr/>
        </p:nvPicPr>
        <p:blipFill>
          <a:blip r:embed="rId4"/>
          <a:stretch>
            <a:fillRect/>
          </a:stretch>
        </p:blipFill>
        <p:spPr>
          <a:xfrm>
            <a:off x="1554237" y="5242419"/>
            <a:ext cx="3377477" cy="993734"/>
          </a:xfrm>
          <a:prstGeom prst="rect">
            <a:avLst/>
          </a:prstGeom>
        </p:spPr>
      </p:pic>
      <p:sp>
        <p:nvSpPr>
          <p:cNvPr id="50" name="TextBox 49"/>
          <p:cNvSpPr txBox="1"/>
          <p:nvPr/>
        </p:nvSpPr>
        <p:spPr>
          <a:xfrm>
            <a:off x="652878" y="3537695"/>
            <a:ext cx="5220000" cy="1548226"/>
          </a:xfrm>
          <a:prstGeom prst="rect">
            <a:avLst/>
          </a:prstGeom>
          <a:solidFill>
            <a:schemeClr val="accent1">
              <a:lumMod val="20000"/>
              <a:lumOff val="8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Ins="108000" bIns="72000" numCol="1">
            <a:noAutofit/>
          </a:bodyPr>
          <a:lstStyle/>
          <a:p>
            <a:pPr marL="171450" indent="-171450">
              <a:spcBef>
                <a:spcPts val="700"/>
              </a:spcBef>
              <a:buFont typeface="Arial" panose="020B0604020202020204" pitchFamily="34" charset="0"/>
              <a:buChar char="•"/>
            </a:pPr>
            <a:r>
              <a:rPr lang="en-AU" sz="1050" dirty="0"/>
              <a:t>Three quarters </a:t>
            </a:r>
            <a:r>
              <a:rPr lang="en-AU" sz="1050" dirty="0" smtClean="0"/>
              <a:t>of </a:t>
            </a:r>
            <a:r>
              <a:rPr lang="en-AU" sz="1050" b="1" dirty="0"/>
              <a:t>sole traders reported having too much paperwork (75%)</a:t>
            </a:r>
            <a:r>
              <a:rPr lang="en-AU" sz="1050" dirty="0"/>
              <a:t>, </a:t>
            </a:r>
            <a:r>
              <a:rPr lang="en-AU" sz="1050" dirty="0" smtClean="0"/>
              <a:t>and having their </a:t>
            </a:r>
            <a:r>
              <a:rPr lang="en-AU" sz="1050" dirty="0"/>
              <a:t>efforts </a:t>
            </a:r>
            <a:r>
              <a:rPr lang="en-AU" sz="1050" dirty="0" smtClean="0"/>
              <a:t>blocked </a:t>
            </a:r>
            <a:r>
              <a:rPr lang="en-AU" sz="1050" dirty="0"/>
              <a:t>by red tape (77%). This is compared to 20% of casual workers who have too much paperwork and 28% </a:t>
            </a:r>
            <a:r>
              <a:rPr lang="en-AU" sz="1050" dirty="0" smtClean="0"/>
              <a:t>who feel </a:t>
            </a:r>
            <a:r>
              <a:rPr lang="en-AU" sz="1050" dirty="0"/>
              <a:t>blocked by red tape.</a:t>
            </a:r>
          </a:p>
          <a:p>
            <a:pPr marL="171450" indent="-171450">
              <a:spcBef>
                <a:spcPts val="700"/>
              </a:spcBef>
              <a:buFont typeface="Arial" panose="020B0604020202020204" pitchFamily="34" charset="0"/>
              <a:buChar char="•"/>
            </a:pPr>
            <a:r>
              <a:rPr lang="en-AU" sz="1050" b="1" dirty="0"/>
              <a:t>Allied health professionals </a:t>
            </a:r>
            <a:r>
              <a:rPr lang="en-AU" sz="1050" b="1" dirty="0" smtClean="0"/>
              <a:t>reported having </a:t>
            </a:r>
            <a:r>
              <a:rPr lang="en-AU" sz="1050" b="1" dirty="0"/>
              <a:t>the highest </a:t>
            </a:r>
            <a:r>
              <a:rPr lang="en-AU" sz="1050" b="1" dirty="0" smtClean="0"/>
              <a:t>volume of paperwork (77%)</a:t>
            </a:r>
            <a:r>
              <a:rPr lang="en-AU" sz="1050" dirty="0" smtClean="0"/>
              <a:t>, </a:t>
            </a:r>
            <a:r>
              <a:rPr lang="en-AU" sz="1050" dirty="0"/>
              <a:t>followed by executive </a:t>
            </a:r>
            <a:r>
              <a:rPr lang="en-AU" sz="1050" dirty="0" smtClean="0"/>
              <a:t>management (67%). </a:t>
            </a:r>
            <a:r>
              <a:rPr lang="en-AU" sz="1050" b="1" dirty="0"/>
              <a:t>Disability support </a:t>
            </a:r>
            <a:r>
              <a:rPr lang="en-AU" sz="1050" b="1" dirty="0" smtClean="0"/>
              <a:t>workers (39%) and </a:t>
            </a:r>
            <a:r>
              <a:rPr lang="en-AU" sz="1050" b="1" dirty="0"/>
              <a:t>support </a:t>
            </a:r>
            <a:r>
              <a:rPr lang="en-AU" sz="1050" b="1" dirty="0" smtClean="0"/>
              <a:t>coordinators (47%) </a:t>
            </a:r>
            <a:r>
              <a:rPr lang="en-AU" sz="1050" b="1" dirty="0"/>
              <a:t>reported the lowest levels of paperwork</a:t>
            </a:r>
            <a:r>
              <a:rPr lang="en-AU" sz="1050" b="1" dirty="0" smtClean="0"/>
              <a:t>.</a:t>
            </a:r>
            <a:endParaRPr lang="en-AU" sz="1050" dirty="0"/>
          </a:p>
        </p:txBody>
      </p:sp>
      <p:sp>
        <p:nvSpPr>
          <p:cNvPr id="51" name="Rectangle 50"/>
          <p:cNvSpPr/>
          <p:nvPr/>
        </p:nvSpPr>
        <p:spPr>
          <a:xfrm>
            <a:off x="783589" y="3310516"/>
            <a:ext cx="1559506" cy="276999"/>
          </a:xfrm>
          <a:prstGeom prst="rect">
            <a:avLst/>
          </a:prstGeom>
        </p:spPr>
        <p:txBody>
          <a:bodyPr wrap="square">
            <a:spAutoFit/>
          </a:bodyPr>
          <a:lstStyle/>
          <a:p>
            <a:pPr>
              <a:spcAft>
                <a:spcPts val="600"/>
              </a:spcAft>
            </a:pPr>
            <a:r>
              <a:rPr lang="en-US" sz="1200" b="1" i="1" dirty="0">
                <a:solidFill>
                  <a:schemeClr val="accent1"/>
                </a:solidFill>
              </a:rPr>
              <a:t>Who is impacted?</a:t>
            </a:r>
          </a:p>
        </p:txBody>
      </p:sp>
      <p:pic>
        <p:nvPicPr>
          <p:cNvPr id="8" name="Picture 7" title="Two person icon"/>
          <p:cNvPicPr>
            <a:picLocks noChangeAspect="1"/>
          </p:cNvPicPr>
          <p:nvPr/>
        </p:nvPicPr>
        <p:blipFill>
          <a:blip r:embed="rId5"/>
          <a:stretch>
            <a:fillRect/>
          </a:stretch>
        </p:blipFill>
        <p:spPr>
          <a:xfrm>
            <a:off x="380532" y="3191823"/>
            <a:ext cx="469433" cy="469433"/>
          </a:xfrm>
          <a:prstGeom prst="rect">
            <a:avLst/>
          </a:prstGeom>
        </p:spPr>
      </p:pic>
      <p:sp>
        <p:nvSpPr>
          <p:cNvPr id="16" name="TextBox 15"/>
          <p:cNvSpPr txBox="1"/>
          <p:nvPr/>
        </p:nvSpPr>
        <p:spPr>
          <a:xfrm>
            <a:off x="555489" y="2105897"/>
            <a:ext cx="5374975" cy="990015"/>
          </a:xfrm>
          <a:prstGeom prst="rect">
            <a:avLst/>
          </a:prstGeom>
          <a:noFill/>
        </p:spPr>
        <p:txBody>
          <a:bodyPr wrap="square" lIns="0" rtlCol="0">
            <a:spAutoFit/>
          </a:bodyPr>
          <a:lstStyle/>
          <a:p>
            <a:pPr marL="171450" indent="-171450">
              <a:buFont typeface="Arial" panose="020B0604020202020204" pitchFamily="34" charset="0"/>
              <a:buChar char="•"/>
            </a:pPr>
            <a:r>
              <a:rPr lang="en-AU" sz="1050" b="1" dirty="0"/>
              <a:t>1 in 2 respondents agreed or strongly agreed that they have too much paperwork. </a:t>
            </a:r>
            <a:r>
              <a:rPr lang="en-AU" sz="1050" dirty="0"/>
              <a:t>Almost half (46%) of respondents reported that their ability </a:t>
            </a:r>
            <a:r>
              <a:rPr lang="en-AU" sz="1050" dirty="0" smtClean="0"/>
              <a:t>to do a good </a:t>
            </a:r>
            <a:r>
              <a:rPr lang="en-AU" sz="1050" dirty="0"/>
              <a:t>job is blocked by red </a:t>
            </a:r>
            <a:r>
              <a:rPr lang="en-AU" sz="1050" dirty="0" smtClean="0"/>
              <a:t>tape.</a:t>
            </a:r>
            <a:endParaRPr lang="en-AU" sz="1050" dirty="0"/>
          </a:p>
          <a:p>
            <a:pPr marL="171450" indent="-171450">
              <a:spcBef>
                <a:spcPts val="700"/>
              </a:spcBef>
              <a:buFont typeface="Arial" panose="020B0604020202020204" pitchFamily="34" charset="0"/>
              <a:buChar char="•"/>
            </a:pPr>
            <a:r>
              <a:rPr lang="en-US" sz="1050" dirty="0"/>
              <a:t>Moreover, </a:t>
            </a:r>
            <a:r>
              <a:rPr lang="en-US" sz="1050" b="1" dirty="0" smtClean="0"/>
              <a:t>31% of respondents report </a:t>
            </a:r>
            <a:r>
              <a:rPr lang="en-US" sz="1050" b="1" dirty="0"/>
              <a:t>regularly not getting paid for doing administration or </a:t>
            </a:r>
            <a:r>
              <a:rPr lang="en-US" sz="1050" b="1" dirty="0" smtClean="0"/>
              <a:t>paperwork.</a:t>
            </a:r>
            <a:endParaRPr lang="en-US" sz="1050" dirty="0"/>
          </a:p>
        </p:txBody>
      </p:sp>
      <p:pic>
        <p:nvPicPr>
          <p:cNvPr id="6" name="Picture 5" descr="Administration and red tape icon and box" title="Administration and red tape"/>
          <p:cNvPicPr>
            <a:picLocks noChangeAspect="1"/>
          </p:cNvPicPr>
          <p:nvPr/>
        </p:nvPicPr>
        <p:blipFill>
          <a:blip r:embed="rId6"/>
          <a:stretch>
            <a:fillRect/>
          </a:stretch>
        </p:blipFill>
        <p:spPr>
          <a:xfrm>
            <a:off x="-1416" y="1494437"/>
            <a:ext cx="5913633" cy="542591"/>
          </a:xfrm>
          <a:prstGeom prst="rect">
            <a:avLst/>
          </a:prstGeom>
        </p:spPr>
      </p:pic>
      <p:sp>
        <p:nvSpPr>
          <p:cNvPr id="7" name="Text Placeholder 6"/>
          <p:cNvSpPr>
            <a:spLocks noGrp="1"/>
          </p:cNvSpPr>
          <p:nvPr>
            <p:ph type="body" sz="quarter" idx="13"/>
          </p:nvPr>
        </p:nvSpPr>
        <p:spPr>
          <a:xfrm>
            <a:off x="479425" y="873125"/>
            <a:ext cx="11233150" cy="307975"/>
          </a:xfrm>
        </p:spPr>
        <p:txBody>
          <a:bodyPr/>
          <a:lstStyle/>
          <a:p>
            <a:r>
              <a:rPr lang="en-AU" sz="2000" dirty="0"/>
              <a:t>Many NDIS workers reported having too much paperwork or being blocked by red tape</a:t>
            </a:r>
          </a:p>
        </p:txBody>
      </p:sp>
      <p:sp>
        <p:nvSpPr>
          <p:cNvPr id="13" name="Title 1"/>
          <p:cNvSpPr>
            <a:spLocks noGrp="1"/>
          </p:cNvSpPr>
          <p:nvPr>
            <p:ph type="title"/>
          </p:nvPr>
        </p:nvSpPr>
        <p:spPr>
          <a:xfrm>
            <a:off x="479425" y="476250"/>
            <a:ext cx="11233150" cy="387798"/>
          </a:xfrm>
        </p:spPr>
        <p:txBody>
          <a:bodyPr/>
          <a:lstStyle/>
          <a:p>
            <a:r>
              <a:rPr lang="en-AU" sz="2800" dirty="0"/>
              <a:t>Administrative burden is a common barrier </a:t>
            </a:r>
          </a:p>
        </p:txBody>
      </p:sp>
    </p:spTree>
    <p:extLst>
      <p:ext uri="{BB962C8B-B14F-4D97-AF65-F5344CB8AC3E}">
        <p14:creationId xmlns:p14="http://schemas.microsoft.com/office/powerpoint/2010/main" val="767968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23</a:t>
            </a:fld>
            <a:endParaRPr lang="en-AU"/>
          </a:p>
        </p:txBody>
      </p:sp>
      <p:sp>
        <p:nvSpPr>
          <p:cNvPr id="7" name="Text Placeholder 6"/>
          <p:cNvSpPr>
            <a:spLocks noGrp="1"/>
          </p:cNvSpPr>
          <p:nvPr>
            <p:ph type="body" sz="quarter" idx="13"/>
          </p:nvPr>
        </p:nvSpPr>
        <p:spPr>
          <a:xfrm>
            <a:off x="10997891" y="6060803"/>
            <a:ext cx="688982" cy="123111"/>
          </a:xfrm>
        </p:spPr>
        <p:txBody>
          <a:bodyPr/>
          <a:lstStyle/>
          <a:p>
            <a:r>
              <a:rPr lang="en-AU" sz="800" dirty="0"/>
              <a:t>Base</a:t>
            </a:r>
            <a:r>
              <a:rPr lang="en-AU" sz="800"/>
              <a:t>: n=717</a:t>
            </a:r>
            <a:endParaRPr lang="en-AU" sz="800" dirty="0"/>
          </a:p>
        </p:txBody>
      </p:sp>
      <p:pic>
        <p:nvPicPr>
          <p:cNvPr id="11" name="Picture 10" descr="This stacked bar chart shows work health safety average by intention to leave. The results are as follows:&#10;Intention to stay in the sector: 31% never, 53% sometimes, 8% about half the time, 5% most of the time, 3% almost always. &#10;Retiring: 24% never, 46% sometimes, 20% about half the time, 7% most of the time, 2% almost always.&#10;Intention to leave disability sector: 21% never, 42% sometimes, 17% about half the time, 15% most of the time, 5% almost always.&#10;Intention to leave job but undecided plans: 12% never, 49% sometimes, 21% about half the time, 11% most of the time, 8% almost always" title="Work health safety by intention to leave chart"/>
          <p:cNvPicPr>
            <a:picLocks noChangeAspect="1"/>
          </p:cNvPicPr>
          <p:nvPr/>
        </p:nvPicPr>
        <p:blipFill>
          <a:blip r:embed="rId3"/>
          <a:stretch>
            <a:fillRect/>
          </a:stretch>
        </p:blipFill>
        <p:spPr>
          <a:xfrm>
            <a:off x="6470750" y="3839430"/>
            <a:ext cx="5114987" cy="2408129"/>
          </a:xfrm>
          <a:prstGeom prst="rect">
            <a:avLst/>
          </a:prstGeom>
        </p:spPr>
      </p:pic>
      <p:sp>
        <p:nvSpPr>
          <p:cNvPr id="87" name="Rectangle 86"/>
          <p:cNvSpPr/>
          <p:nvPr/>
        </p:nvSpPr>
        <p:spPr>
          <a:xfrm>
            <a:off x="6445409" y="2782686"/>
            <a:ext cx="5140328" cy="990015"/>
          </a:xfrm>
          <a:prstGeom prst="rect">
            <a:avLst/>
          </a:prstGeom>
        </p:spPr>
        <p:txBody>
          <a:bodyPr wrap="square">
            <a:spAutoFit/>
          </a:bodyPr>
          <a:lstStyle/>
          <a:p>
            <a:pPr marL="171450" indent="-171450">
              <a:spcBef>
                <a:spcPts val="700"/>
              </a:spcBef>
              <a:buFont typeface="Arial" panose="020B0604020202020204" pitchFamily="34" charset="0"/>
              <a:buChar char="•"/>
            </a:pPr>
            <a:r>
              <a:rPr lang="en-AU" sz="1050" dirty="0"/>
              <a:t>More frequent feelings of WHS risk are linked to peoples’ plans to </a:t>
            </a:r>
            <a:r>
              <a:rPr lang="en-AU" sz="1050" dirty="0" smtClean="0"/>
              <a:t>leave </a:t>
            </a:r>
            <a:r>
              <a:rPr lang="en-AU" sz="1050" dirty="0"/>
              <a:t>the NDIS workforce.</a:t>
            </a:r>
          </a:p>
          <a:p>
            <a:pPr marL="171450" indent="-171450">
              <a:spcBef>
                <a:spcPts val="700"/>
              </a:spcBef>
              <a:buFont typeface="Arial" panose="020B0604020202020204" pitchFamily="34" charset="0"/>
              <a:buChar char="•"/>
            </a:pPr>
            <a:r>
              <a:rPr lang="en-AU" sz="1050" dirty="0"/>
              <a:t>31% of people who </a:t>
            </a:r>
            <a:r>
              <a:rPr lang="en-AU" sz="1050" dirty="0" smtClean="0"/>
              <a:t>‘never</a:t>
            </a:r>
            <a:r>
              <a:rPr lang="en-AU" sz="1050" dirty="0"/>
              <a:t>’ think their heath and safety is at risk </a:t>
            </a:r>
            <a:r>
              <a:rPr lang="en-AU" sz="1050" dirty="0" smtClean="0"/>
              <a:t>are intending </a:t>
            </a:r>
            <a:r>
              <a:rPr lang="en-AU" sz="1050" dirty="0"/>
              <a:t>to stay in the NDIS workforce, compared to 21% in those who intend to leave the NDIS workforce, and 12% planning to leave their job but with undecided plans.</a:t>
            </a:r>
          </a:p>
        </p:txBody>
      </p:sp>
      <p:sp>
        <p:nvSpPr>
          <p:cNvPr id="77" name="TextBox 76"/>
          <p:cNvSpPr txBox="1"/>
          <p:nvPr/>
        </p:nvSpPr>
        <p:spPr>
          <a:xfrm>
            <a:off x="6438932" y="2341203"/>
            <a:ext cx="5146805" cy="415498"/>
          </a:xfrm>
          <a:prstGeom prst="rect">
            <a:avLst/>
          </a:prstGeom>
          <a:noFill/>
        </p:spPr>
        <p:txBody>
          <a:bodyPr wrap="square" rtlCol="0" anchor="t">
            <a:spAutoFit/>
          </a:bodyPr>
          <a:lstStyle/>
          <a:p>
            <a:r>
              <a:rPr lang="en-US" sz="1050" b="1" dirty="0"/>
              <a:t>Risk to work health and </a:t>
            </a:r>
            <a:r>
              <a:rPr lang="en-US" sz="1050" b="1" dirty="0" smtClean="0"/>
              <a:t>safety was related to greater </a:t>
            </a:r>
            <a:r>
              <a:rPr lang="en-US" sz="1050" b="1" dirty="0"/>
              <a:t>intention to leave </a:t>
            </a:r>
            <a:r>
              <a:rPr lang="en-US" sz="1050" b="1" dirty="0" smtClean="0"/>
              <a:t>the NDIS workforce</a:t>
            </a:r>
            <a:endParaRPr lang="en-US" sz="1050" b="1" dirty="0"/>
          </a:p>
        </p:txBody>
      </p:sp>
      <p:sp>
        <p:nvSpPr>
          <p:cNvPr id="78" name="Rectangle 77" title="Green rectangle box outline"/>
          <p:cNvSpPr/>
          <p:nvPr/>
        </p:nvSpPr>
        <p:spPr>
          <a:xfrm>
            <a:off x="6438932" y="2270759"/>
            <a:ext cx="5241464" cy="400924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Image shows that work health and safety was a predictor of burn out, but not engagement."/>
          <p:cNvPicPr>
            <a:picLocks noChangeAspect="1"/>
          </p:cNvPicPr>
          <p:nvPr/>
        </p:nvPicPr>
        <p:blipFill>
          <a:blip r:embed="rId4"/>
          <a:stretch>
            <a:fillRect/>
          </a:stretch>
        </p:blipFill>
        <p:spPr>
          <a:xfrm>
            <a:off x="1545768" y="5236263"/>
            <a:ext cx="3377477" cy="993734"/>
          </a:xfrm>
          <a:prstGeom prst="rect">
            <a:avLst/>
          </a:prstGeom>
        </p:spPr>
      </p:pic>
      <p:sp>
        <p:nvSpPr>
          <p:cNvPr id="50" name="TextBox 49"/>
          <p:cNvSpPr txBox="1"/>
          <p:nvPr/>
        </p:nvSpPr>
        <p:spPr>
          <a:xfrm>
            <a:off x="670133" y="3239697"/>
            <a:ext cx="5220000" cy="1944000"/>
          </a:xfrm>
          <a:prstGeom prst="rect">
            <a:avLst/>
          </a:prstGeom>
          <a:solidFill>
            <a:schemeClr val="accent1">
              <a:lumMod val="20000"/>
              <a:lumOff val="8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Ins="108000" bIns="72000" numCol="1">
            <a:noAutofit/>
          </a:bodyPr>
          <a:lstStyle/>
          <a:p>
            <a:pPr marL="171450" indent="-171450">
              <a:spcBef>
                <a:spcPts val="700"/>
              </a:spcBef>
              <a:buFont typeface="Arial" panose="020B0604020202020204" pitchFamily="34" charset="0"/>
              <a:buChar char="•"/>
            </a:pPr>
            <a:r>
              <a:rPr lang="en-AU" sz="1050" dirty="0"/>
              <a:t>A third of full-time NDIS workers reported </a:t>
            </a:r>
            <a:r>
              <a:rPr lang="en-AU" sz="1050" b="1" dirty="0"/>
              <a:t>‘never’ </a:t>
            </a:r>
            <a:r>
              <a:rPr lang="en-AU" sz="1050" dirty="0"/>
              <a:t>thinking their health and safety was at risk. This is compared to 25% of casuals, 19% of part-time respondents and 19% of sole-traders.</a:t>
            </a:r>
          </a:p>
          <a:p>
            <a:pPr marL="171450" indent="-171450">
              <a:spcBef>
                <a:spcPts val="700"/>
              </a:spcBef>
              <a:buFont typeface="Arial" panose="020B0604020202020204" pitchFamily="34" charset="0"/>
              <a:buChar char="•"/>
            </a:pPr>
            <a:r>
              <a:rPr lang="en-AU" sz="1050" dirty="0"/>
              <a:t>Allied heath professionals (26%) and disability support workers (27%) were </a:t>
            </a:r>
            <a:r>
              <a:rPr lang="en-AU" sz="1050" b="1" dirty="0"/>
              <a:t>more likely to report their health and safety was at risk half the time or more.</a:t>
            </a:r>
          </a:p>
          <a:p>
            <a:pPr marL="171450" indent="-171450">
              <a:spcBef>
                <a:spcPts val="700"/>
              </a:spcBef>
              <a:buFont typeface="Arial" panose="020B0604020202020204" pitchFamily="34" charset="0"/>
              <a:buChar char="•"/>
            </a:pPr>
            <a:r>
              <a:rPr lang="en-AU" sz="1050" dirty="0"/>
              <a:t>1 in 2 executive management workers reported </a:t>
            </a:r>
            <a:r>
              <a:rPr lang="en-AU" sz="1050" b="1" dirty="0"/>
              <a:t>never experiencing risk to their health and safety.</a:t>
            </a:r>
          </a:p>
          <a:p>
            <a:pPr marL="171450" indent="-171450">
              <a:spcBef>
                <a:spcPts val="700"/>
              </a:spcBef>
              <a:buFont typeface="Arial" panose="020B0604020202020204" pitchFamily="34" charset="0"/>
              <a:buChar char="•"/>
            </a:pPr>
            <a:r>
              <a:rPr lang="en-AU" sz="1050" dirty="0"/>
              <a:t>There </a:t>
            </a:r>
            <a:r>
              <a:rPr lang="en-AU" sz="1050" dirty="0" smtClean="0"/>
              <a:t>did not seem to be a notable difference </a:t>
            </a:r>
            <a:r>
              <a:rPr lang="en-AU" sz="1050" dirty="0"/>
              <a:t>in work health safety risk between private and not-for profit organisations.</a:t>
            </a:r>
          </a:p>
        </p:txBody>
      </p:sp>
      <p:sp>
        <p:nvSpPr>
          <p:cNvPr id="51" name="Rectangle 50"/>
          <p:cNvSpPr/>
          <p:nvPr/>
        </p:nvSpPr>
        <p:spPr>
          <a:xfrm>
            <a:off x="793216" y="3005769"/>
            <a:ext cx="1559506" cy="276999"/>
          </a:xfrm>
          <a:prstGeom prst="rect">
            <a:avLst/>
          </a:prstGeom>
        </p:spPr>
        <p:txBody>
          <a:bodyPr wrap="square">
            <a:spAutoFit/>
          </a:bodyPr>
          <a:lstStyle/>
          <a:p>
            <a:pPr>
              <a:spcAft>
                <a:spcPts val="600"/>
              </a:spcAft>
            </a:pPr>
            <a:r>
              <a:rPr lang="en-US" sz="1200" b="1" i="1" dirty="0">
                <a:solidFill>
                  <a:schemeClr val="accent1"/>
                </a:solidFill>
              </a:rPr>
              <a:t>Who is impacted?</a:t>
            </a:r>
          </a:p>
        </p:txBody>
      </p:sp>
      <p:pic>
        <p:nvPicPr>
          <p:cNvPr id="8" name="Picture 7" title="Two person icon"/>
          <p:cNvPicPr>
            <a:picLocks noChangeAspect="1"/>
          </p:cNvPicPr>
          <p:nvPr/>
        </p:nvPicPr>
        <p:blipFill>
          <a:blip r:embed="rId5"/>
          <a:stretch>
            <a:fillRect/>
          </a:stretch>
        </p:blipFill>
        <p:spPr>
          <a:xfrm>
            <a:off x="401244" y="2914296"/>
            <a:ext cx="463336" cy="469433"/>
          </a:xfrm>
          <a:prstGeom prst="rect">
            <a:avLst/>
          </a:prstGeom>
        </p:spPr>
      </p:pic>
      <p:sp>
        <p:nvSpPr>
          <p:cNvPr id="16" name="TextBox 15"/>
          <p:cNvSpPr txBox="1"/>
          <p:nvPr/>
        </p:nvSpPr>
        <p:spPr>
          <a:xfrm>
            <a:off x="486664" y="2076242"/>
            <a:ext cx="5498499" cy="828432"/>
          </a:xfrm>
          <a:prstGeom prst="rect">
            <a:avLst/>
          </a:prstGeom>
          <a:noFill/>
        </p:spPr>
        <p:txBody>
          <a:bodyPr wrap="square" lIns="0" rtlCol="0">
            <a:spAutoFit/>
          </a:bodyPr>
          <a:lstStyle/>
          <a:p>
            <a:pPr marL="171450" indent="-171450">
              <a:spcBef>
                <a:spcPts val="700"/>
              </a:spcBef>
              <a:buFont typeface="Arial" panose="020B0604020202020204" pitchFamily="34" charset="0"/>
              <a:buChar char="•"/>
            </a:pPr>
            <a:r>
              <a:rPr lang="en-AU" sz="1050" dirty="0"/>
              <a:t>3 in 4 respondents (73%) reported that their </a:t>
            </a:r>
            <a:r>
              <a:rPr lang="en-AU" sz="1050" b="1" dirty="0"/>
              <a:t>health and safety is at risk </a:t>
            </a:r>
            <a:r>
              <a:rPr lang="en-AU" sz="1050" dirty="0"/>
              <a:t>working in their job, at least some of the </a:t>
            </a:r>
            <a:r>
              <a:rPr lang="en-AU" sz="1050" dirty="0" smtClean="0"/>
              <a:t>time.</a:t>
            </a:r>
            <a:endParaRPr lang="en-AU" sz="1050" dirty="0"/>
          </a:p>
          <a:p>
            <a:pPr marL="171450" indent="-171450">
              <a:spcBef>
                <a:spcPts val="700"/>
              </a:spcBef>
              <a:buFont typeface="Arial" panose="020B0604020202020204" pitchFamily="34" charset="0"/>
              <a:buChar char="•"/>
            </a:pPr>
            <a:r>
              <a:rPr lang="en-AU" sz="1050" dirty="0"/>
              <a:t>This includes </a:t>
            </a:r>
            <a:r>
              <a:rPr lang="en-AU" sz="1050" dirty="0" smtClean="0"/>
              <a:t>11% </a:t>
            </a:r>
            <a:r>
              <a:rPr lang="en-AU" sz="1050" dirty="0"/>
              <a:t>who </a:t>
            </a:r>
            <a:r>
              <a:rPr lang="en-AU" sz="1050" dirty="0" smtClean="0"/>
              <a:t>reported </a:t>
            </a:r>
            <a:r>
              <a:rPr lang="en-AU" sz="1050" dirty="0"/>
              <a:t>their health and safety is at risk most of the time or almost </a:t>
            </a:r>
            <a:r>
              <a:rPr lang="en-AU" sz="1050" dirty="0" smtClean="0"/>
              <a:t>always.</a:t>
            </a:r>
            <a:endParaRPr lang="en-AU" sz="1050" dirty="0"/>
          </a:p>
        </p:txBody>
      </p:sp>
      <p:pic>
        <p:nvPicPr>
          <p:cNvPr id="6" name="Picture 5" descr="Experience of health and safety risk icon and box"/>
          <p:cNvPicPr>
            <a:picLocks noChangeAspect="1"/>
          </p:cNvPicPr>
          <p:nvPr/>
        </p:nvPicPr>
        <p:blipFill>
          <a:blip r:embed="rId6"/>
          <a:stretch>
            <a:fillRect/>
          </a:stretch>
        </p:blipFill>
        <p:spPr>
          <a:xfrm>
            <a:off x="-7765" y="1467274"/>
            <a:ext cx="5913633" cy="548688"/>
          </a:xfrm>
          <a:prstGeom prst="rect">
            <a:avLst/>
          </a:prstGeom>
        </p:spPr>
      </p:pic>
      <p:sp>
        <p:nvSpPr>
          <p:cNvPr id="89"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479424" y="864048"/>
            <a:ext cx="11233150" cy="307975"/>
          </a:xfrm>
        </p:spPr>
        <p:txBody>
          <a:bodyPr/>
          <a:lstStyle/>
          <a:p>
            <a:r>
              <a:rPr lang="en-AU" sz="2000" dirty="0"/>
              <a:t>More frequent feelings of risk to work health and safety are linked to higher levels of burnout</a:t>
            </a:r>
          </a:p>
        </p:txBody>
      </p:sp>
      <p:sp>
        <p:nvSpPr>
          <p:cNvPr id="13" name="Title 1"/>
          <p:cNvSpPr>
            <a:spLocks noGrp="1"/>
          </p:cNvSpPr>
          <p:nvPr>
            <p:ph type="title"/>
          </p:nvPr>
        </p:nvSpPr>
        <p:spPr>
          <a:xfrm>
            <a:off x="479425" y="476250"/>
            <a:ext cx="11233150" cy="387798"/>
          </a:xfrm>
        </p:spPr>
        <p:txBody>
          <a:bodyPr/>
          <a:lstStyle/>
          <a:p>
            <a:r>
              <a:rPr lang="en-AU" sz="2800" dirty="0"/>
              <a:t>NDIS workers feel their heath and safety is sometimes at risk</a:t>
            </a:r>
          </a:p>
        </p:txBody>
      </p:sp>
    </p:spTree>
    <p:extLst>
      <p:ext uri="{BB962C8B-B14F-4D97-AF65-F5344CB8AC3E}">
        <p14:creationId xmlns:p14="http://schemas.microsoft.com/office/powerpoint/2010/main" val="177044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24</a:t>
            </a:fld>
            <a:endParaRPr lang="en-AU"/>
          </a:p>
        </p:txBody>
      </p:sp>
      <p:pic>
        <p:nvPicPr>
          <p:cNvPr id="23" name="Picture 22" descr="Images shows infographic of capacity by employment type. &#10;For full time, 71% were above capacity, 5% below capacity. &#10;For part time, 46% were above capacity, 17% were below capacity. &#10;For casual, 20% were above capacity and 38% were below capacity. &#10;For sole traders, 69% were above capacity, 17% were below capacity.&#10;" title="Infographic"/>
          <p:cNvPicPr>
            <a:picLocks noChangeAspect="1"/>
          </p:cNvPicPr>
          <p:nvPr/>
        </p:nvPicPr>
        <p:blipFill>
          <a:blip r:embed="rId3"/>
          <a:stretch>
            <a:fillRect/>
          </a:stretch>
        </p:blipFill>
        <p:spPr>
          <a:xfrm>
            <a:off x="6885029" y="3549620"/>
            <a:ext cx="4621169" cy="2834886"/>
          </a:xfrm>
          <a:prstGeom prst="rect">
            <a:avLst/>
          </a:prstGeom>
        </p:spPr>
      </p:pic>
      <p:sp>
        <p:nvSpPr>
          <p:cNvPr id="118" name="TextBox 117"/>
          <p:cNvSpPr txBox="1"/>
          <p:nvPr/>
        </p:nvSpPr>
        <p:spPr>
          <a:xfrm>
            <a:off x="6490199" y="2275753"/>
            <a:ext cx="5220000" cy="1185747"/>
          </a:xfrm>
          <a:prstGeom prst="rect">
            <a:avLst/>
          </a:prstGeom>
          <a:solidFill>
            <a:schemeClr val="accent1">
              <a:lumMod val="20000"/>
              <a:lumOff val="8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Ins="108000" bIns="72000" numCol="1">
            <a:noAutofit/>
          </a:bodyPr>
          <a:lstStyle/>
          <a:p>
            <a:pPr marL="171450" indent="-171450">
              <a:spcBef>
                <a:spcPts val="700"/>
              </a:spcBef>
              <a:buFont typeface="Arial" panose="020B0604020202020204" pitchFamily="34" charset="0"/>
              <a:buChar char="•"/>
            </a:pPr>
            <a:r>
              <a:rPr lang="en-AU" sz="1050" dirty="0"/>
              <a:t>84% of executive management, 83% frontline management and 71% of allied health professionals reported being above </a:t>
            </a:r>
            <a:r>
              <a:rPr lang="en-AU" sz="1050" dirty="0" smtClean="0"/>
              <a:t>capacity.</a:t>
            </a:r>
            <a:endParaRPr lang="en-AU" sz="1050" dirty="0"/>
          </a:p>
          <a:p>
            <a:pPr marL="171450" indent="-171450">
              <a:spcBef>
                <a:spcPts val="700"/>
              </a:spcBef>
              <a:buFont typeface="Arial" panose="020B0604020202020204" pitchFamily="34" charset="0"/>
              <a:buChar char="•"/>
            </a:pPr>
            <a:r>
              <a:rPr lang="en-AU" sz="1050" dirty="0"/>
              <a:t>This is compared to 53% of support coordinators, and 38</a:t>
            </a:r>
            <a:r>
              <a:rPr lang="en-AU" sz="1050" dirty="0" smtClean="0"/>
              <a:t>% of disability support workers </a:t>
            </a:r>
            <a:r>
              <a:rPr lang="en-AU" sz="1050" dirty="0"/>
              <a:t>who were above </a:t>
            </a:r>
            <a:r>
              <a:rPr lang="en-AU" sz="1050" dirty="0" smtClean="0"/>
              <a:t>capacity.</a:t>
            </a:r>
            <a:endParaRPr lang="en-AU" sz="1050" dirty="0"/>
          </a:p>
          <a:p>
            <a:pPr marL="171450" indent="-171450">
              <a:spcBef>
                <a:spcPts val="700"/>
              </a:spcBef>
              <a:buFont typeface="Arial" panose="020B0604020202020204" pitchFamily="34" charset="0"/>
              <a:buChar char="•"/>
            </a:pPr>
            <a:r>
              <a:rPr lang="en-AU" sz="1050" b="1" dirty="0"/>
              <a:t>There was variation in capacity between employment contracts:</a:t>
            </a:r>
          </a:p>
        </p:txBody>
      </p:sp>
      <p:sp>
        <p:nvSpPr>
          <p:cNvPr id="60" name="Rectangle 59"/>
          <p:cNvSpPr/>
          <p:nvPr/>
        </p:nvSpPr>
        <p:spPr>
          <a:xfrm>
            <a:off x="6595251" y="2035774"/>
            <a:ext cx="1559506" cy="276999"/>
          </a:xfrm>
          <a:prstGeom prst="rect">
            <a:avLst/>
          </a:prstGeom>
        </p:spPr>
        <p:txBody>
          <a:bodyPr wrap="square">
            <a:spAutoFit/>
          </a:bodyPr>
          <a:lstStyle/>
          <a:p>
            <a:pPr>
              <a:spcAft>
                <a:spcPts val="600"/>
              </a:spcAft>
            </a:pPr>
            <a:r>
              <a:rPr lang="en-US" sz="1200" b="1" i="1" dirty="0">
                <a:solidFill>
                  <a:schemeClr val="accent1"/>
                </a:solidFill>
              </a:rPr>
              <a:t>Who is impacted?</a:t>
            </a:r>
          </a:p>
        </p:txBody>
      </p:sp>
      <p:pic>
        <p:nvPicPr>
          <p:cNvPr id="22" name="Picture 21" title="Two person icon"/>
          <p:cNvPicPr>
            <a:picLocks noChangeAspect="1"/>
          </p:cNvPicPr>
          <p:nvPr/>
        </p:nvPicPr>
        <p:blipFill>
          <a:blip r:embed="rId4"/>
          <a:stretch>
            <a:fillRect/>
          </a:stretch>
        </p:blipFill>
        <p:spPr>
          <a:xfrm>
            <a:off x="6187570" y="1933400"/>
            <a:ext cx="463336" cy="469433"/>
          </a:xfrm>
          <a:prstGeom prst="rect">
            <a:avLst/>
          </a:prstGeom>
        </p:spPr>
      </p:pic>
      <p:pic>
        <p:nvPicPr>
          <p:cNvPr id="21" name="Picture 20" descr="Image shows that workload was a predictor of burn out, but not engagement.&#10;"/>
          <p:cNvPicPr>
            <a:picLocks noChangeAspect="1"/>
          </p:cNvPicPr>
          <p:nvPr/>
        </p:nvPicPr>
        <p:blipFill>
          <a:blip r:embed="rId5"/>
          <a:stretch>
            <a:fillRect/>
          </a:stretch>
        </p:blipFill>
        <p:spPr>
          <a:xfrm>
            <a:off x="1538058" y="5325677"/>
            <a:ext cx="3377477" cy="993734"/>
          </a:xfrm>
          <a:prstGeom prst="rect">
            <a:avLst/>
          </a:prstGeom>
        </p:spPr>
      </p:pic>
      <p:sp>
        <p:nvSpPr>
          <p:cNvPr id="12"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4810020" y="4930017"/>
            <a:ext cx="688982" cy="123111"/>
          </a:xfrm>
        </p:spPr>
        <p:txBody>
          <a:bodyPr/>
          <a:lstStyle/>
          <a:p>
            <a:r>
              <a:rPr lang="en-AU" sz="800" dirty="0"/>
              <a:t>Base: </a:t>
            </a:r>
            <a:r>
              <a:rPr lang="en-AU" sz="800" dirty="0" smtClean="0"/>
              <a:t>n=729</a:t>
            </a:r>
            <a:endParaRPr lang="en-AU" sz="800" dirty="0"/>
          </a:p>
        </p:txBody>
      </p:sp>
      <p:pic>
        <p:nvPicPr>
          <p:cNvPr id="20" name="Picture 19" descr="Chart shows level of workload capacity of respondents. 2% well below capacity, 11% slightly below capacity, 30% at capacity, 32% slightly above capacity and 25% well above capacity. &#10;Base size: n=729&#10;" title="This column"/>
          <p:cNvPicPr>
            <a:picLocks noChangeAspect="1"/>
          </p:cNvPicPr>
          <p:nvPr/>
        </p:nvPicPr>
        <p:blipFill>
          <a:blip r:embed="rId6"/>
          <a:stretch>
            <a:fillRect/>
          </a:stretch>
        </p:blipFill>
        <p:spPr>
          <a:xfrm>
            <a:off x="758168" y="3549620"/>
            <a:ext cx="4980864" cy="1572904"/>
          </a:xfrm>
          <a:prstGeom prst="rect">
            <a:avLst/>
          </a:prstGeom>
        </p:spPr>
      </p:pic>
      <p:sp>
        <p:nvSpPr>
          <p:cNvPr id="39" name="Rectangle 38"/>
          <p:cNvSpPr/>
          <p:nvPr/>
        </p:nvSpPr>
        <p:spPr>
          <a:xfrm>
            <a:off x="479424" y="2138516"/>
            <a:ext cx="5552665" cy="1313180"/>
          </a:xfrm>
          <a:prstGeom prst="rect">
            <a:avLst/>
          </a:prstGeom>
        </p:spPr>
        <p:txBody>
          <a:bodyPr wrap="square">
            <a:spAutoFit/>
          </a:bodyPr>
          <a:lstStyle/>
          <a:p>
            <a:pPr marL="171450" indent="-171450">
              <a:spcBef>
                <a:spcPts val="700"/>
              </a:spcBef>
              <a:buFont typeface="Arial" panose="020B0604020202020204" pitchFamily="34" charset="0"/>
              <a:buChar char="•"/>
            </a:pPr>
            <a:r>
              <a:rPr lang="en-AU" sz="1050" b="1" dirty="0"/>
              <a:t>86% of respondents reported their workload was either at capacity or above capacity in their current roles</a:t>
            </a:r>
            <a:r>
              <a:rPr lang="en-AU" sz="1050" dirty="0"/>
              <a:t>. This is associated with higher likelihood of burnout. Only </a:t>
            </a:r>
            <a:r>
              <a:rPr lang="en-AU" sz="1050" dirty="0" smtClean="0"/>
              <a:t>14% </a:t>
            </a:r>
            <a:r>
              <a:rPr lang="en-AU" sz="1050" dirty="0"/>
              <a:t>indicated they did not have enough work or were available for more work.</a:t>
            </a:r>
          </a:p>
          <a:p>
            <a:pPr marL="171450" indent="-171450">
              <a:spcBef>
                <a:spcPts val="700"/>
              </a:spcBef>
              <a:buFont typeface="Arial" panose="020B0604020202020204" pitchFamily="34" charset="0"/>
              <a:buChar char="•"/>
            </a:pPr>
            <a:r>
              <a:rPr lang="en-AU" sz="1050" dirty="0"/>
              <a:t>Those who have plans to leave their current job but </a:t>
            </a:r>
            <a:r>
              <a:rPr lang="en-AU" sz="1050" dirty="0" smtClean="0"/>
              <a:t>are undecided about leaving the NDIS workforce (</a:t>
            </a:r>
            <a:r>
              <a:rPr lang="en-AU" sz="1050" dirty="0"/>
              <a:t>65</a:t>
            </a:r>
            <a:r>
              <a:rPr lang="en-AU" sz="1050" dirty="0" smtClean="0"/>
              <a:t>%), those retiring (61%), </a:t>
            </a:r>
            <a:r>
              <a:rPr lang="en-AU" sz="1050" dirty="0"/>
              <a:t>as well as those intending to leave the NDIS workforce (58%) were more likely to report being above capacity. This is compared to those who intend to stay in the NDIS workforce (54</a:t>
            </a:r>
            <a:r>
              <a:rPr lang="en-AU" sz="1050" dirty="0" smtClean="0"/>
              <a:t>%). </a:t>
            </a:r>
            <a:endParaRPr lang="en-AU" sz="1050" dirty="0"/>
          </a:p>
        </p:txBody>
      </p:sp>
      <p:pic>
        <p:nvPicPr>
          <p:cNvPr id="7" name="Picture 6" descr="Having workload above capacity icon and box" title="Having workload above capacity"/>
          <p:cNvPicPr>
            <a:picLocks noChangeAspect="1"/>
          </p:cNvPicPr>
          <p:nvPr/>
        </p:nvPicPr>
        <p:blipFill>
          <a:blip r:embed="rId7"/>
          <a:stretch>
            <a:fillRect/>
          </a:stretch>
        </p:blipFill>
        <p:spPr>
          <a:xfrm>
            <a:off x="-15157" y="1505561"/>
            <a:ext cx="5913633" cy="536494"/>
          </a:xfrm>
          <a:prstGeom prst="rect">
            <a:avLst/>
          </a:prstGeom>
        </p:spPr>
      </p:pic>
      <p:sp>
        <p:nvSpPr>
          <p:cNvPr id="2" name="Title 1"/>
          <p:cNvSpPr>
            <a:spLocks noGrp="1"/>
          </p:cNvSpPr>
          <p:nvPr>
            <p:ph type="title"/>
          </p:nvPr>
        </p:nvSpPr>
        <p:spPr>
          <a:xfrm>
            <a:off x="479425" y="476250"/>
            <a:ext cx="11233150" cy="387798"/>
          </a:xfrm>
        </p:spPr>
        <p:txBody>
          <a:bodyPr/>
          <a:lstStyle/>
          <a:p>
            <a:r>
              <a:rPr lang="en-AU" sz="2800" dirty="0"/>
              <a:t>Most respondents had a workload above their capacity</a:t>
            </a:r>
          </a:p>
        </p:txBody>
      </p:sp>
    </p:spTree>
    <p:extLst>
      <p:ext uri="{BB962C8B-B14F-4D97-AF65-F5344CB8AC3E}">
        <p14:creationId xmlns:p14="http://schemas.microsoft.com/office/powerpoint/2010/main" val="2839941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538088"/>
            <a:ext cx="412751" cy="153888"/>
          </a:xfrm>
        </p:spPr>
        <p:txBody>
          <a:bodyPr/>
          <a:lstStyle/>
          <a:p>
            <a:fld id="{0500C9E6-702F-A843-8A04-80C500C6891A}" type="slidenum">
              <a:rPr lang="en-AU" smtClean="0"/>
              <a:t>25</a:t>
            </a:fld>
            <a:endParaRPr lang="en-AU"/>
          </a:p>
        </p:txBody>
      </p:sp>
      <p:pic>
        <p:nvPicPr>
          <p:cNvPr id="14" name="Picture 13" descr="Picture shows desired hours by employment type. &#10;For full time, 3% prefer more hours, 42% prefer less hours. &#10;For part time, 26% prefer more hours, 22% prefer less hours. &#10;For casual, 43% prefer more hours, 13% prefer less hours. &#10;For sole traders, 15% prefer more hours, 60% prefer less hours. &#10;" title="Infographics"/>
          <p:cNvPicPr>
            <a:picLocks noChangeAspect="1"/>
          </p:cNvPicPr>
          <p:nvPr/>
        </p:nvPicPr>
        <p:blipFill>
          <a:blip r:embed="rId3"/>
          <a:stretch>
            <a:fillRect/>
          </a:stretch>
        </p:blipFill>
        <p:spPr>
          <a:xfrm>
            <a:off x="6885029" y="3484499"/>
            <a:ext cx="4621169" cy="2700762"/>
          </a:xfrm>
          <a:prstGeom prst="rect">
            <a:avLst/>
          </a:prstGeom>
        </p:spPr>
      </p:pic>
      <p:sp>
        <p:nvSpPr>
          <p:cNvPr id="45" name="TextBox 44"/>
          <p:cNvSpPr txBox="1"/>
          <p:nvPr/>
        </p:nvSpPr>
        <p:spPr>
          <a:xfrm>
            <a:off x="6496260" y="2359467"/>
            <a:ext cx="5220000" cy="1044000"/>
          </a:xfrm>
          <a:prstGeom prst="rect">
            <a:avLst/>
          </a:prstGeom>
          <a:solidFill>
            <a:schemeClr val="accent1">
              <a:lumMod val="20000"/>
              <a:lumOff val="8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Ins="108000" bIns="72000" numCol="1">
            <a:noAutofit/>
          </a:bodyPr>
          <a:lstStyle/>
          <a:p>
            <a:pPr marL="171450" indent="-171450">
              <a:spcBef>
                <a:spcPts val="700"/>
              </a:spcBef>
              <a:buFont typeface="Arial" panose="020B0604020202020204" pitchFamily="34" charset="0"/>
              <a:buChar char="•"/>
            </a:pPr>
            <a:r>
              <a:rPr lang="en-AU" sz="1050" dirty="0"/>
              <a:t>Half of allied health workers, executive management and front line management would prefer to work less </a:t>
            </a:r>
            <a:r>
              <a:rPr lang="en-AU" sz="1050" dirty="0" smtClean="0"/>
              <a:t>hours.</a:t>
            </a:r>
            <a:endParaRPr lang="en-AU" sz="1050" dirty="0"/>
          </a:p>
          <a:p>
            <a:pPr marL="171450" indent="-171450">
              <a:spcBef>
                <a:spcPts val="700"/>
              </a:spcBef>
              <a:buFont typeface="Arial" panose="020B0604020202020204" pitchFamily="34" charset="0"/>
              <a:buChar char="•"/>
            </a:pPr>
            <a:r>
              <a:rPr lang="en-AU" sz="1050" dirty="0"/>
              <a:t>Almost 3 in 10 disability support workers </a:t>
            </a:r>
            <a:r>
              <a:rPr lang="en-AU" sz="1050" b="1" dirty="0"/>
              <a:t>would prefer more </a:t>
            </a:r>
            <a:r>
              <a:rPr lang="en-AU" sz="1050" b="1" dirty="0" smtClean="0"/>
              <a:t>hours</a:t>
            </a:r>
            <a:r>
              <a:rPr lang="en-AU" sz="1050" dirty="0" smtClean="0"/>
              <a:t>.</a:t>
            </a:r>
            <a:endParaRPr lang="en-AU" sz="1050" dirty="0"/>
          </a:p>
          <a:p>
            <a:pPr marL="171450" indent="-171450">
              <a:spcBef>
                <a:spcPts val="700"/>
              </a:spcBef>
              <a:buFont typeface="Arial" panose="020B0604020202020204" pitchFamily="34" charset="0"/>
              <a:buChar char="•"/>
            </a:pPr>
            <a:r>
              <a:rPr lang="en-AU" sz="1050" b="1" dirty="0"/>
              <a:t>Number of hours preferred differed depending on the employment contract:</a:t>
            </a:r>
          </a:p>
        </p:txBody>
      </p:sp>
      <p:sp>
        <p:nvSpPr>
          <p:cNvPr id="16" name="Rectangle 15"/>
          <p:cNvSpPr/>
          <p:nvPr/>
        </p:nvSpPr>
        <p:spPr>
          <a:xfrm>
            <a:off x="6585091" y="2141281"/>
            <a:ext cx="1559506" cy="276999"/>
          </a:xfrm>
          <a:prstGeom prst="rect">
            <a:avLst/>
          </a:prstGeom>
        </p:spPr>
        <p:txBody>
          <a:bodyPr wrap="square">
            <a:spAutoFit/>
          </a:bodyPr>
          <a:lstStyle/>
          <a:p>
            <a:pPr>
              <a:spcAft>
                <a:spcPts val="600"/>
              </a:spcAft>
            </a:pPr>
            <a:r>
              <a:rPr lang="en-US" sz="1200" b="1" i="1" dirty="0">
                <a:solidFill>
                  <a:schemeClr val="accent1"/>
                </a:solidFill>
              </a:rPr>
              <a:t>Who is impacted?</a:t>
            </a:r>
          </a:p>
        </p:txBody>
      </p:sp>
      <p:pic>
        <p:nvPicPr>
          <p:cNvPr id="17" name="Picture 16" title="Two person icon"/>
          <p:cNvPicPr>
            <a:picLocks noChangeAspect="1"/>
          </p:cNvPicPr>
          <p:nvPr/>
        </p:nvPicPr>
        <p:blipFill>
          <a:blip r:embed="rId4"/>
          <a:stretch>
            <a:fillRect/>
          </a:stretch>
        </p:blipFill>
        <p:spPr>
          <a:xfrm>
            <a:off x="6183673" y="2032644"/>
            <a:ext cx="463336" cy="469433"/>
          </a:xfrm>
          <a:prstGeom prst="rect">
            <a:avLst/>
          </a:prstGeom>
        </p:spPr>
      </p:pic>
      <p:pic>
        <p:nvPicPr>
          <p:cNvPr id="12" name="Picture 11" descr="Image shows that working more hours than desired was a significant predictor of engagement, but not burn out."/>
          <p:cNvPicPr>
            <a:picLocks noChangeAspect="1"/>
          </p:cNvPicPr>
          <p:nvPr/>
        </p:nvPicPr>
        <p:blipFill>
          <a:blip r:embed="rId5"/>
          <a:stretch>
            <a:fillRect/>
          </a:stretch>
        </p:blipFill>
        <p:spPr>
          <a:xfrm>
            <a:off x="1484198" y="5427943"/>
            <a:ext cx="3578662" cy="993734"/>
          </a:xfrm>
          <a:prstGeom prst="rect">
            <a:avLst/>
          </a:prstGeom>
        </p:spPr>
      </p:pic>
      <p:sp>
        <p:nvSpPr>
          <p:cNvPr id="4" name="Text Placeholder 3"/>
          <p:cNvSpPr>
            <a:spLocks noGrp="1"/>
          </p:cNvSpPr>
          <p:nvPr>
            <p:ph type="body" sz="quarter" idx="13"/>
          </p:nvPr>
        </p:nvSpPr>
        <p:spPr>
          <a:xfrm>
            <a:off x="5068922" y="5190302"/>
            <a:ext cx="688982" cy="123111"/>
          </a:xfrm>
        </p:spPr>
        <p:txBody>
          <a:bodyPr/>
          <a:lstStyle/>
          <a:p>
            <a:r>
              <a:rPr lang="en-AU" sz="800" dirty="0"/>
              <a:t>Base: n=729</a:t>
            </a:r>
          </a:p>
        </p:txBody>
      </p:sp>
      <p:pic>
        <p:nvPicPr>
          <p:cNvPr id="11" name="Picture 10" descr="This column chart shows desired hours by respondents. &#10;7% prefer a lot less hours, 26% prefer a few less hours, 51% prefer the same number of hours, 12% prefer a few more hours, 3% prefer a lot more hours. &#10;"/>
          <p:cNvPicPr>
            <a:picLocks noChangeAspect="1"/>
          </p:cNvPicPr>
          <p:nvPr/>
        </p:nvPicPr>
        <p:blipFill>
          <a:blip r:embed="rId6"/>
          <a:stretch>
            <a:fillRect/>
          </a:stretch>
        </p:blipFill>
        <p:spPr>
          <a:xfrm>
            <a:off x="479425" y="3808327"/>
            <a:ext cx="5560034" cy="1652159"/>
          </a:xfrm>
          <a:prstGeom prst="rect">
            <a:avLst/>
          </a:prstGeom>
        </p:spPr>
      </p:pic>
      <p:sp>
        <p:nvSpPr>
          <p:cNvPr id="40" name="Rectangle 39"/>
          <p:cNvSpPr/>
          <p:nvPr/>
        </p:nvSpPr>
        <p:spPr>
          <a:xfrm>
            <a:off x="495938" y="2098691"/>
            <a:ext cx="5417696" cy="1777410"/>
          </a:xfrm>
          <a:prstGeom prst="rect">
            <a:avLst/>
          </a:prstGeom>
        </p:spPr>
        <p:txBody>
          <a:bodyPr wrap="square">
            <a:spAutoFit/>
          </a:bodyPr>
          <a:lstStyle/>
          <a:p>
            <a:pPr marL="171450" indent="-171450">
              <a:spcBef>
                <a:spcPts val="600"/>
              </a:spcBef>
              <a:buFont typeface="Arial" panose="020B0604020202020204" pitchFamily="34" charset="0"/>
              <a:buChar char="•"/>
            </a:pPr>
            <a:r>
              <a:rPr lang="en-AU" sz="1050" dirty="0"/>
              <a:t>Almost 1 in </a:t>
            </a:r>
            <a:r>
              <a:rPr lang="en-AU" sz="1050" dirty="0" smtClean="0"/>
              <a:t>2 respondents </a:t>
            </a:r>
            <a:r>
              <a:rPr lang="en-AU" sz="1050" dirty="0"/>
              <a:t>reported working between 36 to 45 paid hours a week </a:t>
            </a:r>
            <a:r>
              <a:rPr lang="en-AU" sz="1050" dirty="0" smtClean="0"/>
              <a:t>(with a median of 37.5 paid hours). </a:t>
            </a:r>
          </a:p>
          <a:p>
            <a:pPr marL="171450" indent="-171450">
              <a:spcBef>
                <a:spcPts val="600"/>
              </a:spcBef>
              <a:buFont typeface="Arial" panose="020B0604020202020204" pitchFamily="34" charset="0"/>
              <a:buChar char="•"/>
            </a:pPr>
            <a:r>
              <a:rPr lang="en-AU" sz="1050" dirty="0" smtClean="0"/>
              <a:t>Most </a:t>
            </a:r>
            <a:r>
              <a:rPr lang="en-AU" sz="1050" dirty="0"/>
              <a:t>NDIS workers want the </a:t>
            </a:r>
            <a:r>
              <a:rPr lang="en-AU" sz="1050" b="1" dirty="0"/>
              <a:t>same number of </a:t>
            </a:r>
            <a:r>
              <a:rPr lang="en-AU" sz="1050" b="1" dirty="0" smtClean="0"/>
              <a:t>hours (51%) </a:t>
            </a:r>
            <a:r>
              <a:rPr lang="en-AU" sz="1050" dirty="0" smtClean="0"/>
              <a:t>they </a:t>
            </a:r>
            <a:r>
              <a:rPr lang="en-AU" sz="1050" dirty="0"/>
              <a:t>currently work.</a:t>
            </a:r>
          </a:p>
          <a:p>
            <a:pPr marL="171450" indent="-171450">
              <a:spcBef>
                <a:spcPts val="600"/>
              </a:spcBef>
              <a:buFont typeface="Arial" panose="020B0604020202020204" pitchFamily="34" charset="0"/>
              <a:buChar char="•"/>
            </a:pPr>
            <a:r>
              <a:rPr lang="en-AU" sz="1050" b="1" dirty="0"/>
              <a:t>W</a:t>
            </a:r>
            <a:r>
              <a:rPr lang="en-AU" sz="1050" b="1" dirty="0" smtClean="0"/>
              <a:t>orking </a:t>
            </a:r>
            <a:r>
              <a:rPr lang="en-AU" sz="1050" b="1" dirty="0"/>
              <a:t>more hours than you desire is associated with lower job engagement. A third (33%) </a:t>
            </a:r>
            <a:r>
              <a:rPr lang="en-AU" sz="1050" b="1" dirty="0" smtClean="0"/>
              <a:t>of respondents would </a:t>
            </a:r>
            <a:r>
              <a:rPr lang="en-AU" sz="1050" b="1" dirty="0"/>
              <a:t>like a few less or a lot less hours than they </a:t>
            </a:r>
            <a:r>
              <a:rPr lang="en-AU" sz="1050" b="1" dirty="0" smtClean="0"/>
              <a:t>currently </a:t>
            </a:r>
            <a:r>
              <a:rPr lang="en-AU" sz="1050" b="1" dirty="0"/>
              <a:t>work.</a:t>
            </a:r>
          </a:p>
          <a:p>
            <a:pPr marL="171450" indent="-171450">
              <a:spcBef>
                <a:spcPts val="600"/>
              </a:spcBef>
              <a:buFont typeface="Arial" panose="020B0604020202020204" pitchFamily="34" charset="0"/>
              <a:buChar char="•"/>
            </a:pPr>
            <a:r>
              <a:rPr lang="en-AU" sz="1050" dirty="0"/>
              <a:t>A larger proportion of </a:t>
            </a:r>
            <a:r>
              <a:rPr lang="en-AU" sz="1050" dirty="0" smtClean="0"/>
              <a:t>respondents planning to leave their </a:t>
            </a:r>
            <a:r>
              <a:rPr lang="en-AU" sz="1050" dirty="0"/>
              <a:t>job (44%) or the NDIS workforce (42%) reported wanting to work less hours, compared to those intending to stay in the NDIS workforce (28%).</a:t>
            </a:r>
          </a:p>
        </p:txBody>
      </p:sp>
      <p:pic>
        <p:nvPicPr>
          <p:cNvPr id="9" name="Picture 8" descr="Working more than desired hours icon and background" title="Working more than desired hours"/>
          <p:cNvPicPr>
            <a:picLocks noChangeAspect="1"/>
          </p:cNvPicPr>
          <p:nvPr/>
        </p:nvPicPr>
        <p:blipFill>
          <a:blip r:embed="rId7"/>
          <a:stretch>
            <a:fillRect/>
          </a:stretch>
        </p:blipFill>
        <p:spPr>
          <a:xfrm>
            <a:off x="0" y="1498936"/>
            <a:ext cx="5913633" cy="548688"/>
          </a:xfrm>
          <a:prstGeom prst="rect">
            <a:avLst/>
          </a:prstGeom>
        </p:spPr>
      </p:pic>
      <p:sp>
        <p:nvSpPr>
          <p:cNvPr id="2" name="Title 1"/>
          <p:cNvSpPr>
            <a:spLocks noGrp="1"/>
          </p:cNvSpPr>
          <p:nvPr>
            <p:ph type="title"/>
          </p:nvPr>
        </p:nvSpPr>
        <p:spPr>
          <a:xfrm>
            <a:off x="479425" y="476250"/>
            <a:ext cx="11233150" cy="387798"/>
          </a:xfrm>
        </p:spPr>
        <p:txBody>
          <a:bodyPr/>
          <a:lstStyle/>
          <a:p>
            <a:r>
              <a:rPr lang="en-AU" sz="2800" dirty="0"/>
              <a:t>Most respondents are happy with the number of hours they work</a:t>
            </a:r>
          </a:p>
        </p:txBody>
      </p:sp>
    </p:spTree>
    <p:extLst>
      <p:ext uri="{BB962C8B-B14F-4D97-AF65-F5344CB8AC3E}">
        <p14:creationId xmlns:p14="http://schemas.microsoft.com/office/powerpoint/2010/main" val="146618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title="Light purple background"/>
          <p:cNvSpPr/>
          <p:nvPr/>
        </p:nvSpPr>
        <p:spPr>
          <a:xfrm>
            <a:off x="-5555" y="0"/>
            <a:ext cx="12197555" cy="6858000"/>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0"/>
          </p:nvPr>
        </p:nvSpPr>
        <p:spPr/>
        <p:txBody>
          <a:bodyPr/>
          <a:lstStyle/>
          <a:p>
            <a:fld id="{7146FAA3-5F10-EC41-882E-FB4187E570D3}" type="slidenum">
              <a:rPr lang="en-AU" smtClean="0"/>
              <a:pPr/>
              <a:t>26</a:t>
            </a:fld>
            <a:endParaRPr lang="en-AU"/>
          </a:p>
        </p:txBody>
      </p:sp>
      <p:pic>
        <p:nvPicPr>
          <p:cNvPr id="5" name="Picture 4" title="Tools icon"/>
          <p:cNvPicPr>
            <a:picLocks noChangeAspect="1"/>
          </p:cNvPicPr>
          <p:nvPr/>
        </p:nvPicPr>
        <p:blipFill>
          <a:blip r:embed="rId2"/>
          <a:stretch>
            <a:fillRect/>
          </a:stretch>
        </p:blipFill>
        <p:spPr>
          <a:xfrm>
            <a:off x="7641794" y="2420372"/>
            <a:ext cx="3987130" cy="3688400"/>
          </a:xfrm>
          <a:prstGeom prst="rect">
            <a:avLst/>
          </a:prstGeom>
        </p:spPr>
      </p:pic>
      <p:sp>
        <p:nvSpPr>
          <p:cNvPr id="4" name="Text Placeholder 3"/>
          <p:cNvSpPr>
            <a:spLocks noGrp="1"/>
          </p:cNvSpPr>
          <p:nvPr>
            <p:ph type="body" sz="quarter" idx="11"/>
          </p:nvPr>
        </p:nvSpPr>
        <p:spPr>
          <a:xfrm>
            <a:off x="479424" y="2924175"/>
            <a:ext cx="6120000" cy="1785104"/>
          </a:xfrm>
        </p:spPr>
        <p:txBody>
          <a:bodyPr/>
          <a:lstStyle/>
          <a:p>
            <a:pPr>
              <a:spcBef>
                <a:spcPts val="700"/>
              </a:spcBef>
              <a:defRPr/>
            </a:pPr>
            <a:r>
              <a:rPr lang="en-US" sz="1200" i="1" dirty="0">
                <a:solidFill>
                  <a:schemeClr val="accent3"/>
                </a:solidFill>
              </a:rPr>
              <a:t>Job resources are aspects of the job that help to achieve organisational goals or reduce burdens. </a:t>
            </a:r>
          </a:p>
          <a:p>
            <a:pPr>
              <a:spcBef>
                <a:spcPts val="700"/>
              </a:spcBef>
              <a:defRPr/>
            </a:pPr>
            <a:r>
              <a:rPr lang="en-US" sz="1200" dirty="0">
                <a:solidFill>
                  <a:schemeClr val="accent3"/>
                </a:solidFill>
              </a:rPr>
              <a:t>Here the report identifies </a:t>
            </a:r>
            <a:r>
              <a:rPr lang="en-US" sz="1200" dirty="0" smtClean="0">
                <a:solidFill>
                  <a:schemeClr val="accent3"/>
                </a:solidFill>
              </a:rPr>
              <a:t>3 </a:t>
            </a:r>
            <a:r>
              <a:rPr lang="en-US" sz="1200" dirty="0">
                <a:solidFill>
                  <a:schemeClr val="accent3"/>
                </a:solidFill>
              </a:rPr>
              <a:t>job resources associated with protecting against burnout and boosting job engagement in NDIS workers. </a:t>
            </a:r>
          </a:p>
          <a:p>
            <a:pPr>
              <a:spcBef>
                <a:spcPts val="700"/>
              </a:spcBef>
              <a:defRPr/>
            </a:pPr>
            <a:r>
              <a:rPr lang="en-US" sz="1200" dirty="0">
                <a:solidFill>
                  <a:schemeClr val="accent3"/>
                </a:solidFill>
                <a:latin typeface="Helvetica" panose="020B0604020202020204" pitchFamily="34" charset="0"/>
              </a:rPr>
              <a:t>Then we discuss the prevalence of these different resources and how they relate to workers’ intention to stay or leave the NDIS workforce.</a:t>
            </a:r>
          </a:p>
          <a:p>
            <a:endParaRPr lang="en-AU" dirty="0"/>
          </a:p>
        </p:txBody>
      </p:sp>
      <p:sp>
        <p:nvSpPr>
          <p:cNvPr id="2" name="Title 1"/>
          <p:cNvSpPr>
            <a:spLocks noGrp="1"/>
          </p:cNvSpPr>
          <p:nvPr>
            <p:ph type="title"/>
          </p:nvPr>
        </p:nvSpPr>
        <p:spPr/>
        <p:txBody>
          <a:bodyPr/>
          <a:lstStyle/>
          <a:p>
            <a:r>
              <a:rPr lang="en-AU" dirty="0"/>
              <a:t>Job resources</a:t>
            </a:r>
          </a:p>
        </p:txBody>
      </p:sp>
    </p:spTree>
    <p:extLst>
      <p:ext uri="{BB962C8B-B14F-4D97-AF65-F5344CB8AC3E}">
        <p14:creationId xmlns:p14="http://schemas.microsoft.com/office/powerpoint/2010/main" val="4003989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27</a:t>
            </a:fld>
            <a:endParaRPr lang="en-AU"/>
          </a:p>
        </p:txBody>
      </p:sp>
      <p:pic>
        <p:nvPicPr>
          <p:cNvPr id="248" name="Picture 247" descr="Arrow box - Next, the report uses descriptive statistics to explore the prevalence of these job resources associated with low burnout and/or boosted engagement and the workforce characteristics of those most affected &#10;"/>
          <p:cNvPicPr>
            <a:picLocks noChangeAspect="1"/>
          </p:cNvPicPr>
          <p:nvPr/>
        </p:nvPicPr>
        <p:blipFill>
          <a:blip r:embed="rId3"/>
          <a:stretch>
            <a:fillRect/>
          </a:stretch>
        </p:blipFill>
        <p:spPr>
          <a:xfrm>
            <a:off x="678984" y="5611507"/>
            <a:ext cx="5511262" cy="713294"/>
          </a:xfrm>
          <a:prstGeom prst="rect">
            <a:avLst/>
          </a:prstGeom>
        </p:spPr>
      </p:pic>
      <p:pic>
        <p:nvPicPr>
          <p:cNvPr id="246" name="Picture 245" descr="Sense of control over work Icon and box" title="Sense of control over work"/>
          <p:cNvPicPr>
            <a:picLocks noChangeAspect="1"/>
          </p:cNvPicPr>
          <p:nvPr/>
        </p:nvPicPr>
        <p:blipFill>
          <a:blip r:embed="rId4"/>
          <a:stretch>
            <a:fillRect/>
          </a:stretch>
        </p:blipFill>
        <p:spPr>
          <a:xfrm>
            <a:off x="8935471" y="4965163"/>
            <a:ext cx="2365453" cy="542591"/>
          </a:xfrm>
          <a:prstGeom prst="rect">
            <a:avLst/>
          </a:prstGeom>
        </p:spPr>
      </p:pic>
      <p:pic>
        <p:nvPicPr>
          <p:cNvPr id="245" name="Picture 244" descr="inclusivity of work environment icon and box" title="inclusivity of work environment"/>
          <p:cNvPicPr>
            <a:picLocks noChangeAspect="1"/>
          </p:cNvPicPr>
          <p:nvPr/>
        </p:nvPicPr>
        <p:blipFill>
          <a:blip r:embed="rId5"/>
          <a:stretch>
            <a:fillRect/>
          </a:stretch>
        </p:blipFill>
        <p:spPr>
          <a:xfrm>
            <a:off x="8935471" y="4355701"/>
            <a:ext cx="2341067" cy="542591"/>
          </a:xfrm>
          <a:prstGeom prst="rect">
            <a:avLst/>
          </a:prstGeom>
        </p:spPr>
      </p:pic>
      <p:pic>
        <p:nvPicPr>
          <p:cNvPr id="233" name="Picture 232" descr="Relationship with supervisor icon and box" title="Relationship with supervisor"/>
          <p:cNvPicPr>
            <a:picLocks noChangeAspect="1"/>
          </p:cNvPicPr>
          <p:nvPr/>
        </p:nvPicPr>
        <p:blipFill>
          <a:blip r:embed="rId6"/>
          <a:stretch>
            <a:fillRect/>
          </a:stretch>
        </p:blipFill>
        <p:spPr>
          <a:xfrm>
            <a:off x="8935471" y="3727949"/>
            <a:ext cx="2334970" cy="560881"/>
          </a:xfrm>
          <a:prstGeom prst="rect">
            <a:avLst/>
          </a:prstGeom>
        </p:spPr>
      </p:pic>
      <p:pic>
        <p:nvPicPr>
          <p:cNvPr id="232" name="Picture 231" descr="Relationship with colleagues icon and box" title="Relationship with colleagues "/>
          <p:cNvPicPr>
            <a:picLocks noChangeAspect="1"/>
          </p:cNvPicPr>
          <p:nvPr/>
        </p:nvPicPr>
        <p:blipFill>
          <a:blip r:embed="rId7"/>
          <a:stretch>
            <a:fillRect/>
          </a:stretch>
        </p:blipFill>
        <p:spPr>
          <a:xfrm>
            <a:off x="8935471" y="3118487"/>
            <a:ext cx="2341067" cy="542591"/>
          </a:xfrm>
          <a:prstGeom prst="rect">
            <a:avLst/>
          </a:prstGeom>
        </p:spPr>
      </p:pic>
      <p:pic>
        <p:nvPicPr>
          <p:cNvPr id="31" name="Picture 30" descr="pay and conditions icon and box" title="pay and conditions"/>
          <p:cNvPicPr>
            <a:picLocks noChangeAspect="1"/>
          </p:cNvPicPr>
          <p:nvPr/>
        </p:nvPicPr>
        <p:blipFill>
          <a:blip r:embed="rId8"/>
          <a:stretch>
            <a:fillRect/>
          </a:stretch>
        </p:blipFill>
        <p:spPr>
          <a:xfrm>
            <a:off x="6401064" y="5574624"/>
            <a:ext cx="2341067" cy="542591"/>
          </a:xfrm>
          <a:prstGeom prst="rect">
            <a:avLst/>
          </a:prstGeom>
        </p:spPr>
      </p:pic>
      <p:pic>
        <p:nvPicPr>
          <p:cNvPr id="30" name="Picture 29" descr="Opportunities for growth box and icon&#10;" title="Opportunities for growth"/>
          <p:cNvPicPr>
            <a:picLocks noChangeAspect="1"/>
          </p:cNvPicPr>
          <p:nvPr/>
        </p:nvPicPr>
        <p:blipFill>
          <a:blip r:embed="rId9"/>
          <a:stretch>
            <a:fillRect/>
          </a:stretch>
        </p:blipFill>
        <p:spPr>
          <a:xfrm>
            <a:off x="6407161" y="4965163"/>
            <a:ext cx="2341067" cy="542591"/>
          </a:xfrm>
          <a:prstGeom prst="rect">
            <a:avLst/>
          </a:prstGeom>
        </p:spPr>
      </p:pic>
      <p:pic>
        <p:nvPicPr>
          <p:cNvPr id="29" name="Picture 28" descr="Training satisfaction box and icon&#10;" title="Training satisfaction"/>
          <p:cNvPicPr>
            <a:picLocks noChangeAspect="1"/>
          </p:cNvPicPr>
          <p:nvPr/>
        </p:nvPicPr>
        <p:blipFill>
          <a:blip r:embed="rId10"/>
          <a:stretch>
            <a:fillRect/>
          </a:stretch>
        </p:blipFill>
        <p:spPr>
          <a:xfrm>
            <a:off x="6407161" y="4355701"/>
            <a:ext cx="2591025" cy="542591"/>
          </a:xfrm>
          <a:prstGeom prst="rect">
            <a:avLst/>
          </a:prstGeom>
        </p:spPr>
      </p:pic>
      <p:pic>
        <p:nvPicPr>
          <p:cNvPr id="28" name="Picture 27" descr="On boarding experience icon and box" title="On boarding experience"/>
          <p:cNvPicPr>
            <a:picLocks noChangeAspect="1"/>
          </p:cNvPicPr>
          <p:nvPr/>
        </p:nvPicPr>
        <p:blipFill>
          <a:blip r:embed="rId11"/>
          <a:stretch>
            <a:fillRect/>
          </a:stretch>
        </p:blipFill>
        <p:spPr>
          <a:xfrm>
            <a:off x="6401063" y="3727949"/>
            <a:ext cx="2353260" cy="560881"/>
          </a:xfrm>
          <a:prstGeom prst="rect">
            <a:avLst/>
          </a:prstGeom>
        </p:spPr>
      </p:pic>
      <p:pic>
        <p:nvPicPr>
          <p:cNvPr id="27" name="Picture 26" descr="Organisation's ethical standards icon and box" title="Organisation's ethical standards"/>
          <p:cNvPicPr>
            <a:picLocks noChangeAspect="1"/>
          </p:cNvPicPr>
          <p:nvPr/>
        </p:nvPicPr>
        <p:blipFill>
          <a:blip r:embed="rId12"/>
          <a:stretch>
            <a:fillRect/>
          </a:stretch>
        </p:blipFill>
        <p:spPr>
          <a:xfrm>
            <a:off x="6394967" y="3118487"/>
            <a:ext cx="2353260" cy="542591"/>
          </a:xfrm>
          <a:prstGeom prst="rect">
            <a:avLst/>
          </a:prstGeom>
        </p:spPr>
      </p:pic>
      <p:sp>
        <p:nvSpPr>
          <p:cNvPr id="115" name="TextBox 114"/>
          <p:cNvSpPr txBox="1"/>
          <p:nvPr/>
        </p:nvSpPr>
        <p:spPr>
          <a:xfrm>
            <a:off x="6336600" y="2616706"/>
            <a:ext cx="4339978" cy="415498"/>
          </a:xfrm>
          <a:prstGeom prst="rect">
            <a:avLst/>
          </a:prstGeom>
          <a:noFill/>
        </p:spPr>
        <p:txBody>
          <a:bodyPr wrap="square" rtlCol="0">
            <a:spAutoFit/>
          </a:bodyPr>
          <a:lstStyle/>
          <a:p>
            <a:r>
              <a:rPr lang="en-AU" sz="1050" dirty="0"/>
              <a:t>There were many job resources which </a:t>
            </a:r>
            <a:r>
              <a:rPr lang="en-AU" sz="1050" b="1" dirty="0"/>
              <a:t>did not </a:t>
            </a:r>
            <a:r>
              <a:rPr lang="en-AU" sz="1050" dirty="0"/>
              <a:t>have a statistically significant relationship with burnout or job engagement: </a:t>
            </a:r>
          </a:p>
        </p:txBody>
      </p:sp>
      <p:pic>
        <p:nvPicPr>
          <p:cNvPr id="26" name="Picture 25" title="Vertical line"/>
          <p:cNvPicPr>
            <a:picLocks noChangeAspect="1"/>
          </p:cNvPicPr>
          <p:nvPr/>
        </p:nvPicPr>
        <p:blipFill>
          <a:blip r:embed="rId13"/>
          <a:stretch>
            <a:fillRect/>
          </a:stretch>
        </p:blipFill>
        <p:spPr>
          <a:xfrm>
            <a:off x="6240197" y="2616706"/>
            <a:ext cx="60965" cy="3615241"/>
          </a:xfrm>
          <a:prstGeom prst="rect">
            <a:avLst/>
          </a:prstGeom>
        </p:spPr>
      </p:pic>
      <p:pic>
        <p:nvPicPr>
          <p:cNvPr id="25" name="Picture 24" descr="Increase job engagement icon and box" title="Increase job engagement"/>
          <p:cNvPicPr>
            <a:picLocks noChangeAspect="1"/>
          </p:cNvPicPr>
          <p:nvPr/>
        </p:nvPicPr>
        <p:blipFill>
          <a:blip r:embed="rId14"/>
          <a:stretch>
            <a:fillRect/>
          </a:stretch>
        </p:blipFill>
        <p:spPr>
          <a:xfrm>
            <a:off x="3611429" y="4491429"/>
            <a:ext cx="2359356" cy="554784"/>
          </a:xfrm>
          <a:prstGeom prst="rect">
            <a:avLst/>
          </a:prstGeom>
        </p:spPr>
      </p:pic>
      <p:pic>
        <p:nvPicPr>
          <p:cNvPr id="24" name="Picture 23" descr="Decrease burnout icon and box" title="Decrease burnout"/>
          <p:cNvPicPr>
            <a:picLocks noChangeAspect="1"/>
          </p:cNvPicPr>
          <p:nvPr/>
        </p:nvPicPr>
        <p:blipFill>
          <a:blip r:embed="rId15"/>
          <a:stretch>
            <a:fillRect/>
          </a:stretch>
        </p:blipFill>
        <p:spPr>
          <a:xfrm>
            <a:off x="3611429" y="3603905"/>
            <a:ext cx="2365453" cy="548688"/>
          </a:xfrm>
          <a:prstGeom prst="rect">
            <a:avLst/>
          </a:prstGeom>
        </p:spPr>
      </p:pic>
      <p:pic>
        <p:nvPicPr>
          <p:cNvPr id="23" name="Picture 22" title="Connector arrows"/>
          <p:cNvPicPr>
            <a:picLocks noChangeAspect="1"/>
          </p:cNvPicPr>
          <p:nvPr/>
        </p:nvPicPr>
        <p:blipFill>
          <a:blip r:embed="rId16"/>
          <a:stretch>
            <a:fillRect/>
          </a:stretch>
        </p:blipFill>
        <p:spPr>
          <a:xfrm>
            <a:off x="2991032" y="3385321"/>
            <a:ext cx="737680" cy="1774090"/>
          </a:xfrm>
          <a:prstGeom prst="rect">
            <a:avLst/>
          </a:prstGeom>
        </p:spPr>
      </p:pic>
      <p:pic>
        <p:nvPicPr>
          <p:cNvPr id="22" name="Picture 21" descr="Work that is valuable to the community icon and box" title="Work that is valuable to the community"/>
          <p:cNvPicPr>
            <a:picLocks noChangeAspect="1"/>
          </p:cNvPicPr>
          <p:nvPr/>
        </p:nvPicPr>
        <p:blipFill>
          <a:blip r:embed="rId17"/>
          <a:stretch>
            <a:fillRect/>
          </a:stretch>
        </p:blipFill>
        <p:spPr>
          <a:xfrm>
            <a:off x="646569" y="4874761"/>
            <a:ext cx="2450804" cy="560881"/>
          </a:xfrm>
          <a:prstGeom prst="rect">
            <a:avLst/>
          </a:prstGeom>
        </p:spPr>
      </p:pic>
      <p:pic>
        <p:nvPicPr>
          <p:cNvPr id="21" name="Picture 20" descr="Feeling committed to the organisation icon and box" title="Feeling committed to the organisation"/>
          <p:cNvPicPr>
            <a:picLocks noChangeAspect="1"/>
          </p:cNvPicPr>
          <p:nvPr/>
        </p:nvPicPr>
        <p:blipFill>
          <a:blip r:embed="rId18"/>
          <a:stretch>
            <a:fillRect/>
          </a:stretch>
        </p:blipFill>
        <p:spPr>
          <a:xfrm>
            <a:off x="665618" y="3957823"/>
            <a:ext cx="2566638" cy="548688"/>
          </a:xfrm>
          <a:prstGeom prst="rect">
            <a:avLst/>
          </a:prstGeom>
        </p:spPr>
      </p:pic>
      <p:pic>
        <p:nvPicPr>
          <p:cNvPr id="20" name="Picture 19" descr="Healthy work practices icon and box" title="Healthy work practices"/>
          <p:cNvPicPr>
            <a:picLocks noChangeAspect="1"/>
          </p:cNvPicPr>
          <p:nvPr/>
        </p:nvPicPr>
        <p:blipFill>
          <a:blip r:embed="rId19"/>
          <a:stretch>
            <a:fillRect/>
          </a:stretch>
        </p:blipFill>
        <p:spPr>
          <a:xfrm>
            <a:off x="646569" y="3142463"/>
            <a:ext cx="2341067" cy="573074"/>
          </a:xfrm>
          <a:prstGeom prst="rect">
            <a:avLst/>
          </a:prstGeom>
        </p:spPr>
      </p:pic>
      <p:sp>
        <p:nvSpPr>
          <p:cNvPr id="148" name="TextBox 147"/>
          <p:cNvSpPr txBox="1"/>
          <p:nvPr/>
        </p:nvSpPr>
        <p:spPr>
          <a:xfrm>
            <a:off x="563880" y="2616706"/>
            <a:ext cx="3934599" cy="415498"/>
          </a:xfrm>
          <a:prstGeom prst="rect">
            <a:avLst/>
          </a:prstGeom>
          <a:noFill/>
        </p:spPr>
        <p:txBody>
          <a:bodyPr wrap="square" rtlCol="0">
            <a:spAutoFit/>
          </a:bodyPr>
          <a:lstStyle/>
          <a:p>
            <a:r>
              <a:rPr lang="en-AU" sz="1050" dirty="0" smtClean="0"/>
              <a:t>BETA </a:t>
            </a:r>
            <a:r>
              <a:rPr lang="en-AU" sz="1050" dirty="0"/>
              <a:t>found that these three job resources were significantly associated </a:t>
            </a:r>
            <a:r>
              <a:rPr lang="en-AU" sz="1050" dirty="0" smtClean="0"/>
              <a:t>with lower burnout</a:t>
            </a:r>
            <a:r>
              <a:rPr lang="en-AU" sz="1050" dirty="0"/>
              <a:t>, </a:t>
            </a:r>
            <a:r>
              <a:rPr lang="en-AU" sz="1050" dirty="0" smtClean="0"/>
              <a:t>higher job </a:t>
            </a:r>
            <a:r>
              <a:rPr lang="en-AU" sz="1050" dirty="0"/>
              <a:t>engagement, or both: </a:t>
            </a:r>
          </a:p>
        </p:txBody>
      </p:sp>
      <p:pic>
        <p:nvPicPr>
          <p:cNvPr id="19" name="Picture 18" title="Vertical line"/>
          <p:cNvPicPr>
            <a:picLocks noChangeAspect="1"/>
          </p:cNvPicPr>
          <p:nvPr/>
        </p:nvPicPr>
        <p:blipFill>
          <a:blip r:embed="rId20"/>
          <a:stretch>
            <a:fillRect/>
          </a:stretch>
        </p:blipFill>
        <p:spPr>
          <a:xfrm>
            <a:off x="527639" y="2675699"/>
            <a:ext cx="54869" cy="3615241"/>
          </a:xfrm>
          <a:prstGeom prst="rect">
            <a:avLst/>
          </a:prstGeom>
        </p:spPr>
      </p:pic>
      <p:graphicFrame>
        <p:nvGraphicFramePr>
          <p:cNvPr id="159" name="Table 158"/>
          <p:cNvGraphicFramePr>
            <a:graphicFrameLocks noGrp="1"/>
          </p:cNvGraphicFramePr>
          <p:nvPr>
            <p:extLst>
              <p:ext uri="{D42A27DB-BD31-4B8C-83A1-F6EECF244321}">
                <p14:modId xmlns:p14="http://schemas.microsoft.com/office/powerpoint/2010/main" val="3093822253"/>
              </p:ext>
            </p:extLst>
          </p:nvPr>
        </p:nvGraphicFramePr>
        <p:xfrm>
          <a:off x="6240197" y="1767337"/>
          <a:ext cx="5472111" cy="571500"/>
        </p:xfrm>
        <a:graphic>
          <a:graphicData uri="http://schemas.openxmlformats.org/drawingml/2006/table">
            <a:tbl>
              <a:tblPr firstRow="1" bandRow="1">
                <a:tableStyleId>{2D5ABB26-0587-4C30-8999-92F81FD0307C}</a:tableStyleId>
              </a:tblPr>
              <a:tblGrid>
                <a:gridCol w="2662827">
                  <a:extLst>
                    <a:ext uri="{9D8B030D-6E8A-4147-A177-3AD203B41FA5}">
                      <a16:colId xmlns:a16="http://schemas.microsoft.com/office/drawing/2014/main" val="722393604"/>
                    </a:ext>
                  </a:extLst>
                </a:gridCol>
                <a:gridCol w="2809284">
                  <a:extLst>
                    <a:ext uri="{9D8B030D-6E8A-4147-A177-3AD203B41FA5}">
                      <a16:colId xmlns:a16="http://schemas.microsoft.com/office/drawing/2014/main" val="511036113"/>
                    </a:ext>
                  </a:extLst>
                </a:gridCol>
              </a:tblGrid>
              <a:tr h="507238">
                <a:tc>
                  <a:txBody>
                    <a:bodyPr/>
                    <a:lstStyle/>
                    <a:p>
                      <a:pPr lvl="0" algn="l" defTabSz="914400" eaLnBrk="1" fontAlgn="auto" latinLnBrk="0" hangingPunct="1">
                        <a:buNone/>
                        <a:tabLst/>
                        <a:defRPr/>
                      </a:pPr>
                      <a:r>
                        <a:rPr lang="en-US" sz="1050" b="0" i="1" u="none" strike="noStrike" noProof="0" dirty="0" smtClean="0">
                          <a:solidFill>
                            <a:srgbClr val="000000"/>
                          </a:solidFill>
                          <a:latin typeface="Helvetica"/>
                        </a:rPr>
                        <a:t>Job resources </a:t>
                      </a:r>
                      <a:r>
                        <a:rPr lang="en-US" sz="1050" b="0" i="0" u="none" strike="noStrike" noProof="0" dirty="0" smtClean="0">
                          <a:solidFill>
                            <a:srgbClr val="000000"/>
                          </a:solidFill>
                          <a:latin typeface="Helvetica"/>
                        </a:rPr>
                        <a:t>are aspects of the job that help to achieve organisational goals or reduce burdens. </a:t>
                      </a:r>
                      <a:endParaRPr lang="en-US" sz="1050" i="0" dirty="0"/>
                    </a:p>
                  </a:txBody>
                  <a:tcPr marL="18000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dirty="0" smtClean="0"/>
                        <a:t>BETA applied statistical modelling to understand which job resources are related to burnout and to job engagement</a:t>
                      </a:r>
                      <a:endParaRPr lang="en-US" sz="1050" dirty="0"/>
                    </a:p>
                  </a:txBody>
                  <a:tcPr marL="180000" anchor="ctr"/>
                </a:tc>
                <a:extLst>
                  <a:ext uri="{0D108BD9-81ED-4DB2-BD59-A6C34878D82A}">
                    <a16:rowId xmlns:a16="http://schemas.microsoft.com/office/drawing/2014/main" val="3998605003"/>
                  </a:ext>
                </a:extLst>
              </a:tr>
            </a:tbl>
          </a:graphicData>
        </a:graphic>
      </p:graphicFrame>
      <p:sp>
        <p:nvSpPr>
          <p:cNvPr id="199" name="Arc 198" descr="curved arrow pointing from job demand resources model to three significant job resources"/>
          <p:cNvSpPr/>
          <p:nvPr/>
        </p:nvSpPr>
        <p:spPr>
          <a:xfrm rot="14145838" flipV="1">
            <a:off x="4387667" y="2513706"/>
            <a:ext cx="1681168" cy="736748"/>
          </a:xfrm>
          <a:prstGeom prst="arc">
            <a:avLst>
              <a:gd name="adj1" fmla="val 11057077"/>
              <a:gd name="adj2" fmla="val 21020720"/>
            </a:avLst>
          </a:prstGeom>
          <a:ln w="38100">
            <a:solidFill>
              <a:schemeClr val="accent2">
                <a:alpha val="70000"/>
              </a:schemeClr>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18" name="Picture 17" descr="Images shows full job demands resources model with job resources highlighted" title="Job demands resources model"/>
          <p:cNvPicPr>
            <a:picLocks noChangeAspect="1"/>
          </p:cNvPicPr>
          <p:nvPr/>
        </p:nvPicPr>
        <p:blipFill>
          <a:blip r:embed="rId21"/>
          <a:stretch>
            <a:fillRect/>
          </a:stretch>
        </p:blipFill>
        <p:spPr>
          <a:xfrm>
            <a:off x="484732" y="1326647"/>
            <a:ext cx="4383404" cy="1146147"/>
          </a:xfrm>
          <a:prstGeom prst="rect">
            <a:avLst/>
          </a:prstGeom>
        </p:spPr>
      </p:pic>
      <p:sp>
        <p:nvSpPr>
          <p:cNvPr id="108" name="Title 1"/>
          <p:cNvSpPr>
            <a:spLocks noGrp="1"/>
          </p:cNvSpPr>
          <p:nvPr>
            <p:ph type="title"/>
          </p:nvPr>
        </p:nvSpPr>
        <p:spPr>
          <a:xfrm>
            <a:off x="479425" y="476250"/>
            <a:ext cx="11233150" cy="775597"/>
          </a:xfrm>
        </p:spPr>
        <p:txBody>
          <a:bodyPr/>
          <a:lstStyle/>
          <a:p>
            <a:r>
              <a:rPr lang="en-AU" sz="2800" dirty="0" smtClean="0"/>
              <a:t>BETA </a:t>
            </a:r>
            <a:r>
              <a:rPr lang="en-AU" sz="2800" dirty="0"/>
              <a:t>identified which job resources are associated with </a:t>
            </a:r>
            <a:r>
              <a:rPr lang="en-AU" sz="2800" dirty="0" smtClean="0"/>
              <a:t>low </a:t>
            </a:r>
            <a:r>
              <a:rPr lang="en-AU" sz="2800" dirty="0"/>
              <a:t>burnout and </a:t>
            </a:r>
            <a:r>
              <a:rPr lang="en-AU" sz="2800" dirty="0" smtClean="0"/>
              <a:t>high job engagement </a:t>
            </a:r>
            <a:endParaRPr lang="en-AU" dirty="0"/>
          </a:p>
        </p:txBody>
      </p:sp>
    </p:spTree>
    <p:extLst>
      <p:ext uri="{BB962C8B-B14F-4D97-AF65-F5344CB8AC3E}">
        <p14:creationId xmlns:p14="http://schemas.microsoft.com/office/powerpoint/2010/main" val="126016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28</a:t>
            </a:fld>
            <a:endParaRPr lang="en-AU"/>
          </a:p>
        </p:txBody>
      </p:sp>
      <p:sp>
        <p:nvSpPr>
          <p:cNvPr id="23"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766973" y="6264767"/>
            <a:ext cx="718452" cy="131814"/>
          </a:xfrm>
        </p:spPr>
        <p:txBody>
          <a:bodyPr/>
          <a:lstStyle/>
          <a:p>
            <a:r>
              <a:rPr lang="en-AU" sz="800" dirty="0"/>
              <a:t>Base: n=684</a:t>
            </a:r>
          </a:p>
        </p:txBody>
      </p:sp>
      <p:sp>
        <p:nvSpPr>
          <p:cNvPr id="24"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6379598" y="6066026"/>
            <a:ext cx="3910012" cy="307975"/>
          </a:xfrm>
        </p:spPr>
        <p:txBody>
          <a:bodyPr/>
          <a:lstStyle/>
          <a:p>
            <a:r>
              <a:rPr lang="en-AU" sz="1000" b="1" dirty="0"/>
              <a:t>Average healthy work practices score by intention </a:t>
            </a:r>
            <a:r>
              <a:rPr lang="en-AU" sz="1000" b="1"/>
              <a:t>to leave</a:t>
            </a:r>
            <a:br>
              <a:rPr lang="en-AU" sz="1000" b="1"/>
            </a:br>
            <a:r>
              <a:rPr lang="en-AU" sz="1000"/>
              <a:t>(</a:t>
            </a:r>
            <a:r>
              <a:rPr lang="en-AU" sz="1000" dirty="0"/>
              <a:t>1 – Never, 5 – Almost always)</a:t>
            </a:r>
          </a:p>
        </p:txBody>
      </p:sp>
      <p:graphicFrame>
        <p:nvGraphicFramePr>
          <p:cNvPr id="13" name="Chart 12" descr="This column chart shows the average healthy work practices score by intentions to leave. &#10;For those intending to leave job with undecided plans, score of 2.86. Those intending to leave the disability sector, score 2.91. Those intending to retire, score 3.41. Those intending to stay in the sector, score 3.49. "/>
          <p:cNvGraphicFramePr>
            <a:graphicFrameLocks/>
          </p:cNvGraphicFramePr>
          <p:nvPr>
            <p:extLst>
              <p:ext uri="{D42A27DB-BD31-4B8C-83A1-F6EECF244321}">
                <p14:modId xmlns:p14="http://schemas.microsoft.com/office/powerpoint/2010/main" val="825400047"/>
              </p:ext>
            </p:extLst>
          </p:nvPr>
        </p:nvGraphicFramePr>
        <p:xfrm>
          <a:off x="6372668" y="4959992"/>
          <a:ext cx="5047797" cy="1124888"/>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6293828" y="4229325"/>
            <a:ext cx="5241462" cy="828432"/>
          </a:xfrm>
          <a:prstGeom prst="rect">
            <a:avLst/>
          </a:prstGeom>
          <a:noFill/>
        </p:spPr>
        <p:txBody>
          <a:bodyPr wrap="square" rtlCol="0">
            <a:spAutoFit/>
          </a:bodyPr>
          <a:lstStyle/>
          <a:p>
            <a:pPr marL="171450" indent="-171450">
              <a:spcBef>
                <a:spcPts val="700"/>
              </a:spcBef>
              <a:buFont typeface="Arial" panose="020B0604020202020204" pitchFamily="34" charset="0"/>
              <a:buChar char="•"/>
            </a:pPr>
            <a:r>
              <a:rPr lang="en-AU" sz="1050" dirty="0"/>
              <a:t>Respondents who intend to leave the NDIS workforce reported fewer healthy work practices. </a:t>
            </a:r>
          </a:p>
          <a:p>
            <a:pPr marL="171450" indent="-171450">
              <a:spcBef>
                <a:spcPts val="700"/>
              </a:spcBef>
              <a:buFont typeface="Arial" panose="020B0604020202020204" pitchFamily="34" charset="0"/>
              <a:buChar char="•"/>
            </a:pPr>
            <a:r>
              <a:rPr lang="en-AU" sz="1050" dirty="0"/>
              <a:t>Respondents intending to retire had similar levels of healthy work practices compared to those with intentions to stay </a:t>
            </a:r>
          </a:p>
        </p:txBody>
      </p:sp>
      <p:sp>
        <p:nvSpPr>
          <p:cNvPr id="55" name="TextBox 54"/>
          <p:cNvSpPr txBox="1"/>
          <p:nvPr/>
        </p:nvSpPr>
        <p:spPr>
          <a:xfrm>
            <a:off x="6346533" y="4002437"/>
            <a:ext cx="5435375" cy="246221"/>
          </a:xfrm>
          <a:prstGeom prst="rect">
            <a:avLst/>
          </a:prstGeom>
          <a:noFill/>
        </p:spPr>
        <p:txBody>
          <a:bodyPr wrap="square" rtlCol="0">
            <a:spAutoFit/>
          </a:bodyPr>
          <a:lstStyle/>
          <a:p>
            <a:r>
              <a:rPr lang="en-AU" sz="1000" b="1" dirty="0"/>
              <a:t>Healthy work practices varied by intentions to leave</a:t>
            </a:r>
          </a:p>
        </p:txBody>
      </p:sp>
      <p:sp>
        <p:nvSpPr>
          <p:cNvPr id="15" name="Rectangle 14" descr="Purple box outline"/>
          <p:cNvSpPr/>
          <p:nvPr/>
        </p:nvSpPr>
        <p:spPr>
          <a:xfrm>
            <a:off x="6293827" y="3965722"/>
            <a:ext cx="5241464" cy="2453651"/>
          </a:xfrm>
          <a:prstGeom prst="rect">
            <a:avLst/>
          </a:pr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6293826" y="2190647"/>
            <a:ext cx="5241465" cy="1613238"/>
          </a:xfrm>
          <a:prstGeom prst="roundRect">
            <a:avLst>
              <a:gd name="adj" fmla="val 0"/>
            </a:avLst>
          </a:prstGeom>
          <a:solidFill>
            <a:schemeClr val="accent2">
              <a:lumMod val="20000"/>
              <a:lumOff val="80000"/>
              <a:alpha val="20000"/>
            </a:schemeClr>
          </a:solidFill>
          <a:ln>
            <a:noFill/>
          </a:ln>
        </p:spPr>
        <p:txBody>
          <a:bodyPr wrap="square" lIns="108000" tIns="108000" rIns="108000" bIns="72000" numCol="1" anchor="ctr">
            <a:noAutofit/>
          </a:bodyPr>
          <a:lstStyle/>
          <a:p>
            <a:pPr marL="171450" indent="-171450">
              <a:spcBef>
                <a:spcPts val="700"/>
              </a:spcBef>
              <a:buFont typeface="Arial" panose="020B0604020202020204" pitchFamily="34" charset="0"/>
              <a:buChar char="•"/>
            </a:pPr>
            <a:r>
              <a:rPr lang="en-AU" sz="1050" dirty="0"/>
              <a:t>Sole traders and those self employed reported </a:t>
            </a:r>
            <a:r>
              <a:rPr lang="en-AU" sz="1050" b="1" dirty="0"/>
              <a:t>lower levels of healthy work practices</a:t>
            </a:r>
            <a:r>
              <a:rPr lang="en-AU" sz="1050" dirty="0"/>
              <a:t>.</a:t>
            </a:r>
          </a:p>
          <a:p>
            <a:pPr marL="171450" indent="-171450">
              <a:spcBef>
                <a:spcPts val="700"/>
              </a:spcBef>
              <a:buFont typeface="Arial" panose="020B0604020202020204" pitchFamily="34" charset="0"/>
              <a:buChar char="•"/>
            </a:pPr>
            <a:r>
              <a:rPr lang="en-AU" sz="1050" dirty="0"/>
              <a:t>Those working in executive management were the most likely to </a:t>
            </a:r>
            <a:r>
              <a:rPr lang="en-AU" sz="1050" b="1" dirty="0"/>
              <a:t>disagree that they had a healthy work life balance</a:t>
            </a:r>
            <a:r>
              <a:rPr lang="en-AU" sz="1050" dirty="0"/>
              <a:t> (42%), however, were most likely to agree that they were satisfied with the work practices in place to help manage mental and physical wellbeing (60%).</a:t>
            </a:r>
          </a:p>
          <a:p>
            <a:pPr marL="171450" indent="-171450">
              <a:spcBef>
                <a:spcPts val="700"/>
              </a:spcBef>
              <a:buFont typeface="Arial" panose="020B0604020202020204" pitchFamily="34" charset="0"/>
              <a:buChar char="•"/>
            </a:pPr>
            <a:r>
              <a:rPr lang="en-AU" sz="1050" dirty="0"/>
              <a:t>Disability support </a:t>
            </a:r>
            <a:r>
              <a:rPr lang="en-AU" sz="1050" dirty="0" smtClean="0"/>
              <a:t>workers and support coordinators report </a:t>
            </a:r>
            <a:r>
              <a:rPr lang="en-AU" sz="1050" dirty="0"/>
              <a:t>having a healthy balance between work and personal life, compared to other roles.</a:t>
            </a:r>
            <a:endParaRPr lang="en-AU" sz="1100" dirty="0"/>
          </a:p>
        </p:txBody>
      </p:sp>
      <p:sp>
        <p:nvSpPr>
          <p:cNvPr id="31" name="Rectangle 30"/>
          <p:cNvSpPr/>
          <p:nvPr/>
        </p:nvSpPr>
        <p:spPr>
          <a:xfrm>
            <a:off x="6546013" y="1940218"/>
            <a:ext cx="1559506" cy="276999"/>
          </a:xfrm>
          <a:prstGeom prst="rect">
            <a:avLst/>
          </a:prstGeom>
        </p:spPr>
        <p:txBody>
          <a:bodyPr wrap="square">
            <a:spAutoFit/>
          </a:bodyPr>
          <a:lstStyle/>
          <a:p>
            <a:pPr>
              <a:spcAft>
                <a:spcPts val="600"/>
              </a:spcAft>
            </a:pPr>
            <a:r>
              <a:rPr lang="en-US" sz="1200" b="1" i="1" dirty="0">
                <a:solidFill>
                  <a:schemeClr val="accent3"/>
                </a:solidFill>
              </a:rPr>
              <a:t>Who is impacted?</a:t>
            </a:r>
          </a:p>
        </p:txBody>
      </p:sp>
      <p:pic>
        <p:nvPicPr>
          <p:cNvPr id="11" name="Picture 10" title="Two person icon"/>
          <p:cNvPicPr>
            <a:picLocks noChangeAspect="1"/>
          </p:cNvPicPr>
          <p:nvPr/>
        </p:nvPicPr>
        <p:blipFill>
          <a:blip r:embed="rId4"/>
          <a:stretch>
            <a:fillRect/>
          </a:stretch>
        </p:blipFill>
        <p:spPr>
          <a:xfrm>
            <a:off x="6124891" y="1844840"/>
            <a:ext cx="469433" cy="469433"/>
          </a:xfrm>
          <a:prstGeom prst="rect">
            <a:avLst/>
          </a:prstGeom>
        </p:spPr>
      </p:pic>
      <p:pic>
        <p:nvPicPr>
          <p:cNvPr id="10" name="Picture 9" descr="Image shows that healthy work practices was a significant predictor of engagement and burn out"/>
          <p:cNvPicPr>
            <a:picLocks noChangeAspect="1"/>
          </p:cNvPicPr>
          <p:nvPr/>
        </p:nvPicPr>
        <p:blipFill>
          <a:blip r:embed="rId5"/>
          <a:stretch>
            <a:fillRect/>
          </a:stretch>
        </p:blipFill>
        <p:spPr>
          <a:xfrm>
            <a:off x="1267792" y="4973055"/>
            <a:ext cx="3377477" cy="993734"/>
          </a:xfrm>
          <a:prstGeom prst="rect">
            <a:avLst/>
          </a:prstGeom>
        </p:spPr>
      </p:pic>
      <p:sp>
        <p:nvSpPr>
          <p:cNvPr id="9" name="TextBox 8"/>
          <p:cNvSpPr txBox="1"/>
          <p:nvPr/>
        </p:nvSpPr>
        <p:spPr>
          <a:xfrm>
            <a:off x="481640" y="2241215"/>
            <a:ext cx="5408687" cy="2390398"/>
          </a:xfrm>
          <a:prstGeom prst="rect">
            <a:avLst/>
          </a:prstGeom>
          <a:noFill/>
        </p:spPr>
        <p:txBody>
          <a:bodyPr wrap="square" rtlCol="0">
            <a:spAutoFit/>
          </a:bodyPr>
          <a:lstStyle/>
          <a:p>
            <a:pPr marL="171450" indent="-171450">
              <a:spcBef>
                <a:spcPts val="700"/>
              </a:spcBef>
              <a:buFont typeface="Arial" panose="020B0604020202020204" pitchFamily="34" charset="0"/>
              <a:buChar char="•"/>
            </a:pPr>
            <a:r>
              <a:rPr lang="en-AU" sz="1050" dirty="0"/>
              <a:t>49% of respondents are satisfied with the </a:t>
            </a:r>
            <a:r>
              <a:rPr lang="en-AU" sz="1050" b="1" dirty="0"/>
              <a:t>work practices in place to help manage mental and physical health</a:t>
            </a:r>
            <a:r>
              <a:rPr lang="en-AU" sz="1050" dirty="0"/>
              <a:t>. </a:t>
            </a:r>
          </a:p>
          <a:p>
            <a:pPr marL="171450" indent="-171450">
              <a:spcBef>
                <a:spcPts val="700"/>
              </a:spcBef>
              <a:buFont typeface="Arial" panose="020B0604020202020204" pitchFamily="34" charset="0"/>
              <a:buChar char="•"/>
            </a:pPr>
            <a:r>
              <a:rPr lang="en-AU" sz="1050" dirty="0"/>
              <a:t>However, many organisations do not appear to have adequate practices in place to satisfy their workers. A quarter (25%) of respondents disagreed that they were satisfied with the work practices in place to manage mental and physical wellbeing. </a:t>
            </a:r>
          </a:p>
          <a:p>
            <a:pPr marL="171450" indent="-171450">
              <a:spcBef>
                <a:spcPts val="700"/>
              </a:spcBef>
              <a:buFont typeface="Arial" panose="020B0604020202020204" pitchFamily="34" charset="0"/>
              <a:buChar char="•"/>
            </a:pPr>
            <a:r>
              <a:rPr lang="en-AU" sz="1050" dirty="0"/>
              <a:t>51% of respondents reported having a </a:t>
            </a:r>
            <a:r>
              <a:rPr lang="en-AU" sz="1050" b="1" dirty="0"/>
              <a:t>healthy balance between work and personal life</a:t>
            </a:r>
            <a:r>
              <a:rPr lang="en-AU" sz="1050" dirty="0"/>
              <a:t>, but 28% of respondents indicated that they did not. </a:t>
            </a:r>
          </a:p>
          <a:p>
            <a:pPr marL="171450" indent="-171450">
              <a:spcBef>
                <a:spcPts val="700"/>
              </a:spcBef>
              <a:buFont typeface="Arial" panose="020B0604020202020204" pitchFamily="34" charset="0"/>
              <a:buChar char="•"/>
            </a:pPr>
            <a:r>
              <a:rPr lang="en-AU" sz="1050" dirty="0"/>
              <a:t>Similarly, 55% of respondents agreed that there are </a:t>
            </a:r>
            <a:r>
              <a:rPr lang="en-AU" sz="1050" b="1" dirty="0"/>
              <a:t>processes in place so they can take leave</a:t>
            </a:r>
            <a:r>
              <a:rPr lang="en-AU" sz="1050" dirty="0"/>
              <a:t>, but 22% disagreed.  </a:t>
            </a:r>
          </a:p>
          <a:p>
            <a:pPr marL="171450" indent="-171450">
              <a:spcBef>
                <a:spcPts val="700"/>
              </a:spcBef>
              <a:buFont typeface="Arial" panose="020B0604020202020204" pitchFamily="34" charset="0"/>
              <a:buChar char="•"/>
            </a:pPr>
            <a:r>
              <a:rPr lang="en-AU" sz="1050" dirty="0"/>
              <a:t>Having a combination of healthy work practices (organisational practices to manage mental and physical health, work life balance and processes to take leave) was related to lower levels of burnout and greater job engagement.</a:t>
            </a:r>
          </a:p>
        </p:txBody>
      </p:sp>
      <p:pic>
        <p:nvPicPr>
          <p:cNvPr id="6" name="Picture 5" descr="Healthy work practices text with icon and background" title="Healthy work practices"/>
          <p:cNvPicPr>
            <a:picLocks noChangeAspect="1"/>
          </p:cNvPicPr>
          <p:nvPr/>
        </p:nvPicPr>
        <p:blipFill>
          <a:blip r:embed="rId6"/>
          <a:stretch>
            <a:fillRect/>
          </a:stretch>
        </p:blipFill>
        <p:spPr>
          <a:xfrm>
            <a:off x="-285" y="1519878"/>
            <a:ext cx="5913633" cy="542591"/>
          </a:xfrm>
          <a:prstGeom prst="rect">
            <a:avLst/>
          </a:prstGeom>
        </p:spPr>
      </p:pic>
      <p:sp>
        <p:nvSpPr>
          <p:cNvPr id="8" name="Text Placeholder 3"/>
          <p:cNvSpPr>
            <a:spLocks noGrp="1"/>
          </p:cNvSpPr>
          <p:nvPr>
            <p:ph type="body" sz="quarter" idx="13"/>
          </p:nvPr>
        </p:nvSpPr>
        <p:spPr>
          <a:xfrm>
            <a:off x="481639" y="902092"/>
            <a:ext cx="11556390" cy="306388"/>
          </a:xfrm>
        </p:spPr>
        <p:txBody>
          <a:bodyPr/>
          <a:lstStyle/>
          <a:p>
            <a:r>
              <a:rPr lang="en-US" sz="2000" dirty="0"/>
              <a:t>Most NDIS workers are satisfied with their work life balance, but not all share the same experience </a:t>
            </a:r>
            <a:endParaRPr lang="en-AU" sz="2000" dirty="0"/>
          </a:p>
        </p:txBody>
      </p:sp>
      <p:sp>
        <p:nvSpPr>
          <p:cNvPr id="2" name="Title 1"/>
          <p:cNvSpPr>
            <a:spLocks noGrp="1"/>
          </p:cNvSpPr>
          <p:nvPr>
            <p:ph type="title"/>
          </p:nvPr>
        </p:nvSpPr>
        <p:spPr>
          <a:xfrm>
            <a:off x="479424" y="476250"/>
            <a:ext cx="11304648" cy="387798"/>
          </a:xfrm>
        </p:spPr>
        <p:txBody>
          <a:bodyPr/>
          <a:lstStyle/>
          <a:p>
            <a:r>
              <a:rPr lang="en-AU" sz="2800" dirty="0"/>
              <a:t>Not all NDIS workers feel they have healthy work practices</a:t>
            </a:r>
          </a:p>
        </p:txBody>
      </p:sp>
    </p:spTree>
    <p:extLst>
      <p:ext uri="{BB962C8B-B14F-4D97-AF65-F5344CB8AC3E}">
        <p14:creationId xmlns:p14="http://schemas.microsoft.com/office/powerpoint/2010/main" val="2666715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29</a:t>
            </a:fld>
            <a:endParaRPr lang="en-AU"/>
          </a:p>
        </p:txBody>
      </p:sp>
      <p:pic>
        <p:nvPicPr>
          <p:cNvPr id="10" name="Picture 9" descr="Image shows that organisational commitment was a significant predictor of engagement, but not burn out"/>
          <p:cNvPicPr>
            <a:picLocks noChangeAspect="1"/>
          </p:cNvPicPr>
          <p:nvPr/>
        </p:nvPicPr>
        <p:blipFill>
          <a:blip r:embed="rId3"/>
          <a:stretch>
            <a:fillRect/>
          </a:stretch>
        </p:blipFill>
        <p:spPr>
          <a:xfrm>
            <a:off x="7346449" y="5236631"/>
            <a:ext cx="3377477" cy="993734"/>
          </a:xfrm>
          <a:prstGeom prst="rect">
            <a:avLst/>
          </a:prstGeom>
        </p:spPr>
      </p:pic>
      <p:sp>
        <p:nvSpPr>
          <p:cNvPr id="30" name="TextBox 29"/>
          <p:cNvSpPr txBox="1"/>
          <p:nvPr/>
        </p:nvSpPr>
        <p:spPr>
          <a:xfrm>
            <a:off x="6385809" y="2381930"/>
            <a:ext cx="5220000" cy="2705268"/>
          </a:xfrm>
          <a:prstGeom prst="roundRect">
            <a:avLst>
              <a:gd name="adj" fmla="val 0"/>
            </a:avLst>
          </a:prstGeom>
          <a:solidFill>
            <a:schemeClr val="accent2">
              <a:lumMod val="20000"/>
              <a:lumOff val="80000"/>
              <a:alpha val="20000"/>
            </a:schemeClr>
          </a:solidFill>
          <a:ln>
            <a:noFill/>
          </a:ln>
        </p:spPr>
        <p:txBody>
          <a:bodyPr wrap="square" lIns="108000" tIns="108000" rIns="108000" bIns="72000" numCol="1" anchor="ctr">
            <a:noAutofit/>
          </a:bodyPr>
          <a:lstStyle/>
          <a:p>
            <a:pPr marL="171450" indent="-171450">
              <a:spcBef>
                <a:spcPts val="700"/>
              </a:spcBef>
              <a:spcAft>
                <a:spcPts val="600"/>
              </a:spcAft>
              <a:buFont typeface="Arial" panose="020B0604020202020204" pitchFamily="34" charset="0"/>
              <a:buChar char="•"/>
            </a:pPr>
            <a:r>
              <a:rPr lang="en-AU" sz="1050" dirty="0"/>
              <a:t>Respondents on part-time or casual contracts were the </a:t>
            </a:r>
            <a:r>
              <a:rPr lang="en-AU" sz="1050" b="1" dirty="0"/>
              <a:t>least likely to feel committed to their organisation</a:t>
            </a:r>
            <a:r>
              <a:rPr lang="en-AU" sz="1050" dirty="0"/>
              <a:t>, or </a:t>
            </a:r>
            <a:r>
              <a:rPr lang="en-AU" sz="1050" b="1" dirty="0"/>
              <a:t>agree that the organisations values align with their own.</a:t>
            </a:r>
          </a:p>
          <a:p>
            <a:pPr marL="171450" indent="-171450">
              <a:spcBef>
                <a:spcPts val="700"/>
              </a:spcBef>
              <a:spcAft>
                <a:spcPts val="600"/>
              </a:spcAft>
              <a:buFont typeface="Arial" panose="020B0604020202020204" pitchFamily="34" charset="0"/>
              <a:buChar char="•"/>
            </a:pPr>
            <a:r>
              <a:rPr lang="en-AU" sz="1050" dirty="0"/>
              <a:t>Just over half (53%) of disability support workers feel committed to their organisation, compared to 69% of allied health workers or front line management, 84% of executive management and 78% of support coordinators. </a:t>
            </a:r>
          </a:p>
          <a:p>
            <a:pPr marL="171450" indent="-171450">
              <a:spcBef>
                <a:spcPts val="700"/>
              </a:spcBef>
              <a:spcAft>
                <a:spcPts val="600"/>
              </a:spcAft>
              <a:buFont typeface="Arial" panose="020B0604020202020204" pitchFamily="34" charset="0"/>
              <a:buChar char="•"/>
            </a:pPr>
            <a:r>
              <a:rPr lang="en-AU" sz="1050" dirty="0"/>
              <a:t>60% of disability support workers agree their values align with their organisation. This is compared to 79% of allied health workers, 82% of executive or frontline management, and 85% of support coordinators. </a:t>
            </a:r>
          </a:p>
          <a:p>
            <a:pPr marL="171450" indent="-171450">
              <a:spcBef>
                <a:spcPts val="700"/>
              </a:spcBef>
              <a:spcAft>
                <a:spcPts val="600"/>
              </a:spcAft>
              <a:buFont typeface="Arial" panose="020B0604020202020204" pitchFamily="34" charset="0"/>
              <a:buChar char="•"/>
            </a:pPr>
            <a:r>
              <a:rPr lang="en-AU" sz="1050" dirty="0"/>
              <a:t>Not surprisingly, respondents who were </a:t>
            </a:r>
            <a:r>
              <a:rPr lang="en-AU" sz="1050" b="1" dirty="0"/>
              <a:t>self-employed were more likely to strongly agree to feeling committed to their organisation, </a:t>
            </a:r>
            <a:r>
              <a:rPr lang="en-AU" sz="1050" dirty="0"/>
              <a:t>compared to respondents employed in other organisation types.</a:t>
            </a:r>
          </a:p>
        </p:txBody>
      </p:sp>
      <p:sp>
        <p:nvSpPr>
          <p:cNvPr id="52" name="Rectangle 51"/>
          <p:cNvSpPr/>
          <p:nvPr/>
        </p:nvSpPr>
        <p:spPr>
          <a:xfrm>
            <a:off x="6572094" y="2140734"/>
            <a:ext cx="1559506" cy="276999"/>
          </a:xfrm>
          <a:prstGeom prst="rect">
            <a:avLst/>
          </a:prstGeom>
        </p:spPr>
        <p:txBody>
          <a:bodyPr wrap="square" anchor="ctr">
            <a:spAutoFit/>
          </a:bodyPr>
          <a:lstStyle/>
          <a:p>
            <a:pPr>
              <a:spcBef>
                <a:spcPts val="700"/>
              </a:spcBef>
              <a:spcAft>
                <a:spcPts val="600"/>
              </a:spcAft>
            </a:pPr>
            <a:r>
              <a:rPr lang="en-US" sz="1200" b="1" i="1" dirty="0">
                <a:solidFill>
                  <a:schemeClr val="accent3"/>
                </a:solidFill>
              </a:rPr>
              <a:t>Who is impacted?</a:t>
            </a:r>
          </a:p>
        </p:txBody>
      </p:sp>
      <p:pic>
        <p:nvPicPr>
          <p:cNvPr id="8" name="Picture 7" title="Two person icon"/>
          <p:cNvPicPr>
            <a:picLocks noChangeAspect="1"/>
          </p:cNvPicPr>
          <p:nvPr/>
        </p:nvPicPr>
        <p:blipFill>
          <a:blip r:embed="rId4"/>
          <a:stretch>
            <a:fillRect/>
          </a:stretch>
        </p:blipFill>
        <p:spPr>
          <a:xfrm>
            <a:off x="6135465" y="2045716"/>
            <a:ext cx="463336" cy="469433"/>
          </a:xfrm>
          <a:prstGeom prst="rect">
            <a:avLst/>
          </a:prstGeom>
        </p:spPr>
      </p:pic>
      <p:sp>
        <p:nvSpPr>
          <p:cNvPr id="39"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5006868" y="6104300"/>
            <a:ext cx="642756" cy="123111"/>
          </a:xfrm>
        </p:spPr>
        <p:txBody>
          <a:bodyPr/>
          <a:lstStyle/>
          <a:p>
            <a:r>
              <a:rPr lang="en-AU" sz="800" dirty="0"/>
              <a:t>Base: </a:t>
            </a:r>
            <a:r>
              <a:rPr lang="en-AU" sz="800" dirty="0" smtClean="0"/>
              <a:t>n=676</a:t>
            </a:r>
            <a:endParaRPr lang="en-AU" sz="800" dirty="0"/>
          </a:p>
        </p:txBody>
      </p:sp>
      <p:sp>
        <p:nvSpPr>
          <p:cNvPr id="40"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677226" y="5935665"/>
            <a:ext cx="3927324" cy="307975"/>
          </a:xfrm>
        </p:spPr>
        <p:txBody>
          <a:bodyPr/>
          <a:lstStyle/>
          <a:p>
            <a:r>
              <a:rPr lang="en-AU" sz="1000" b="1" dirty="0"/>
              <a:t>Average commitment to organisation score by intention </a:t>
            </a:r>
            <a:r>
              <a:rPr lang="en-AU" sz="1000" b="1"/>
              <a:t>to leave </a:t>
            </a:r>
            <a:r>
              <a:rPr lang="en-AU" sz="1000" dirty="0"/>
              <a:t>(1 – Strongly disagree, 5 – Strongly agree) </a:t>
            </a:r>
          </a:p>
        </p:txBody>
      </p:sp>
      <p:graphicFrame>
        <p:nvGraphicFramePr>
          <p:cNvPr id="50" name="Chart 49" descr="This column chart shows average feeling commitment to organanisation score by intention to leave. &#10;For those intending to leave job but with undecided plans, score 3.37. For intention to leave disability sector, score 3.36. For retiring, score 3.37. For intention to stay in sector, score 4.01."/>
          <p:cNvGraphicFramePr>
            <a:graphicFrameLocks/>
          </p:cNvGraphicFramePr>
          <p:nvPr>
            <p:extLst>
              <p:ext uri="{D42A27DB-BD31-4B8C-83A1-F6EECF244321}">
                <p14:modId xmlns:p14="http://schemas.microsoft.com/office/powerpoint/2010/main" val="3885754753"/>
              </p:ext>
            </p:extLst>
          </p:nvPr>
        </p:nvGraphicFramePr>
        <p:xfrm>
          <a:off x="617682" y="4409817"/>
          <a:ext cx="5031942" cy="1459810"/>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545860" y="4221460"/>
            <a:ext cx="5265354" cy="415498"/>
          </a:xfrm>
          <a:prstGeom prst="rect">
            <a:avLst/>
          </a:prstGeom>
          <a:noFill/>
        </p:spPr>
        <p:txBody>
          <a:bodyPr wrap="square" rtlCol="0">
            <a:spAutoFit/>
          </a:bodyPr>
          <a:lstStyle/>
          <a:p>
            <a:pPr marL="171450" indent="-171450">
              <a:spcBef>
                <a:spcPts val="700"/>
              </a:spcBef>
              <a:buFont typeface="Arial" panose="020B0604020202020204" pitchFamily="34" charset="0"/>
              <a:buChar char="•"/>
            </a:pPr>
            <a:r>
              <a:rPr lang="en-AU" sz="1050" dirty="0"/>
              <a:t>Respondents who intend to leave the NDIS workforce or retire have lower levels of commitment to their organisation compared to those who intend to stay. </a:t>
            </a:r>
          </a:p>
        </p:txBody>
      </p:sp>
      <p:sp>
        <p:nvSpPr>
          <p:cNvPr id="41" name="TextBox 40"/>
          <p:cNvSpPr txBox="1"/>
          <p:nvPr/>
        </p:nvSpPr>
        <p:spPr>
          <a:xfrm>
            <a:off x="578685" y="3909693"/>
            <a:ext cx="5087420" cy="246221"/>
          </a:xfrm>
          <a:prstGeom prst="rect">
            <a:avLst/>
          </a:prstGeom>
          <a:noFill/>
        </p:spPr>
        <p:txBody>
          <a:bodyPr wrap="square" rtlCol="0">
            <a:spAutoFit/>
          </a:bodyPr>
          <a:lstStyle/>
          <a:p>
            <a:r>
              <a:rPr lang="en-US" sz="1000" b="1" dirty="0"/>
              <a:t>Organisational commitment is related to intentions to stay in the NDIS workforce </a:t>
            </a:r>
          </a:p>
        </p:txBody>
      </p:sp>
      <p:sp>
        <p:nvSpPr>
          <p:cNvPr id="51" name="Rectangle 50" title="Purple box outline"/>
          <p:cNvSpPr/>
          <p:nvPr/>
        </p:nvSpPr>
        <p:spPr>
          <a:xfrm>
            <a:off x="569751" y="3831531"/>
            <a:ext cx="5241464" cy="2454969"/>
          </a:xfrm>
          <a:prstGeom prst="rect">
            <a:avLst/>
          </a:pr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89303" y="2246215"/>
            <a:ext cx="5403179" cy="1402948"/>
          </a:xfrm>
          <a:prstGeom prst="rect">
            <a:avLst/>
          </a:prstGeom>
          <a:noFill/>
        </p:spPr>
        <p:txBody>
          <a:bodyPr wrap="square" rtlCol="0">
            <a:spAutoFit/>
          </a:bodyPr>
          <a:lstStyle/>
          <a:p>
            <a:pPr marL="171450" indent="-171450">
              <a:spcBef>
                <a:spcPts val="700"/>
              </a:spcBef>
              <a:buFont typeface="Arial" panose="020B0604020202020204" pitchFamily="34" charset="0"/>
              <a:buChar char="•"/>
            </a:pPr>
            <a:r>
              <a:rPr lang="en-AU" sz="1050" dirty="0"/>
              <a:t>64% of respondents </a:t>
            </a:r>
            <a:r>
              <a:rPr lang="en-AU" sz="1050" b="1" dirty="0"/>
              <a:t>feel committed to their organisation</a:t>
            </a:r>
            <a:r>
              <a:rPr lang="en-AU" sz="1050" dirty="0"/>
              <a:t>, with only 15% of respondents indicating they disagree. </a:t>
            </a:r>
          </a:p>
          <a:p>
            <a:pPr marL="171450" indent="-171450">
              <a:spcBef>
                <a:spcPts val="700"/>
              </a:spcBef>
              <a:buFont typeface="Arial" panose="020B0604020202020204" pitchFamily="34" charset="0"/>
              <a:buChar char="•"/>
            </a:pPr>
            <a:r>
              <a:rPr lang="en-AU" sz="1050" dirty="0"/>
              <a:t>When asked about the organisations values, </a:t>
            </a:r>
            <a:r>
              <a:rPr lang="en-AU" sz="1050" dirty="0" smtClean="0"/>
              <a:t>72% </a:t>
            </a:r>
            <a:r>
              <a:rPr lang="en-AU" sz="1050" dirty="0"/>
              <a:t>of respondents agreed or strongly agreed that the organisations they current work for has </a:t>
            </a:r>
            <a:r>
              <a:rPr lang="en-AU" sz="1050" b="1" dirty="0"/>
              <a:t>values that aligned well with their own values</a:t>
            </a:r>
            <a:r>
              <a:rPr lang="en-AU" sz="1050" dirty="0"/>
              <a:t>. </a:t>
            </a:r>
          </a:p>
          <a:p>
            <a:pPr marL="171450" indent="-171450">
              <a:spcBef>
                <a:spcPts val="700"/>
              </a:spcBef>
              <a:buFont typeface="Arial" panose="020B0604020202020204" pitchFamily="34" charset="0"/>
              <a:buChar char="•"/>
            </a:pPr>
            <a:r>
              <a:rPr lang="en-AU" sz="1050" dirty="0"/>
              <a:t>This suggests that there is high organisational and personal fit in the current sample, as organisational values and personal values are well matched. </a:t>
            </a:r>
          </a:p>
        </p:txBody>
      </p:sp>
      <p:pic>
        <p:nvPicPr>
          <p:cNvPr id="7" name="Picture 6" descr="Feeling committed to the organisation text with icon and background. " title="Feeling committed to the organisation"/>
          <p:cNvPicPr>
            <a:picLocks noChangeAspect="1"/>
          </p:cNvPicPr>
          <p:nvPr/>
        </p:nvPicPr>
        <p:blipFill>
          <a:blip r:embed="rId6"/>
          <a:stretch>
            <a:fillRect/>
          </a:stretch>
        </p:blipFill>
        <p:spPr>
          <a:xfrm>
            <a:off x="0" y="1496438"/>
            <a:ext cx="5913633" cy="548688"/>
          </a:xfrm>
          <a:prstGeom prst="rect">
            <a:avLst/>
          </a:prstGeom>
        </p:spPr>
      </p:pic>
      <p:sp>
        <p:nvSpPr>
          <p:cNvPr id="6" name="Text Placeholder 5"/>
          <p:cNvSpPr>
            <a:spLocks noGrp="1"/>
          </p:cNvSpPr>
          <p:nvPr>
            <p:ph type="body" sz="quarter" idx="13"/>
          </p:nvPr>
        </p:nvSpPr>
        <p:spPr>
          <a:xfrm>
            <a:off x="489304" y="930275"/>
            <a:ext cx="11098094" cy="307975"/>
          </a:xfrm>
        </p:spPr>
        <p:txBody>
          <a:bodyPr/>
          <a:lstStyle/>
          <a:p>
            <a:r>
              <a:rPr lang="en-AU" sz="2000" dirty="0"/>
              <a:t>When NDIS workers have strong organisational commitment, intentions to stay are higher </a:t>
            </a:r>
          </a:p>
        </p:txBody>
      </p:sp>
      <p:sp>
        <p:nvSpPr>
          <p:cNvPr id="2" name="Title 1"/>
          <p:cNvSpPr>
            <a:spLocks noGrp="1"/>
          </p:cNvSpPr>
          <p:nvPr>
            <p:ph type="title"/>
          </p:nvPr>
        </p:nvSpPr>
        <p:spPr>
          <a:xfrm>
            <a:off x="489396" y="488073"/>
            <a:ext cx="11304648" cy="387798"/>
          </a:xfrm>
        </p:spPr>
        <p:txBody>
          <a:bodyPr/>
          <a:lstStyle/>
          <a:p>
            <a:r>
              <a:rPr lang="en-AU" sz="2800" dirty="0"/>
              <a:t>Most NDIS workers feel committed to their organisation  </a:t>
            </a:r>
          </a:p>
        </p:txBody>
      </p:sp>
    </p:spTree>
    <p:extLst>
      <p:ext uri="{BB962C8B-B14F-4D97-AF65-F5344CB8AC3E}">
        <p14:creationId xmlns:p14="http://schemas.microsoft.com/office/powerpoint/2010/main" val="3097472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pPr/>
              <a:t>3</a:t>
            </a:fld>
            <a:endParaRPr lang="en-AU"/>
          </a:p>
        </p:txBody>
      </p:sp>
      <p:graphicFrame>
        <p:nvGraphicFramePr>
          <p:cNvPr id="5" name="Table 4" descr="Table of contents table"/>
          <p:cNvGraphicFramePr>
            <a:graphicFrameLocks noGrp="1"/>
          </p:cNvGraphicFramePr>
          <p:nvPr>
            <p:extLst>
              <p:ext uri="{D42A27DB-BD31-4B8C-83A1-F6EECF244321}">
                <p14:modId xmlns:p14="http://schemas.microsoft.com/office/powerpoint/2010/main" val="198179121"/>
              </p:ext>
            </p:extLst>
          </p:nvPr>
        </p:nvGraphicFramePr>
        <p:xfrm>
          <a:off x="479425" y="1041287"/>
          <a:ext cx="11186846" cy="5214732"/>
        </p:xfrm>
        <a:graphic>
          <a:graphicData uri="http://schemas.openxmlformats.org/drawingml/2006/table">
            <a:tbl>
              <a:tblPr firstRow="1" firstCol="1" bandRow="1">
                <a:tableStyleId>{5C22544A-7EE6-4342-B048-85BDC9FD1C3A}</a:tableStyleId>
              </a:tblPr>
              <a:tblGrid>
                <a:gridCol w="9250779">
                  <a:extLst>
                    <a:ext uri="{9D8B030D-6E8A-4147-A177-3AD203B41FA5}">
                      <a16:colId xmlns:a16="http://schemas.microsoft.com/office/drawing/2014/main" val="3285431913"/>
                    </a:ext>
                  </a:extLst>
                </a:gridCol>
                <a:gridCol w="1936067">
                  <a:extLst>
                    <a:ext uri="{9D8B030D-6E8A-4147-A177-3AD203B41FA5}">
                      <a16:colId xmlns:a16="http://schemas.microsoft.com/office/drawing/2014/main" val="3766575522"/>
                    </a:ext>
                  </a:extLst>
                </a:gridCol>
              </a:tblGrid>
              <a:tr h="434561">
                <a:tc>
                  <a:txBody>
                    <a:bodyPr/>
                    <a:lstStyle/>
                    <a:p>
                      <a:pPr>
                        <a:lnSpc>
                          <a:spcPct val="107000"/>
                        </a:lnSpc>
                        <a:spcAft>
                          <a:spcPts val="0"/>
                        </a:spcAft>
                      </a:pPr>
                      <a:r>
                        <a:rPr lang="en-AU" sz="2000" dirty="0">
                          <a:solidFill>
                            <a:schemeClr val="bg1"/>
                          </a:solidFill>
                          <a:effectLst/>
                        </a:rPr>
                        <a:t>Section</a:t>
                      </a:r>
                      <a:endPar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12700" cmpd="sng">
                      <a:noFill/>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dirty="0">
                          <a:solidFill>
                            <a:schemeClr val="bg1"/>
                          </a:solidFill>
                          <a:effectLst/>
                        </a:rPr>
                        <a:t>Slide number</a:t>
                      </a:r>
                      <a:endPar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12700" cmpd="sng">
                      <a:noFill/>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598365"/>
                  </a:ext>
                </a:extLst>
              </a:tr>
              <a:tr h="434561">
                <a:tc>
                  <a:txBody>
                    <a:bodyPr/>
                    <a:lstStyle/>
                    <a:p>
                      <a:pPr>
                        <a:lnSpc>
                          <a:spcPct val="107000"/>
                        </a:lnSpc>
                        <a:spcAft>
                          <a:spcPts val="0"/>
                        </a:spcAft>
                      </a:pPr>
                      <a:r>
                        <a:rPr lang="en-AU" sz="2000" b="1" dirty="0">
                          <a:solidFill>
                            <a:schemeClr val="bg1"/>
                          </a:solidFill>
                          <a:effectLst/>
                          <a:latin typeface="+mj-lt"/>
                        </a:rPr>
                        <a:t>Executive summary</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8100" cap="flat" cmpd="sng" algn="ctr">
                      <a:solidFill>
                        <a:schemeClr val="accent5"/>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a:solidFill>
                            <a:schemeClr val="bg1"/>
                          </a:solidFill>
                          <a:effectLst/>
                          <a:latin typeface="+mj-lt"/>
                        </a:rPr>
                        <a:t>3</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8100" cap="flat" cmpd="sng" algn="ctr">
                      <a:solidFill>
                        <a:schemeClr val="accent5"/>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244459"/>
                  </a:ext>
                </a:extLst>
              </a:tr>
              <a:tr h="434561">
                <a:tc>
                  <a:txBody>
                    <a:bodyPr/>
                    <a:lstStyle/>
                    <a:p>
                      <a:pPr>
                        <a:lnSpc>
                          <a:spcPct val="107000"/>
                        </a:lnSpc>
                        <a:spcAft>
                          <a:spcPts val="0"/>
                        </a:spcAft>
                      </a:pPr>
                      <a:r>
                        <a:rPr lang="en-AU" sz="2000" b="1" smtClean="0">
                          <a:solidFill>
                            <a:schemeClr val="bg1"/>
                          </a:solidFill>
                          <a:effectLst/>
                          <a:latin typeface="+mj-lt"/>
                        </a:rPr>
                        <a:t>Project context and design</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rPr>
                        <a:t>5</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910129"/>
                  </a:ext>
                </a:extLst>
              </a:tr>
              <a:tr h="434561">
                <a:tc>
                  <a:txBody>
                    <a:bodyPr/>
                    <a:lstStyle/>
                    <a:p>
                      <a:pPr>
                        <a:lnSpc>
                          <a:spcPct val="107000"/>
                        </a:lnSpc>
                        <a:spcAft>
                          <a:spcPts val="0"/>
                        </a:spcAft>
                      </a:pPr>
                      <a:r>
                        <a:rPr lang="en-AU" sz="2000" b="1" dirty="0" smtClean="0">
                          <a:solidFill>
                            <a:schemeClr val="bg1"/>
                          </a:solidFill>
                          <a:effectLst/>
                          <a:latin typeface="+mj-lt"/>
                          <a:ea typeface="Calibri" panose="020F0502020204030204" pitchFamily="34" charset="0"/>
                          <a:cs typeface="Times New Roman" panose="02020603050405020304" pitchFamily="18" charset="0"/>
                        </a:rPr>
                        <a:t>Experience of the NDIS workforce</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ea typeface="+mn-ea"/>
                          <a:cs typeface="+mn-cs"/>
                        </a:rPr>
                        <a:t>11</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97994"/>
                  </a:ext>
                </a:extLst>
              </a:tr>
              <a:tr h="434561">
                <a:tc>
                  <a:txBody>
                    <a:bodyPr/>
                    <a:lstStyle/>
                    <a:p>
                      <a:pPr>
                        <a:lnSpc>
                          <a:spcPct val="107000"/>
                        </a:lnSpc>
                        <a:spcAft>
                          <a:spcPts val="0"/>
                        </a:spcAft>
                      </a:pPr>
                      <a:r>
                        <a:rPr lang="en-AU" sz="2000" b="1" smtClean="0">
                          <a:solidFill>
                            <a:schemeClr val="bg1"/>
                          </a:solidFill>
                          <a:effectLst/>
                          <a:latin typeface="+mj-lt"/>
                          <a:ea typeface="Calibri" panose="020F0502020204030204" pitchFamily="34" charset="0"/>
                          <a:cs typeface="Times New Roman" panose="02020603050405020304" pitchFamily="18" charset="0"/>
                        </a:rPr>
                        <a:t>Intentions to stay or leave</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ea typeface="Calibri" panose="020F0502020204030204" pitchFamily="34" charset="0"/>
                          <a:cs typeface="Times New Roman" panose="02020603050405020304" pitchFamily="18" charset="0"/>
                        </a:rPr>
                        <a:t>12</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153850"/>
                  </a:ext>
                </a:extLst>
              </a:tr>
              <a:tr h="434561">
                <a:tc>
                  <a:txBody>
                    <a:bodyPr/>
                    <a:lstStyle/>
                    <a:p>
                      <a:pPr>
                        <a:lnSpc>
                          <a:spcPct val="107000"/>
                        </a:lnSpc>
                        <a:spcAft>
                          <a:spcPts val="0"/>
                        </a:spcAft>
                      </a:pPr>
                      <a:r>
                        <a:rPr lang="en-AU" sz="2000" b="1" dirty="0" smtClean="0">
                          <a:solidFill>
                            <a:schemeClr val="bg1"/>
                          </a:solidFill>
                          <a:effectLst/>
                          <a:latin typeface="+mj-lt"/>
                          <a:ea typeface="Calibri" panose="020F0502020204030204" pitchFamily="34" charset="0"/>
                          <a:cs typeface="Times New Roman" panose="02020603050405020304" pitchFamily="18" charset="0"/>
                        </a:rPr>
                        <a:t>Job demands</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rPr>
                        <a:t>19</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3202527"/>
                  </a:ext>
                </a:extLst>
              </a:tr>
              <a:tr h="434561">
                <a:tc>
                  <a:txBody>
                    <a:bodyPr/>
                    <a:lstStyle/>
                    <a:p>
                      <a:pPr>
                        <a:lnSpc>
                          <a:spcPct val="107000"/>
                        </a:lnSpc>
                        <a:spcAft>
                          <a:spcPts val="0"/>
                        </a:spcAft>
                      </a:pPr>
                      <a:r>
                        <a:rPr lang="en-AU" sz="2000" b="1" smtClean="0">
                          <a:solidFill>
                            <a:schemeClr val="bg1"/>
                          </a:solidFill>
                          <a:effectLst/>
                          <a:latin typeface="+mj-lt"/>
                          <a:ea typeface="Calibri" panose="020F0502020204030204" pitchFamily="34" charset="0"/>
                          <a:cs typeface="Times New Roman" panose="02020603050405020304" pitchFamily="18" charset="0"/>
                        </a:rPr>
                        <a:t>Job resources</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ea typeface="Calibri" panose="020F0502020204030204" pitchFamily="34" charset="0"/>
                          <a:cs typeface="Times New Roman" panose="02020603050405020304" pitchFamily="18" charset="0"/>
                        </a:rPr>
                        <a:t>26</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330770"/>
                  </a:ext>
                </a:extLst>
              </a:tr>
              <a:tr h="434561">
                <a:tc>
                  <a:txBody>
                    <a:bodyPr/>
                    <a:lstStyle/>
                    <a:p>
                      <a:pPr>
                        <a:lnSpc>
                          <a:spcPct val="107000"/>
                        </a:lnSpc>
                        <a:spcAft>
                          <a:spcPts val="0"/>
                        </a:spcAft>
                      </a:pPr>
                      <a:r>
                        <a:rPr lang="en-AU" sz="2000" b="1" dirty="0">
                          <a:solidFill>
                            <a:schemeClr val="bg1"/>
                          </a:solidFill>
                          <a:effectLst/>
                          <a:latin typeface="+mj-lt"/>
                          <a:ea typeface="Calibri" panose="020F0502020204030204" pitchFamily="34" charset="0"/>
                          <a:cs typeface="Times New Roman" panose="02020603050405020304" pitchFamily="18" charset="0"/>
                        </a:rPr>
                        <a:t>Spotlight:</a:t>
                      </a:r>
                      <a:r>
                        <a:rPr lang="en-AU" sz="2000" b="1" baseline="0" dirty="0">
                          <a:solidFill>
                            <a:schemeClr val="bg1"/>
                          </a:solidFill>
                          <a:effectLst/>
                          <a:latin typeface="+mj-lt"/>
                          <a:ea typeface="Calibri" panose="020F0502020204030204" pitchFamily="34" charset="0"/>
                          <a:cs typeface="Times New Roman" panose="02020603050405020304" pitchFamily="18" charset="0"/>
                        </a:rPr>
                        <a:t> Rostering</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ea typeface="+mn-ea"/>
                          <a:cs typeface="+mn-cs"/>
                        </a:rPr>
                        <a:t>31</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264392"/>
                  </a:ext>
                </a:extLst>
              </a:tr>
              <a:tr h="434561">
                <a:tc>
                  <a:txBody>
                    <a:bodyPr/>
                    <a:lstStyle/>
                    <a:p>
                      <a:pPr>
                        <a:lnSpc>
                          <a:spcPct val="107000"/>
                        </a:lnSpc>
                        <a:spcAft>
                          <a:spcPts val="0"/>
                        </a:spcAft>
                      </a:pPr>
                      <a:r>
                        <a:rPr lang="en-AU" sz="2000" b="1" smtClean="0">
                          <a:solidFill>
                            <a:schemeClr val="bg1"/>
                          </a:solidFill>
                          <a:effectLst/>
                          <a:latin typeface="+mj-lt"/>
                          <a:ea typeface="Calibri" panose="020F0502020204030204" pitchFamily="34" charset="0"/>
                          <a:cs typeface="Times New Roman" panose="02020603050405020304" pitchFamily="18" charset="0"/>
                        </a:rPr>
                        <a:t>Spotlight: COVID-19</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ea typeface="+mn-ea"/>
                          <a:cs typeface="+mn-cs"/>
                        </a:rPr>
                        <a:t>33</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75736"/>
                  </a:ext>
                </a:extLst>
              </a:tr>
              <a:tr h="434561">
                <a:tc>
                  <a:txBody>
                    <a:bodyPr/>
                    <a:lstStyle/>
                    <a:p>
                      <a:pPr>
                        <a:lnSpc>
                          <a:spcPct val="107000"/>
                        </a:lnSpc>
                        <a:spcAft>
                          <a:spcPts val="0"/>
                        </a:spcAft>
                      </a:pPr>
                      <a:r>
                        <a:rPr lang="en-AU" sz="2000" b="1" dirty="0">
                          <a:solidFill>
                            <a:schemeClr val="bg1"/>
                          </a:solidFill>
                          <a:effectLst/>
                          <a:latin typeface="+mj-lt"/>
                          <a:ea typeface="Calibri" panose="020F0502020204030204" pitchFamily="34" charset="0"/>
                          <a:cs typeface="Times New Roman" panose="02020603050405020304" pitchFamily="18" charset="0"/>
                        </a:rPr>
                        <a:t>Spotlight:</a:t>
                      </a:r>
                      <a:r>
                        <a:rPr lang="en-AU" sz="2000" b="1" baseline="0" dirty="0">
                          <a:solidFill>
                            <a:schemeClr val="bg1"/>
                          </a:solidFill>
                          <a:effectLst/>
                          <a:latin typeface="+mj-lt"/>
                          <a:ea typeface="Calibri" panose="020F0502020204030204" pitchFamily="34" charset="0"/>
                          <a:cs typeface="Times New Roman" panose="02020603050405020304" pitchFamily="18" charset="0"/>
                        </a:rPr>
                        <a:t> NDIS specific challenges</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rPr>
                        <a:t>36</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008029"/>
                  </a:ext>
                </a:extLst>
              </a:tr>
              <a:tr h="434561">
                <a:tc>
                  <a:txBody>
                    <a:bodyPr/>
                    <a:lstStyle/>
                    <a:p>
                      <a:pPr>
                        <a:lnSpc>
                          <a:spcPct val="107000"/>
                        </a:lnSpc>
                        <a:spcAft>
                          <a:spcPts val="0"/>
                        </a:spcAft>
                      </a:pPr>
                      <a:r>
                        <a:rPr lang="en-AU" sz="2000" b="1" smtClean="0">
                          <a:solidFill>
                            <a:schemeClr val="bg1"/>
                          </a:solidFill>
                          <a:effectLst/>
                          <a:latin typeface="+mj-lt"/>
                          <a:ea typeface="Calibri" panose="020F0502020204030204" pitchFamily="34" charset="0"/>
                          <a:cs typeface="Times New Roman" panose="02020603050405020304" pitchFamily="18" charset="0"/>
                        </a:rPr>
                        <a:t>Limitations and next steps</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rPr>
                        <a:t>39</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31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732948"/>
                  </a:ext>
                </a:extLst>
              </a:tr>
              <a:tr h="434561">
                <a:tc>
                  <a:txBody>
                    <a:bodyPr/>
                    <a:lstStyle/>
                    <a:p>
                      <a:pPr>
                        <a:lnSpc>
                          <a:spcPct val="107000"/>
                        </a:lnSpc>
                        <a:spcAft>
                          <a:spcPts val="0"/>
                        </a:spcAft>
                      </a:pPr>
                      <a:r>
                        <a:rPr lang="en-AU" sz="2000" b="1" dirty="0">
                          <a:solidFill>
                            <a:schemeClr val="bg1"/>
                          </a:solidFill>
                          <a:effectLst/>
                          <a:latin typeface="+mj-lt"/>
                        </a:rPr>
                        <a:t>Appendices</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AU" sz="2000" b="1" dirty="0" smtClean="0">
                          <a:solidFill>
                            <a:schemeClr val="bg1"/>
                          </a:solidFill>
                          <a:effectLst/>
                          <a:latin typeface="+mj-lt"/>
                        </a:rPr>
                        <a:t>43</a:t>
                      </a:r>
                      <a:endParaRPr lang="en-AU" sz="2000" b="1" dirty="0">
                        <a:solidFill>
                          <a:schemeClr val="bg1"/>
                        </a:solidFill>
                        <a:effectLst/>
                        <a:latin typeface="+mj-lt"/>
                        <a:ea typeface="Calibri" panose="020F0502020204030204" pitchFamily="34" charset="0"/>
                        <a:cs typeface="Times New Roman" panose="02020603050405020304" pitchFamily="18" charset="0"/>
                      </a:endParaRPr>
                    </a:p>
                  </a:txBody>
                  <a:tcPr marL="48715" marR="48715" marT="0" marB="0" anchor="ctr">
                    <a:lnL w="12700" cmpd="sng">
                      <a:noFill/>
                    </a:lnL>
                    <a:lnR w="12700" cmpd="sng">
                      <a:noFill/>
                    </a:lnR>
                    <a:lnT w="3175" cap="flat" cmpd="sng" algn="ctr">
                      <a:solidFill>
                        <a:schemeClr val="accent6">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9626207"/>
                  </a:ext>
                </a:extLst>
              </a:tr>
            </a:tbl>
          </a:graphicData>
        </a:graphic>
      </p:graphicFrame>
      <p:sp>
        <p:nvSpPr>
          <p:cNvPr id="2" name="Title 1"/>
          <p:cNvSpPr>
            <a:spLocks noGrp="1"/>
          </p:cNvSpPr>
          <p:nvPr>
            <p:ph type="title"/>
          </p:nvPr>
        </p:nvSpPr>
        <p:spPr/>
        <p:txBody>
          <a:bodyPr/>
          <a:lstStyle/>
          <a:p>
            <a:r>
              <a:rPr lang="en-AU" dirty="0"/>
              <a:t>Table of contents</a:t>
            </a:r>
          </a:p>
        </p:txBody>
      </p:sp>
    </p:spTree>
    <p:extLst>
      <p:ext uri="{BB962C8B-B14F-4D97-AF65-F5344CB8AC3E}">
        <p14:creationId xmlns:p14="http://schemas.microsoft.com/office/powerpoint/2010/main" val="3676167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30</a:t>
            </a:fld>
            <a:endParaRPr lang="en-AU"/>
          </a:p>
        </p:txBody>
      </p:sp>
      <p:sp>
        <p:nvSpPr>
          <p:cNvPr id="39"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787828" y="6195783"/>
            <a:ext cx="688982" cy="160822"/>
          </a:xfrm>
        </p:spPr>
        <p:txBody>
          <a:bodyPr/>
          <a:lstStyle/>
          <a:p>
            <a:r>
              <a:rPr lang="en-AU" sz="800" dirty="0"/>
              <a:t>Base: n=752</a:t>
            </a:r>
          </a:p>
        </p:txBody>
      </p:sp>
      <p:sp>
        <p:nvSpPr>
          <p:cNvPr id="40"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6536262" y="6039066"/>
            <a:ext cx="3868102" cy="307975"/>
          </a:xfrm>
        </p:spPr>
        <p:txBody>
          <a:bodyPr/>
          <a:lstStyle/>
          <a:p>
            <a:r>
              <a:rPr lang="en-AU" sz="1000" b="1" dirty="0"/>
              <a:t>Average job value score by intention </a:t>
            </a:r>
            <a:r>
              <a:rPr lang="en-AU" sz="1000" b="1"/>
              <a:t>to leave</a:t>
            </a:r>
            <a:br>
              <a:rPr lang="en-AU" sz="1000" b="1"/>
            </a:br>
            <a:r>
              <a:rPr lang="en-AU" sz="1000" dirty="0"/>
              <a:t>(1 – Very undervalued, 5 – Very valued)</a:t>
            </a:r>
          </a:p>
        </p:txBody>
      </p:sp>
      <p:graphicFrame>
        <p:nvGraphicFramePr>
          <p:cNvPr id="49" name="Chart 48" descr="This column shows average job value score by intention to leave. For intending to leave job but undecided plans, score 3.65. For intending to leave the disability sector, score 3.64. For Retiring, score 3.90. For intention to stay in the sector, score 4.07&#10;"/>
          <p:cNvGraphicFramePr>
            <a:graphicFrameLocks/>
          </p:cNvGraphicFramePr>
          <p:nvPr>
            <p:extLst>
              <p:ext uri="{D42A27DB-BD31-4B8C-83A1-F6EECF244321}">
                <p14:modId xmlns:p14="http://schemas.microsoft.com/office/powerpoint/2010/main" val="1205786397"/>
              </p:ext>
            </p:extLst>
          </p:nvPr>
        </p:nvGraphicFramePr>
        <p:xfrm>
          <a:off x="6377802" y="4898168"/>
          <a:ext cx="5172856" cy="1116235"/>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6377802" y="3854147"/>
            <a:ext cx="5241464" cy="1151597"/>
          </a:xfrm>
          <a:prstGeom prst="rect">
            <a:avLst/>
          </a:prstGeom>
          <a:noFill/>
        </p:spPr>
        <p:txBody>
          <a:bodyPr wrap="square" rtlCol="0">
            <a:spAutoFit/>
          </a:bodyPr>
          <a:lstStyle/>
          <a:p>
            <a:pPr marL="171450" indent="-171450">
              <a:spcBef>
                <a:spcPts val="700"/>
              </a:spcBef>
              <a:buFont typeface="Arial" panose="020B0604020202020204" pitchFamily="34" charset="0"/>
              <a:buChar char="•"/>
            </a:pPr>
            <a:r>
              <a:rPr lang="en-AU" sz="1050" dirty="0"/>
              <a:t>Respondents who are planning to stay in the NDIS workforce reported much higher levels of value on their job, compared to those who intend to leave the NDIS workforce</a:t>
            </a:r>
          </a:p>
          <a:p>
            <a:pPr marL="171450" indent="-171450">
              <a:spcBef>
                <a:spcPts val="700"/>
              </a:spcBef>
              <a:buFont typeface="Arial" panose="020B0604020202020204" pitchFamily="34" charset="0"/>
              <a:buChar char="•"/>
            </a:pPr>
            <a:r>
              <a:rPr lang="en-AU" sz="1050" dirty="0"/>
              <a:t>Not surprisingly, respondents intending to leave the NDIS workforce have the lowest levels of value placed on their job, followed by those leaving their job but undecided about leaving the sector. </a:t>
            </a:r>
          </a:p>
        </p:txBody>
      </p:sp>
      <p:sp>
        <p:nvSpPr>
          <p:cNvPr id="41" name="TextBox 40"/>
          <p:cNvSpPr txBox="1"/>
          <p:nvPr/>
        </p:nvSpPr>
        <p:spPr>
          <a:xfrm>
            <a:off x="6415542" y="3633630"/>
            <a:ext cx="5310000" cy="246221"/>
          </a:xfrm>
          <a:prstGeom prst="rect">
            <a:avLst/>
          </a:prstGeom>
          <a:noFill/>
        </p:spPr>
        <p:txBody>
          <a:bodyPr wrap="square" rtlCol="0">
            <a:spAutoFit/>
          </a:bodyPr>
          <a:lstStyle/>
          <a:p>
            <a:r>
              <a:rPr lang="en-US" sz="1000" b="1" dirty="0"/>
              <a:t>Greater value placed on the job seems to be related to intentions to stay</a:t>
            </a:r>
          </a:p>
        </p:txBody>
      </p:sp>
      <p:sp>
        <p:nvSpPr>
          <p:cNvPr id="52" name="Rectangle 51" title="Purple box outline"/>
          <p:cNvSpPr/>
          <p:nvPr/>
        </p:nvSpPr>
        <p:spPr>
          <a:xfrm>
            <a:off x="6377802" y="3589326"/>
            <a:ext cx="5220000" cy="2844000"/>
          </a:xfrm>
          <a:prstGeom prst="rect">
            <a:avLst/>
          </a:pr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6367547" y="2088006"/>
            <a:ext cx="5252666" cy="1428918"/>
          </a:xfrm>
          <a:prstGeom prst="roundRect">
            <a:avLst>
              <a:gd name="adj" fmla="val 0"/>
            </a:avLst>
          </a:prstGeom>
          <a:solidFill>
            <a:schemeClr val="accent2">
              <a:lumMod val="20000"/>
              <a:lumOff val="80000"/>
              <a:alpha val="20000"/>
            </a:schemeClr>
          </a:solidFill>
          <a:ln>
            <a:noFill/>
          </a:ln>
        </p:spPr>
        <p:txBody>
          <a:bodyPr wrap="square" lIns="108000" tIns="108000" rIns="108000" bIns="72000" numCol="1" anchor="ctr">
            <a:noAutofit/>
          </a:bodyPr>
          <a:lstStyle/>
          <a:p>
            <a:pPr marL="171450" indent="-171450">
              <a:spcBef>
                <a:spcPts val="700"/>
              </a:spcBef>
              <a:spcAft>
                <a:spcPts val="600"/>
              </a:spcAft>
              <a:buFont typeface="Arial" panose="020B0604020202020204" pitchFamily="34" charset="0"/>
              <a:buChar char="•"/>
            </a:pPr>
            <a:r>
              <a:rPr lang="en-AU" sz="1050" dirty="0"/>
              <a:t>Sole traders were more likely to agree that they find the work </a:t>
            </a:r>
            <a:r>
              <a:rPr lang="en-AU" sz="1050" b="1" dirty="0"/>
              <a:t>personally fulfilling, </a:t>
            </a:r>
            <a:r>
              <a:rPr lang="en-AU" sz="1050" dirty="0"/>
              <a:t>however were less likely to agree that people think highly of disability support </a:t>
            </a:r>
            <a:r>
              <a:rPr lang="en-AU" sz="1050" dirty="0" smtClean="0"/>
              <a:t>workers compared to other employment types. </a:t>
            </a:r>
            <a:r>
              <a:rPr lang="en-AU" sz="1050" dirty="0"/>
              <a:t>There were no other notable differences across employment types. </a:t>
            </a:r>
          </a:p>
          <a:p>
            <a:pPr marL="171450" indent="-171450">
              <a:spcBef>
                <a:spcPts val="700"/>
              </a:spcBef>
              <a:spcAft>
                <a:spcPts val="600"/>
              </a:spcAft>
              <a:buFont typeface="Arial" panose="020B0604020202020204" pitchFamily="34" charset="0"/>
              <a:buChar char="•"/>
            </a:pPr>
            <a:r>
              <a:rPr lang="en-AU" sz="1050" dirty="0"/>
              <a:t>Support coordinators were also more likely to agree that </a:t>
            </a:r>
            <a:r>
              <a:rPr lang="en-AU" sz="1050" b="1" dirty="0"/>
              <a:t>people think highly of disability support workers,</a:t>
            </a:r>
            <a:r>
              <a:rPr lang="en-AU" sz="1050" dirty="0"/>
              <a:t> compared to other roles. Allied health professionals and executive management are more likely to disagree with this statement. </a:t>
            </a:r>
          </a:p>
        </p:txBody>
      </p:sp>
      <p:sp>
        <p:nvSpPr>
          <p:cNvPr id="31" name="Rectangle 30"/>
          <p:cNvSpPr/>
          <p:nvPr/>
        </p:nvSpPr>
        <p:spPr>
          <a:xfrm>
            <a:off x="6539135" y="1854719"/>
            <a:ext cx="1559506" cy="276999"/>
          </a:xfrm>
          <a:prstGeom prst="rect">
            <a:avLst/>
          </a:prstGeom>
        </p:spPr>
        <p:txBody>
          <a:bodyPr wrap="square" anchor="ctr">
            <a:spAutoFit/>
          </a:bodyPr>
          <a:lstStyle/>
          <a:p>
            <a:pPr>
              <a:spcBef>
                <a:spcPts val="700"/>
              </a:spcBef>
              <a:spcAft>
                <a:spcPts val="600"/>
              </a:spcAft>
            </a:pPr>
            <a:r>
              <a:rPr lang="en-US" sz="1200" b="1" i="1" dirty="0">
                <a:solidFill>
                  <a:schemeClr val="accent3"/>
                </a:solidFill>
              </a:rPr>
              <a:t>Who is impacted?</a:t>
            </a:r>
          </a:p>
        </p:txBody>
      </p:sp>
      <p:pic>
        <p:nvPicPr>
          <p:cNvPr id="12" name="Picture 11" title="Two person icon"/>
          <p:cNvPicPr>
            <a:picLocks noChangeAspect="1"/>
          </p:cNvPicPr>
          <p:nvPr/>
        </p:nvPicPr>
        <p:blipFill>
          <a:blip r:embed="rId4"/>
          <a:stretch>
            <a:fillRect/>
          </a:stretch>
        </p:blipFill>
        <p:spPr>
          <a:xfrm>
            <a:off x="6117771" y="1766250"/>
            <a:ext cx="469433" cy="469433"/>
          </a:xfrm>
          <a:prstGeom prst="rect">
            <a:avLst/>
          </a:prstGeom>
        </p:spPr>
      </p:pic>
      <p:pic>
        <p:nvPicPr>
          <p:cNvPr id="11" name="Picture 10" descr="Image shows that value placed on the job was a significant predictor of engagement, but not burn out."/>
          <p:cNvPicPr>
            <a:picLocks noChangeAspect="1"/>
          </p:cNvPicPr>
          <p:nvPr/>
        </p:nvPicPr>
        <p:blipFill>
          <a:blip r:embed="rId5"/>
          <a:stretch>
            <a:fillRect/>
          </a:stretch>
        </p:blipFill>
        <p:spPr>
          <a:xfrm>
            <a:off x="1429087" y="4959419"/>
            <a:ext cx="3377477" cy="993734"/>
          </a:xfrm>
          <a:prstGeom prst="rect">
            <a:avLst/>
          </a:prstGeom>
        </p:spPr>
      </p:pic>
      <p:sp>
        <p:nvSpPr>
          <p:cNvPr id="9" name="TextBox 8"/>
          <p:cNvSpPr txBox="1"/>
          <p:nvPr/>
        </p:nvSpPr>
        <p:spPr>
          <a:xfrm>
            <a:off x="505650" y="2270699"/>
            <a:ext cx="5438284" cy="2416046"/>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AU" sz="1050" dirty="0"/>
              <a:t>88% agree that working in the </a:t>
            </a:r>
            <a:r>
              <a:rPr lang="en-AU" sz="1050" dirty="0" smtClean="0"/>
              <a:t>NDIS workforce </a:t>
            </a:r>
            <a:r>
              <a:rPr lang="en-AU" sz="1050" b="1" dirty="0" smtClean="0"/>
              <a:t>provides </a:t>
            </a:r>
            <a:r>
              <a:rPr lang="en-AU" sz="1050" b="1" dirty="0"/>
              <a:t>a valuable contribution to the </a:t>
            </a:r>
            <a:r>
              <a:rPr lang="en-AU" sz="1050" b="1" dirty="0" smtClean="0"/>
              <a:t>community.</a:t>
            </a:r>
            <a:endParaRPr lang="en-AU" sz="1050" b="1" dirty="0"/>
          </a:p>
          <a:p>
            <a:pPr marL="171450" indent="-171450">
              <a:spcBef>
                <a:spcPts val="600"/>
              </a:spcBef>
              <a:buFont typeface="Arial" panose="020B0604020202020204" pitchFamily="34" charset="0"/>
              <a:buChar char="•"/>
            </a:pPr>
            <a:r>
              <a:rPr lang="en-AU" sz="1050" dirty="0"/>
              <a:t>81% of respondents agree they find the work </a:t>
            </a:r>
            <a:r>
              <a:rPr lang="en-AU" sz="1050" b="1" dirty="0"/>
              <a:t>personally </a:t>
            </a:r>
            <a:r>
              <a:rPr lang="en-AU" sz="1050" b="1" dirty="0" smtClean="0"/>
              <a:t>fulfilling.</a:t>
            </a:r>
            <a:endParaRPr lang="en-AU" sz="1050" b="1" dirty="0"/>
          </a:p>
          <a:p>
            <a:pPr marL="171450" indent="-171450">
              <a:spcBef>
                <a:spcPts val="600"/>
              </a:spcBef>
              <a:buFont typeface="Arial" panose="020B0604020202020204" pitchFamily="34" charset="0"/>
              <a:buChar char="•"/>
            </a:pPr>
            <a:r>
              <a:rPr lang="en-AU" sz="1050" dirty="0"/>
              <a:t>80% are </a:t>
            </a:r>
            <a:r>
              <a:rPr lang="en-AU" sz="1050" b="1" dirty="0"/>
              <a:t>proud to work in the </a:t>
            </a:r>
            <a:r>
              <a:rPr lang="en-AU" sz="1050" b="1" dirty="0" smtClean="0"/>
              <a:t>NDIS workforce </a:t>
            </a:r>
            <a:r>
              <a:rPr lang="en-AU" sz="1050" dirty="0" smtClean="0"/>
              <a:t>and </a:t>
            </a:r>
            <a:r>
              <a:rPr lang="en-AU" sz="1050" dirty="0"/>
              <a:t>83% believe their work makes a </a:t>
            </a:r>
            <a:r>
              <a:rPr lang="en-AU" sz="1050" b="1" dirty="0"/>
              <a:t>difference for people living with </a:t>
            </a:r>
            <a:r>
              <a:rPr lang="en-AU" sz="1050" b="1" dirty="0" smtClean="0"/>
              <a:t>disability.</a:t>
            </a:r>
            <a:endParaRPr lang="en-AU" sz="1050" b="1" dirty="0"/>
          </a:p>
          <a:p>
            <a:pPr marL="171450" indent="-171450">
              <a:spcBef>
                <a:spcPts val="600"/>
              </a:spcBef>
              <a:buFont typeface="Arial" panose="020B0604020202020204" pitchFamily="34" charset="0"/>
              <a:buChar char="•"/>
            </a:pPr>
            <a:r>
              <a:rPr lang="en-AU" sz="1050" dirty="0"/>
              <a:t>While respondents see the significant value their job in the </a:t>
            </a:r>
            <a:r>
              <a:rPr lang="en-AU" sz="1050" dirty="0" smtClean="0"/>
              <a:t>NDIS workforce adds </a:t>
            </a:r>
            <a:r>
              <a:rPr lang="en-AU" sz="1050" dirty="0"/>
              <a:t>to society, many respondents </a:t>
            </a:r>
            <a:r>
              <a:rPr lang="en-AU" sz="1050" b="1" dirty="0"/>
              <a:t>do not </a:t>
            </a:r>
            <a:r>
              <a:rPr lang="en-AU" sz="1050" dirty="0"/>
              <a:t>believe that this is recognised by the greater community. </a:t>
            </a:r>
          </a:p>
          <a:p>
            <a:pPr marL="171450" indent="-171450">
              <a:spcBef>
                <a:spcPts val="600"/>
              </a:spcBef>
              <a:buFont typeface="Arial" panose="020B0604020202020204" pitchFamily="34" charset="0"/>
              <a:buChar char="•"/>
            </a:pPr>
            <a:r>
              <a:rPr lang="en-AU" sz="1050" dirty="0" smtClean="0"/>
              <a:t>30% </a:t>
            </a:r>
            <a:r>
              <a:rPr lang="en-AU" sz="1050" dirty="0"/>
              <a:t>of respondents </a:t>
            </a:r>
            <a:r>
              <a:rPr lang="en-AU" sz="1050" b="1" dirty="0"/>
              <a:t>disagreed</a:t>
            </a:r>
            <a:r>
              <a:rPr lang="en-AU" sz="1050" dirty="0"/>
              <a:t> with the statement ‘I believe people think highly of disability support workers’. 32% neither agreed or disagreed with the statement</a:t>
            </a:r>
            <a:r>
              <a:rPr lang="en-AU" sz="1050" dirty="0" smtClean="0"/>
              <a:t>.</a:t>
            </a:r>
          </a:p>
          <a:p>
            <a:pPr marL="171450" indent="-171450">
              <a:spcBef>
                <a:spcPts val="600"/>
              </a:spcBef>
              <a:buFont typeface="Arial" panose="020B0604020202020204" pitchFamily="34" charset="0"/>
              <a:buChar char="•"/>
            </a:pPr>
            <a:r>
              <a:rPr lang="en-AU" sz="1050" dirty="0"/>
              <a:t>Out of all the job </a:t>
            </a:r>
            <a:r>
              <a:rPr lang="en-AU" sz="1050" dirty="0" smtClean="0"/>
              <a:t>resources </a:t>
            </a:r>
            <a:r>
              <a:rPr lang="en-AU" sz="1050" dirty="0"/>
              <a:t>investigated, </a:t>
            </a:r>
            <a:r>
              <a:rPr lang="en-AU" sz="1050" dirty="0" smtClean="0"/>
              <a:t>job value had </a:t>
            </a:r>
            <a:r>
              <a:rPr lang="en-AU" sz="1050" dirty="0"/>
              <a:t>the strongest association with </a:t>
            </a:r>
            <a:r>
              <a:rPr lang="en-AU" sz="1050" dirty="0" smtClean="0"/>
              <a:t>job engagement. </a:t>
            </a:r>
            <a:endParaRPr lang="en-AU" sz="1050" dirty="0"/>
          </a:p>
        </p:txBody>
      </p:sp>
      <p:pic>
        <p:nvPicPr>
          <p:cNvPr id="10" name="Picture 9" descr="Work that is valuable to the community text with icon and background" title="Work that is valuable to the community"/>
          <p:cNvPicPr>
            <a:picLocks noChangeAspect="1"/>
          </p:cNvPicPr>
          <p:nvPr/>
        </p:nvPicPr>
        <p:blipFill>
          <a:blip r:embed="rId6"/>
          <a:stretch>
            <a:fillRect/>
          </a:stretch>
        </p:blipFill>
        <p:spPr>
          <a:xfrm>
            <a:off x="1363" y="1499446"/>
            <a:ext cx="6041660" cy="542591"/>
          </a:xfrm>
          <a:prstGeom prst="rect">
            <a:avLst/>
          </a:prstGeom>
        </p:spPr>
      </p:pic>
      <p:sp>
        <p:nvSpPr>
          <p:cNvPr id="8" name="Text Placeholder 3"/>
          <p:cNvSpPr>
            <a:spLocks noGrp="1"/>
          </p:cNvSpPr>
          <p:nvPr>
            <p:ph type="body" sz="quarter" idx="13"/>
          </p:nvPr>
        </p:nvSpPr>
        <p:spPr>
          <a:xfrm>
            <a:off x="479424" y="910517"/>
            <a:ext cx="11304648" cy="307975"/>
          </a:xfrm>
        </p:spPr>
        <p:txBody>
          <a:bodyPr/>
          <a:lstStyle/>
          <a:p>
            <a:r>
              <a:rPr lang="en-AU" sz="2000" dirty="0"/>
              <a:t>And when NDIS workers feel their jobs provide value, they intend to stay in the NDIS workforce </a:t>
            </a:r>
          </a:p>
        </p:txBody>
      </p:sp>
      <p:sp>
        <p:nvSpPr>
          <p:cNvPr id="2" name="Title 1"/>
          <p:cNvSpPr>
            <a:spLocks noGrp="1"/>
          </p:cNvSpPr>
          <p:nvPr>
            <p:ph type="title"/>
          </p:nvPr>
        </p:nvSpPr>
        <p:spPr>
          <a:xfrm>
            <a:off x="479424" y="476250"/>
            <a:ext cx="11304648" cy="387798"/>
          </a:xfrm>
        </p:spPr>
        <p:txBody>
          <a:bodyPr/>
          <a:lstStyle/>
          <a:p>
            <a:r>
              <a:rPr lang="en-AU" sz="2800" dirty="0"/>
              <a:t>Job value in the NDIS workforce is very high </a:t>
            </a:r>
          </a:p>
        </p:txBody>
      </p:sp>
    </p:spTree>
    <p:extLst>
      <p:ext uri="{BB962C8B-B14F-4D97-AF65-F5344CB8AC3E}">
        <p14:creationId xmlns:p14="http://schemas.microsoft.com/office/powerpoint/2010/main" val="4152454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31</a:t>
            </a:fld>
            <a:endParaRPr lang="en-AU"/>
          </a:p>
        </p:txBody>
      </p:sp>
      <p:sp>
        <p:nvSpPr>
          <p:cNvPr id="4" name="Rectangle 3" descr="Purple background"/>
          <p:cNvSpPr/>
          <p:nvPr/>
        </p:nvSpPr>
        <p:spPr>
          <a:xfrm>
            <a:off x="0" y="0"/>
            <a:ext cx="12192000" cy="68580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descr="Horizontal line"/>
          <p:cNvSpPr/>
          <p:nvPr/>
        </p:nvSpPr>
        <p:spPr>
          <a:xfrm>
            <a:off x="479425" y="6273800"/>
            <a:ext cx="11233150" cy="924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Calendar icon" title="Calendar"/>
          <p:cNvPicPr>
            <a:picLocks noChangeAspect="1"/>
          </p:cNvPicPr>
          <p:nvPr/>
        </p:nvPicPr>
        <p:blipFill>
          <a:blip r:embed="rId3"/>
          <a:stretch>
            <a:fillRect/>
          </a:stretch>
        </p:blipFill>
        <p:spPr>
          <a:xfrm>
            <a:off x="7513281" y="2128013"/>
            <a:ext cx="4060288" cy="3767655"/>
          </a:xfrm>
          <a:prstGeom prst="rect">
            <a:avLst/>
          </a:prstGeom>
        </p:spPr>
      </p:pic>
      <p:sp>
        <p:nvSpPr>
          <p:cNvPr id="2" name="Title 1"/>
          <p:cNvSpPr>
            <a:spLocks noGrp="1"/>
          </p:cNvSpPr>
          <p:nvPr>
            <p:ph type="title"/>
          </p:nvPr>
        </p:nvSpPr>
        <p:spPr>
          <a:xfrm>
            <a:off x="479425" y="1673522"/>
            <a:ext cx="11233150" cy="664797"/>
          </a:xfrm>
        </p:spPr>
        <p:txBody>
          <a:bodyPr/>
          <a:lstStyle/>
          <a:p>
            <a:r>
              <a:rPr lang="en-AU" dirty="0">
                <a:solidFill>
                  <a:schemeClr val="accent3"/>
                </a:solidFill>
              </a:rPr>
              <a:t>Spotlight: Rostering</a:t>
            </a:r>
          </a:p>
        </p:txBody>
      </p:sp>
    </p:spTree>
    <p:extLst>
      <p:ext uri="{BB962C8B-B14F-4D97-AF65-F5344CB8AC3E}">
        <p14:creationId xmlns:p14="http://schemas.microsoft.com/office/powerpoint/2010/main" val="3482173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476403"/>
            <a:ext cx="412751" cy="153888"/>
          </a:xfrm>
        </p:spPr>
        <p:txBody>
          <a:bodyPr/>
          <a:lstStyle/>
          <a:p>
            <a:fld id="{0500C9E6-702F-A843-8A04-80C500C6891A}" type="slidenum">
              <a:rPr lang="en-AU" smtClean="0"/>
              <a:t>32</a:t>
            </a:fld>
            <a:endParaRPr lang="en-AU" dirty="0"/>
          </a:p>
        </p:txBody>
      </p:sp>
      <p:sp>
        <p:nvSpPr>
          <p:cNvPr id="18"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9886731" y="6409384"/>
            <a:ext cx="1619467" cy="123111"/>
          </a:xfrm>
        </p:spPr>
        <p:txBody>
          <a:bodyPr/>
          <a:lstStyle/>
          <a:p>
            <a:pPr algn="r"/>
            <a:r>
              <a:rPr lang="en-AU" sz="800" dirty="0"/>
              <a:t>Note: Excludes full-time </a:t>
            </a:r>
            <a:r>
              <a:rPr lang="en-AU" sz="800" dirty="0" smtClean="0"/>
              <a:t>workers</a:t>
            </a:r>
            <a:endParaRPr lang="en-AU" sz="800" dirty="0"/>
          </a:p>
        </p:txBody>
      </p:sp>
      <p:sp>
        <p:nvSpPr>
          <p:cNvPr id="10" name="Rectangle 9"/>
          <p:cNvSpPr/>
          <p:nvPr/>
        </p:nvSpPr>
        <p:spPr>
          <a:xfrm>
            <a:off x="6234570" y="2163043"/>
            <a:ext cx="5382336" cy="3162404"/>
          </a:xfrm>
          <a:prstGeom prst="rect">
            <a:avLst/>
          </a:prstGeom>
        </p:spPr>
        <p:txBody>
          <a:bodyPr wrap="square">
            <a:spAutoFit/>
          </a:bodyPr>
          <a:lstStyle/>
          <a:p>
            <a:r>
              <a:rPr lang="en-AU" sz="1050" b="1" dirty="0"/>
              <a:t>1 in 2 (47%) respondents reported that their employers expect them to work outside of rostered hours to meet job demands on a weekly basis. </a:t>
            </a:r>
            <a:r>
              <a:rPr lang="en-AU" sz="1050" dirty="0"/>
              <a:t>A further 24% indicated that it occurred on a monthly basis. </a:t>
            </a:r>
          </a:p>
          <a:p>
            <a:endParaRPr lang="en-AU" sz="1050" dirty="0"/>
          </a:p>
          <a:p>
            <a:r>
              <a:rPr lang="en-AU" sz="1050" dirty="0"/>
              <a:t>Similarly, 69% of sole traders and 47% of part-time workers worked outside rostered hours to meet job demands on a weekly basis, compared to 35% of casual workers. </a:t>
            </a:r>
          </a:p>
          <a:p>
            <a:endParaRPr lang="en-AU" sz="1050" dirty="0"/>
          </a:p>
          <a:p>
            <a:r>
              <a:rPr lang="en-AU" sz="1050" b="1" dirty="0"/>
              <a:t>1 in 3 respondents were requested weekly to come into work at short notice</a:t>
            </a:r>
            <a:r>
              <a:rPr lang="en-AU" sz="1050" dirty="0"/>
              <a:t>, but 1 in 4 reported that this almost never or never happens.</a:t>
            </a:r>
          </a:p>
          <a:p>
            <a:endParaRPr lang="en-AU" sz="1050" dirty="0"/>
          </a:p>
          <a:p>
            <a:r>
              <a:rPr lang="en-AU" sz="1050" b="1" dirty="0"/>
              <a:t>For casual workers, 44% reported requests to come into work at short notice on a weekly basis. </a:t>
            </a:r>
            <a:r>
              <a:rPr lang="en-AU" sz="1050" dirty="0"/>
              <a:t>In contrast, 30% of part time workers and 33% of sole traders were requested to come into work at short notice on a weekly basis. </a:t>
            </a:r>
          </a:p>
          <a:p>
            <a:endParaRPr lang="en-AU" sz="1050" dirty="0"/>
          </a:p>
          <a:p>
            <a:r>
              <a:rPr lang="en-AU" sz="1050" b="1" dirty="0"/>
              <a:t>Casual workers were more concerned about rostering</a:t>
            </a:r>
            <a:r>
              <a:rPr lang="en-AU" sz="1050" dirty="0"/>
              <a:t>. 1 in 3 casual worker respondents were moderately or very concerned about their hours changing week to week, compared to 1 in 5 part-time respondents. Similarly, 1 in 3 casual respondents reported not getting enough notice of shift changes compared to 1 in 6 part-time respondents. </a:t>
            </a:r>
            <a:endParaRPr lang="en-AU" sz="1100" dirty="0"/>
          </a:p>
        </p:txBody>
      </p:sp>
      <p:sp>
        <p:nvSpPr>
          <p:cNvPr id="16" name="TextBox 15"/>
          <p:cNvSpPr txBox="1"/>
          <p:nvPr/>
        </p:nvSpPr>
        <p:spPr>
          <a:xfrm>
            <a:off x="6234570" y="1621911"/>
            <a:ext cx="5478243" cy="523220"/>
          </a:xfrm>
          <a:prstGeom prst="rect">
            <a:avLst/>
          </a:prstGeom>
          <a:noFill/>
        </p:spPr>
        <p:txBody>
          <a:bodyPr wrap="square" rtlCol="0">
            <a:spAutoFit/>
          </a:bodyPr>
          <a:lstStyle/>
          <a:p>
            <a:r>
              <a:rPr lang="en-AU" sz="1400" b="1" dirty="0">
                <a:solidFill>
                  <a:schemeClr val="accent3"/>
                </a:solidFill>
              </a:rPr>
              <a:t>Expectations to work outside rostered hours or come into work at short notice varied across employment type  </a:t>
            </a:r>
          </a:p>
        </p:txBody>
      </p:sp>
      <p:sp>
        <p:nvSpPr>
          <p:cNvPr id="11"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3676422" y="6412631"/>
            <a:ext cx="2286000" cy="116616"/>
          </a:xfrm>
        </p:spPr>
        <p:txBody>
          <a:bodyPr/>
          <a:lstStyle/>
          <a:p>
            <a:pPr algn="r"/>
            <a:r>
              <a:rPr lang="en-AU" sz="800" dirty="0" smtClean="0"/>
              <a:t>Base: n=397, excludes full-time workers</a:t>
            </a:r>
            <a:endParaRPr lang="en-AU" sz="800" dirty="0"/>
          </a:p>
        </p:txBody>
      </p:sp>
      <p:graphicFrame>
        <p:nvGraphicFramePr>
          <p:cNvPr id="17" name="Chart 16" descr="This stacked bar chart shows level of concerns around rostering on a 5 point scale. &#10;For 'hours changing from week to week': 38% not concerned at all, 16% somewhat concerned, 8% moderately concerned, 13% very concerned, 25% not applicable.&#10;For 'Not getting enough notice of shift/appointment times': 37% not concerned at all, 20% somewhat concerned, 12% moderately concerned, 7% very concerned, 23% not applicable. &#10;For 'Not getting preferred choice of shift/appointment times': 37% not concerned at all, 19% somewhat concerned, 10% moderately concerned, 10% very concerned and 24% not applicable. ">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50160370"/>
              </p:ext>
            </p:extLst>
          </p:nvPr>
        </p:nvGraphicFramePr>
        <p:xfrm>
          <a:off x="564282" y="4434485"/>
          <a:ext cx="5467357" cy="1885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descr="This stacked bar chart shows job expectations frequency on a 5 point scale. &#10;For 'Been requested to come into work at short notice': 25% of respondents reported almost never or never, 20% monthly, 33% weekly, 7% unsure and 15% not applicable. &#10;For 'Worked outside your rostered hours to meet job demands': 14% almost never or never, 24% monthly, 47% weekly. 7% unsure and 8% not applicable. ">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892437253"/>
              </p:ext>
            </p:extLst>
          </p:nvPr>
        </p:nvGraphicFramePr>
        <p:xfrm>
          <a:off x="564282" y="2928096"/>
          <a:ext cx="5467000" cy="150638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95064" y="2134762"/>
            <a:ext cx="5456471" cy="738664"/>
          </a:xfrm>
          <a:prstGeom prst="rect">
            <a:avLst/>
          </a:prstGeom>
          <a:noFill/>
        </p:spPr>
        <p:txBody>
          <a:bodyPr wrap="square" rtlCol="0">
            <a:spAutoFit/>
          </a:bodyPr>
          <a:lstStyle/>
          <a:p>
            <a:r>
              <a:rPr lang="en-AU" sz="1050" dirty="0" smtClean="0"/>
              <a:t>BETA </a:t>
            </a:r>
            <a:r>
              <a:rPr lang="en-AU" sz="1050" dirty="0"/>
              <a:t>looked at part-time, casual, sole trader, self-employed and independent contractors’ responses, to understand their rostering concerns. </a:t>
            </a:r>
            <a:r>
              <a:rPr lang="en-AU" sz="1050" dirty="0" smtClean="0"/>
              <a:t>The analysis </a:t>
            </a:r>
            <a:r>
              <a:rPr lang="en-AU" sz="1050" dirty="0"/>
              <a:t>found that most respondents were not concerned with hours changing week to week, not </a:t>
            </a:r>
            <a:r>
              <a:rPr lang="en-AU" sz="1050" dirty="0" smtClean="0"/>
              <a:t>getting enough notice </a:t>
            </a:r>
            <a:r>
              <a:rPr lang="en-AU" sz="1050" dirty="0"/>
              <a:t>of </a:t>
            </a:r>
            <a:r>
              <a:rPr lang="en-AU" sz="1050" dirty="0" smtClean="0"/>
              <a:t>shift times, </a:t>
            </a:r>
            <a:r>
              <a:rPr lang="en-AU" sz="1050" dirty="0"/>
              <a:t>or not getting preferred shifts. </a:t>
            </a:r>
          </a:p>
        </p:txBody>
      </p:sp>
      <p:sp>
        <p:nvSpPr>
          <p:cNvPr id="9" name="TextBox 8"/>
          <p:cNvSpPr txBox="1"/>
          <p:nvPr/>
        </p:nvSpPr>
        <p:spPr>
          <a:xfrm>
            <a:off x="484179" y="1621911"/>
            <a:ext cx="5478243" cy="523220"/>
          </a:xfrm>
          <a:prstGeom prst="rect">
            <a:avLst/>
          </a:prstGeom>
          <a:noFill/>
        </p:spPr>
        <p:txBody>
          <a:bodyPr wrap="square" rtlCol="0">
            <a:spAutoFit/>
          </a:bodyPr>
          <a:lstStyle/>
          <a:p>
            <a:r>
              <a:rPr lang="en-AU" sz="1400" b="1" dirty="0">
                <a:solidFill>
                  <a:schemeClr val="accent3"/>
                </a:solidFill>
              </a:rPr>
              <a:t>In general, respondents were not concerned with the rostering in their current jobs</a:t>
            </a:r>
          </a:p>
        </p:txBody>
      </p:sp>
      <p:sp>
        <p:nvSpPr>
          <p:cNvPr id="2" name="Title 1"/>
          <p:cNvSpPr>
            <a:spLocks noGrp="1"/>
          </p:cNvSpPr>
          <p:nvPr>
            <p:ph type="title"/>
          </p:nvPr>
        </p:nvSpPr>
        <p:spPr>
          <a:xfrm>
            <a:off x="479425" y="476250"/>
            <a:ext cx="11233150" cy="775597"/>
          </a:xfrm>
        </p:spPr>
        <p:txBody>
          <a:bodyPr/>
          <a:lstStyle/>
          <a:p>
            <a:r>
              <a:rPr lang="en-AU" sz="2800" dirty="0"/>
              <a:t>In general, rostering issues were not a concern, but most people reported working outside their rostered </a:t>
            </a:r>
            <a:r>
              <a:rPr lang="en-AU" sz="2800"/>
              <a:t>hours </a:t>
            </a:r>
            <a:endParaRPr lang="en-AU" dirty="0"/>
          </a:p>
        </p:txBody>
      </p:sp>
    </p:spTree>
    <p:extLst>
      <p:ext uri="{BB962C8B-B14F-4D97-AF65-F5344CB8AC3E}">
        <p14:creationId xmlns:p14="http://schemas.microsoft.com/office/powerpoint/2010/main" val="1211913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descr="Purple background"/>
          <p:cNvSpPr/>
          <p:nvPr/>
        </p:nvSpPr>
        <p:spPr>
          <a:xfrm>
            <a:off x="0" y="0"/>
            <a:ext cx="12192000" cy="68580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0"/>
          </p:nvPr>
        </p:nvSpPr>
        <p:spPr/>
        <p:txBody>
          <a:bodyPr/>
          <a:lstStyle/>
          <a:p>
            <a:fld id="{7146FAA3-5F10-EC41-882E-FB4187E570D3}" type="slidenum">
              <a:rPr lang="en-AU" smtClean="0"/>
              <a:pPr/>
              <a:t>33</a:t>
            </a:fld>
            <a:endParaRPr lang="en-AU"/>
          </a:p>
        </p:txBody>
      </p:sp>
      <p:sp>
        <p:nvSpPr>
          <p:cNvPr id="5" name="Rectangle 4" descr="Horizontal line"/>
          <p:cNvSpPr/>
          <p:nvPr/>
        </p:nvSpPr>
        <p:spPr>
          <a:xfrm>
            <a:off x="479425" y="6273800"/>
            <a:ext cx="11233150" cy="924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Health kit icon" title="Health kit"/>
          <p:cNvPicPr>
            <a:picLocks noChangeAspect="1"/>
          </p:cNvPicPr>
          <p:nvPr/>
        </p:nvPicPr>
        <p:blipFill>
          <a:blip r:embed="rId3"/>
          <a:stretch>
            <a:fillRect/>
          </a:stretch>
        </p:blipFill>
        <p:spPr>
          <a:xfrm>
            <a:off x="7254051" y="2457670"/>
            <a:ext cx="4359018" cy="3615241"/>
          </a:xfrm>
          <a:prstGeom prst="rect">
            <a:avLst/>
          </a:prstGeom>
        </p:spPr>
      </p:pic>
      <p:sp>
        <p:nvSpPr>
          <p:cNvPr id="2" name="Title 1"/>
          <p:cNvSpPr>
            <a:spLocks noGrp="1"/>
          </p:cNvSpPr>
          <p:nvPr>
            <p:ph type="title"/>
          </p:nvPr>
        </p:nvSpPr>
        <p:spPr>
          <a:xfrm>
            <a:off x="479425" y="1673522"/>
            <a:ext cx="11233150" cy="664797"/>
          </a:xfrm>
        </p:spPr>
        <p:txBody>
          <a:bodyPr/>
          <a:lstStyle/>
          <a:p>
            <a:r>
              <a:rPr lang="en-AU" dirty="0">
                <a:solidFill>
                  <a:schemeClr val="accent3"/>
                </a:solidFill>
              </a:rPr>
              <a:t>Spotlight: COVID-19</a:t>
            </a:r>
          </a:p>
        </p:txBody>
      </p:sp>
    </p:spTree>
    <p:extLst>
      <p:ext uri="{BB962C8B-B14F-4D97-AF65-F5344CB8AC3E}">
        <p14:creationId xmlns:p14="http://schemas.microsoft.com/office/powerpoint/2010/main" val="372036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08697" y="6501803"/>
            <a:ext cx="412751" cy="153888"/>
          </a:xfrm>
        </p:spPr>
        <p:txBody>
          <a:bodyPr/>
          <a:lstStyle/>
          <a:p>
            <a:fld id="{0500C9E6-702F-A843-8A04-80C500C6891A}" type="slidenum">
              <a:rPr lang="en-AU" smtClean="0"/>
              <a:t>34</a:t>
            </a:fld>
            <a:endParaRPr lang="en-AU" dirty="0"/>
          </a:p>
        </p:txBody>
      </p:sp>
      <p:sp>
        <p:nvSpPr>
          <p:cNvPr id="32" name="Rectangle 31"/>
          <p:cNvSpPr/>
          <p:nvPr/>
        </p:nvSpPr>
        <p:spPr>
          <a:xfrm>
            <a:off x="6313586" y="6413059"/>
            <a:ext cx="4584263" cy="215444"/>
          </a:xfrm>
          <a:prstGeom prst="rect">
            <a:avLst/>
          </a:prstGeom>
        </p:spPr>
        <p:txBody>
          <a:bodyPr wrap="square">
            <a:spAutoFit/>
          </a:bodyPr>
          <a:lstStyle/>
          <a:p>
            <a:r>
              <a:rPr lang="en-AU" sz="800" dirty="0"/>
              <a:t>Note: Total does not add to 100% as respondents may have mentioned multiple themes</a:t>
            </a:r>
          </a:p>
        </p:txBody>
      </p:sp>
      <p:sp>
        <p:nvSpPr>
          <p:cNvPr id="31" name="TextBox 30" title="Purple box background"/>
          <p:cNvSpPr txBox="1"/>
          <p:nvPr/>
        </p:nvSpPr>
        <p:spPr>
          <a:xfrm>
            <a:off x="6313586" y="3921087"/>
            <a:ext cx="5950049" cy="2470309"/>
          </a:xfrm>
          <a:prstGeom prst="roundRect">
            <a:avLst>
              <a:gd name="adj" fmla="val 5106"/>
            </a:avLst>
          </a:prstGeom>
          <a:solidFill>
            <a:schemeClr val="accent3">
              <a:lumMod val="20000"/>
              <a:lumOff val="80000"/>
              <a:alpha val="29000"/>
            </a:schemeClr>
          </a:solidFill>
          <a:ln w="76200">
            <a:noFill/>
          </a:ln>
        </p:spPr>
        <p:txBody>
          <a:bodyPr wrap="square" rtlCol="0">
            <a:spAutoFit/>
          </a:bodyPr>
          <a:lstStyle>
            <a:defPPr>
              <a:defRPr lang="en-US"/>
            </a:defPPr>
            <a:lvl1pPr>
              <a:defRPr sz="1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prstClr val="black"/>
              </a:solidFill>
              <a:latin typeface="Helvetica"/>
            </a:endParaRPr>
          </a:p>
        </p:txBody>
      </p:sp>
      <p:sp>
        <p:nvSpPr>
          <p:cNvPr id="15" name="Text Placeholder 12">
            <a:extLst>
              <a:ext uri="{FF2B5EF4-FFF2-40B4-BE49-F238E27FC236}">
                <a16:creationId xmlns:a16="http://schemas.microsoft.com/office/drawing/2014/main" id="{E4FF24A0-5D9B-A34F-A75D-029B52B45924}"/>
              </a:ext>
            </a:extLst>
          </p:cNvPr>
          <p:cNvSpPr>
            <a:spLocks noGrp="1"/>
          </p:cNvSpPr>
          <p:nvPr>
            <p:ph type="body" sz="quarter" idx="4294967295"/>
          </p:nvPr>
        </p:nvSpPr>
        <p:spPr>
          <a:xfrm>
            <a:off x="6488846" y="6167687"/>
            <a:ext cx="5452598" cy="180788"/>
          </a:xfrm>
          <a:prstGeom prst="rect">
            <a:avLst/>
          </a:prstGeom>
        </p:spPr>
        <p:txBody>
          <a:bodyPr/>
          <a:lstStyle/>
          <a:p>
            <a:r>
              <a:rPr lang="en-AU" sz="900" b="0" dirty="0">
                <a:solidFill>
                  <a:schemeClr val="tx1"/>
                </a:solidFill>
              </a:rPr>
              <a:t>Base: Respondents who had a better work experience due to COVID-19, n=111</a:t>
            </a:r>
          </a:p>
        </p:txBody>
      </p:sp>
      <p:graphicFrame>
        <p:nvGraphicFramePr>
          <p:cNvPr id="17" name="Chart 16" descr="This bar chart shows % reasons why COVID-19 made work experience better. &#10;46% strengthened relationships. 41% increased workload, 23% more supervision/support. 18% easier to provide care. 17% it was financially beneficial. 13% improved career prospects. 5% less stress. 3% decreased workload. 23% other. ">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598218896"/>
              </p:ext>
            </p:extLst>
          </p:nvPr>
        </p:nvGraphicFramePr>
        <p:xfrm>
          <a:off x="6636523" y="4214724"/>
          <a:ext cx="5059680" cy="1952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8315E5D1-810F-2F43-AAEC-73D9A03FDFEF}"/>
              </a:ext>
            </a:extLst>
          </p:cNvPr>
          <p:cNvSpPr>
            <a:spLocks noGrp="1"/>
          </p:cNvSpPr>
          <p:nvPr>
            <p:ph type="body" sz="quarter" idx="15"/>
          </p:nvPr>
        </p:nvSpPr>
        <p:spPr>
          <a:xfrm>
            <a:off x="6488847" y="4025156"/>
            <a:ext cx="5577464" cy="189568"/>
          </a:xfrm>
        </p:spPr>
        <p:txBody>
          <a:bodyPr/>
          <a:lstStyle/>
          <a:p>
            <a:r>
              <a:rPr lang="en-AU" sz="1100" dirty="0">
                <a:solidFill>
                  <a:schemeClr val="tx1"/>
                </a:solidFill>
              </a:rPr>
              <a:t>Reasons why COVID-19 made their work experience better</a:t>
            </a:r>
          </a:p>
        </p:txBody>
      </p:sp>
      <p:sp>
        <p:nvSpPr>
          <p:cNvPr id="37" name="TextBox 36" title="Purple box background"/>
          <p:cNvSpPr txBox="1"/>
          <p:nvPr/>
        </p:nvSpPr>
        <p:spPr>
          <a:xfrm>
            <a:off x="6313586" y="1216871"/>
            <a:ext cx="5950049" cy="2533650"/>
          </a:xfrm>
          <a:prstGeom prst="roundRect">
            <a:avLst>
              <a:gd name="adj" fmla="val 5106"/>
            </a:avLst>
          </a:prstGeom>
          <a:solidFill>
            <a:schemeClr val="accent3">
              <a:lumMod val="20000"/>
              <a:lumOff val="80000"/>
              <a:alpha val="29000"/>
            </a:schemeClr>
          </a:solidFill>
          <a:ln w="76200">
            <a:noFill/>
          </a:ln>
        </p:spPr>
        <p:txBody>
          <a:bodyPr wrap="square" rtlCol="0">
            <a:spAutoFit/>
          </a:bodyPr>
          <a:lstStyle>
            <a:defPPr>
              <a:defRPr lang="en-US"/>
            </a:defPPr>
            <a:lvl1pPr>
              <a:defRPr sz="1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dirty="0">
              <a:solidFill>
                <a:prstClr val="black"/>
              </a:solidFill>
              <a:latin typeface="Helvetica"/>
            </a:endParaRPr>
          </a:p>
        </p:txBody>
      </p:sp>
      <p:sp>
        <p:nvSpPr>
          <p:cNvPr id="29" name="Text Placeholder 12">
            <a:extLst>
              <a:ext uri="{FF2B5EF4-FFF2-40B4-BE49-F238E27FC236}">
                <a16:creationId xmlns:a16="http://schemas.microsoft.com/office/drawing/2014/main" id="{E4FF24A0-5D9B-A34F-A75D-029B52B45924}"/>
              </a:ext>
            </a:extLst>
          </p:cNvPr>
          <p:cNvSpPr>
            <a:spLocks noGrp="1"/>
          </p:cNvSpPr>
          <p:nvPr/>
        </p:nvSpPr>
        <p:spPr>
          <a:xfrm>
            <a:off x="6488846" y="3547842"/>
            <a:ext cx="6059108" cy="170718"/>
          </a:xfrm>
          <a:prstGeom prst="rect">
            <a:avLst/>
          </a:prstGeom>
        </p:spPr>
        <p:txBody>
          <a:bodyPr vert="horz"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900" b="0" dirty="0">
                <a:solidFill>
                  <a:schemeClr val="tx1"/>
                </a:solidFill>
              </a:rPr>
              <a:t>Base: Respondents who had a worse work experience due to COVID-19, n=351</a:t>
            </a:r>
          </a:p>
        </p:txBody>
      </p:sp>
      <p:graphicFrame>
        <p:nvGraphicFramePr>
          <p:cNvPr id="16" name="Chart 15" descr="This bar chart shows % reasons why COVID-19 made work experience worse. &#10;81% created more stress. 67% difficult to provide care, 66% increased my workload. 59% complying with covid-19 requirements. 35% limited supervision/support available. 26% its had a negative financial impact. 8% decreased my workload, 7% decreased my career prospects. 7% other. ">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72654052"/>
              </p:ext>
            </p:extLst>
          </p:nvPr>
        </p:nvGraphicFramePr>
        <p:xfrm>
          <a:off x="6246786" y="1541043"/>
          <a:ext cx="6059108" cy="197871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3">
            <a:extLst>
              <a:ext uri="{FF2B5EF4-FFF2-40B4-BE49-F238E27FC236}">
                <a16:creationId xmlns:a16="http://schemas.microsoft.com/office/drawing/2014/main" id="{8315E5D1-810F-2F43-AAEC-73D9A03FDFEF}"/>
              </a:ext>
            </a:extLst>
          </p:cNvPr>
          <p:cNvSpPr>
            <a:spLocks noGrp="1"/>
          </p:cNvSpPr>
          <p:nvPr>
            <p:ph type="body" sz="quarter" idx="15"/>
          </p:nvPr>
        </p:nvSpPr>
        <p:spPr>
          <a:xfrm>
            <a:off x="6488846" y="1294026"/>
            <a:ext cx="5577464" cy="169863"/>
          </a:xfrm>
        </p:spPr>
        <p:txBody>
          <a:bodyPr/>
          <a:lstStyle/>
          <a:p>
            <a:r>
              <a:rPr lang="en-AU" sz="1100" dirty="0">
                <a:solidFill>
                  <a:schemeClr val="tx1"/>
                </a:solidFill>
              </a:rPr>
              <a:t>Reasons why COVID-19 made their work experience worse</a:t>
            </a:r>
          </a:p>
        </p:txBody>
      </p:sp>
      <p:sp>
        <p:nvSpPr>
          <p:cNvPr id="19" name="TextBox 18"/>
          <p:cNvSpPr txBox="1"/>
          <p:nvPr/>
        </p:nvSpPr>
        <p:spPr>
          <a:xfrm>
            <a:off x="479425" y="4678909"/>
            <a:ext cx="5414893" cy="1708160"/>
          </a:xfrm>
          <a:prstGeom prst="rect">
            <a:avLst/>
          </a:prstGeom>
          <a:noFill/>
        </p:spPr>
        <p:txBody>
          <a:bodyPr wrap="square" rtlCol="0">
            <a:spAutoFit/>
          </a:bodyPr>
          <a:lstStyle/>
          <a:p>
            <a:r>
              <a:rPr lang="en-AU" sz="1050" dirty="0"/>
              <a:t>Of those who reported a better work experience, almost half indicated that it was due to strengthened relationships (46%). This could include relationships with colleagues, NDIS participants or the greater community. </a:t>
            </a:r>
            <a:r>
              <a:rPr lang="en-AU" sz="1050" b="1" dirty="0"/>
              <a:t>41% of respondents reported that COVID-19 made their work experience better by increasing their workload, suggesting previous underutilisation. </a:t>
            </a:r>
          </a:p>
          <a:p>
            <a:endParaRPr lang="en-AU" sz="1050" dirty="0"/>
          </a:p>
          <a:p>
            <a:r>
              <a:rPr lang="en-AU" sz="1050" dirty="0"/>
              <a:t>Other reasons why the pandemic made work better for survey respondents was due to the ability to work remotely, reduced travel commitments and other flexible working arrangements. </a:t>
            </a:r>
          </a:p>
          <a:p>
            <a:endParaRPr lang="en-AU" sz="1050" dirty="0"/>
          </a:p>
        </p:txBody>
      </p:sp>
      <p:sp>
        <p:nvSpPr>
          <p:cNvPr id="18" name="TextBox 17"/>
          <p:cNvSpPr txBox="1"/>
          <p:nvPr/>
        </p:nvSpPr>
        <p:spPr>
          <a:xfrm>
            <a:off x="451355" y="4172501"/>
            <a:ext cx="5481312" cy="523220"/>
          </a:xfrm>
          <a:prstGeom prst="rect">
            <a:avLst/>
          </a:prstGeom>
          <a:noFill/>
        </p:spPr>
        <p:txBody>
          <a:bodyPr wrap="square" rtlCol="0">
            <a:spAutoFit/>
          </a:bodyPr>
          <a:lstStyle/>
          <a:p>
            <a:r>
              <a:rPr lang="en-AU" sz="1400" b="1" dirty="0">
                <a:solidFill>
                  <a:schemeClr val="accent3"/>
                </a:solidFill>
              </a:rPr>
              <a:t>16% of respondents reported the COVID-19 pandemic made their work experience better</a:t>
            </a:r>
          </a:p>
        </p:txBody>
      </p:sp>
      <p:sp>
        <p:nvSpPr>
          <p:cNvPr id="34" name="Rectangle 33"/>
          <p:cNvSpPr/>
          <p:nvPr/>
        </p:nvSpPr>
        <p:spPr>
          <a:xfrm>
            <a:off x="805409" y="3562702"/>
            <a:ext cx="4828133" cy="475478"/>
          </a:xfrm>
          <a:prstGeom prst="rect">
            <a:avLst/>
          </a:prstGeom>
          <a:solidFill>
            <a:schemeClr val="accent3"/>
          </a:solidFill>
        </p:spPr>
        <p:txBody>
          <a:bodyPr wrap="square" lIns="72000" tIns="144000" rIns="72000" bIns="144000">
            <a:spAutoFit/>
          </a:bodyPr>
          <a:lstStyle/>
          <a:p>
            <a:pPr algn="ctr"/>
            <a:r>
              <a:rPr lang="en-AU" sz="1200" b="1" dirty="0" smtClean="0">
                <a:solidFill>
                  <a:schemeClr val="bg1"/>
                </a:solidFill>
              </a:rPr>
              <a:t>31% </a:t>
            </a:r>
            <a:r>
              <a:rPr lang="en-AU" sz="1200" b="1" dirty="0">
                <a:solidFill>
                  <a:schemeClr val="bg1"/>
                </a:solidFill>
              </a:rPr>
              <a:t>felt COVID-19 made </a:t>
            </a:r>
            <a:r>
              <a:rPr lang="en-AU" sz="1200" b="1" i="1" dirty="0">
                <a:solidFill>
                  <a:schemeClr val="bg1"/>
                </a:solidFill>
              </a:rPr>
              <a:t>no difference </a:t>
            </a:r>
            <a:r>
              <a:rPr lang="en-AU" sz="1200" b="1" dirty="0">
                <a:solidFill>
                  <a:schemeClr val="bg1"/>
                </a:solidFill>
              </a:rPr>
              <a:t>to their work experience</a:t>
            </a:r>
          </a:p>
        </p:txBody>
      </p:sp>
      <p:pic>
        <p:nvPicPr>
          <p:cNvPr id="4" name="Picture 3" descr="Target icon" title="Target"/>
          <p:cNvPicPr>
            <a:picLocks noChangeAspect="1"/>
          </p:cNvPicPr>
          <p:nvPr/>
        </p:nvPicPr>
        <p:blipFill>
          <a:blip r:embed="rId5"/>
          <a:stretch>
            <a:fillRect/>
          </a:stretch>
        </p:blipFill>
        <p:spPr>
          <a:xfrm>
            <a:off x="548930" y="3299109"/>
            <a:ext cx="472613" cy="472613"/>
          </a:xfrm>
          <a:prstGeom prst="rect">
            <a:avLst/>
          </a:prstGeom>
        </p:spPr>
      </p:pic>
      <p:sp>
        <p:nvSpPr>
          <p:cNvPr id="9" name="TextBox 8"/>
          <p:cNvSpPr txBox="1"/>
          <p:nvPr/>
        </p:nvSpPr>
        <p:spPr>
          <a:xfrm>
            <a:off x="451355" y="1864516"/>
            <a:ext cx="5491657" cy="1384995"/>
          </a:xfrm>
          <a:prstGeom prst="rect">
            <a:avLst/>
          </a:prstGeom>
          <a:noFill/>
        </p:spPr>
        <p:txBody>
          <a:bodyPr wrap="square" rtlCol="0">
            <a:spAutoFit/>
          </a:bodyPr>
          <a:lstStyle/>
          <a:p>
            <a:r>
              <a:rPr lang="en-AU" sz="1050" dirty="0"/>
              <a:t>The majority of respondents who reported the pandemic negatively impacted their work indicated that it created more stress (81%), made it more difficult to provide support to NDIS participants (67%), it increased their workload (66%) and complying with COVID-19 requirements was inconvenient (59%).</a:t>
            </a:r>
          </a:p>
          <a:p>
            <a:endParaRPr lang="en-AU" sz="1050" dirty="0"/>
          </a:p>
          <a:p>
            <a:r>
              <a:rPr lang="en-AU" sz="1050" dirty="0"/>
              <a:t>Other negative impacts commented by respondents include fears about being exposed to COVID-19, dealing with NDIS participants who were also experiencing negative impacts, and changes to NDIS procedures. </a:t>
            </a:r>
          </a:p>
        </p:txBody>
      </p:sp>
      <p:sp>
        <p:nvSpPr>
          <p:cNvPr id="8" name="TextBox 7"/>
          <p:cNvSpPr txBox="1"/>
          <p:nvPr/>
        </p:nvSpPr>
        <p:spPr>
          <a:xfrm>
            <a:off x="451355" y="1349540"/>
            <a:ext cx="5555809" cy="523220"/>
          </a:xfrm>
          <a:prstGeom prst="rect">
            <a:avLst/>
          </a:prstGeom>
          <a:noFill/>
        </p:spPr>
        <p:txBody>
          <a:bodyPr wrap="square" rtlCol="0">
            <a:spAutoFit/>
          </a:bodyPr>
          <a:lstStyle/>
          <a:p>
            <a:r>
              <a:rPr lang="en-AU" sz="1400" b="1" dirty="0">
                <a:solidFill>
                  <a:schemeClr val="accent3"/>
                </a:solidFill>
              </a:rPr>
              <a:t>52% of respondents reported the COVID-19 pandemic made their work experience worse</a:t>
            </a:r>
          </a:p>
        </p:txBody>
      </p:sp>
      <p:sp>
        <p:nvSpPr>
          <p:cNvPr id="2" name="Title 1"/>
          <p:cNvSpPr>
            <a:spLocks noGrp="1"/>
          </p:cNvSpPr>
          <p:nvPr>
            <p:ph type="title"/>
          </p:nvPr>
        </p:nvSpPr>
        <p:spPr>
          <a:xfrm>
            <a:off x="479425" y="476250"/>
            <a:ext cx="11233150" cy="387798"/>
          </a:xfrm>
        </p:spPr>
        <p:txBody>
          <a:bodyPr/>
          <a:lstStyle/>
          <a:p>
            <a:r>
              <a:rPr lang="en-AU" sz="2800" dirty="0"/>
              <a:t>NDIS workers feel the pandemic negatively impacted their work </a:t>
            </a:r>
          </a:p>
        </p:txBody>
      </p:sp>
    </p:spTree>
    <p:extLst>
      <p:ext uri="{BB962C8B-B14F-4D97-AF65-F5344CB8AC3E}">
        <p14:creationId xmlns:p14="http://schemas.microsoft.com/office/powerpoint/2010/main" val="2598213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35</a:t>
            </a:fld>
            <a:endParaRPr lang="en-AU"/>
          </a:p>
        </p:txBody>
      </p:sp>
      <p:sp>
        <p:nvSpPr>
          <p:cNvPr id="16"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932478" y="6340576"/>
            <a:ext cx="820445" cy="123111"/>
          </a:xfrm>
        </p:spPr>
        <p:txBody>
          <a:bodyPr/>
          <a:lstStyle/>
          <a:p>
            <a:r>
              <a:rPr lang="en-AU" sz="800" dirty="0"/>
              <a:t>Base: n=669</a:t>
            </a:r>
          </a:p>
        </p:txBody>
      </p:sp>
      <p:graphicFrame>
        <p:nvGraphicFramePr>
          <p:cNvPr id="14" name="Chart 13" descr="This column chart shows % of respondents plans due to COVID-19. &#10;85% plans have not changed. 1% planning to retire but not will stay in the sector, 1% planning to stay in the sector but will now retire. 1% planning to leave the sector but now will stay, 7% planning to stay in the sector but will not leave. 4% other. ">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949923616"/>
              </p:ext>
            </p:extLst>
          </p:nvPr>
        </p:nvGraphicFramePr>
        <p:xfrm>
          <a:off x="6061842" y="4214928"/>
          <a:ext cx="5650731" cy="21872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10972829" y="4355377"/>
            <a:ext cx="820445" cy="123111"/>
          </a:xfrm>
        </p:spPr>
        <p:txBody>
          <a:bodyPr/>
          <a:lstStyle/>
          <a:p>
            <a:r>
              <a:rPr lang="en-AU" sz="800" dirty="0"/>
              <a:t>Base: </a:t>
            </a:r>
            <a:r>
              <a:rPr lang="en-AU" sz="800" dirty="0" smtClean="0"/>
              <a:t>n=676-677</a:t>
            </a:r>
            <a:endParaRPr lang="en-AU" sz="800" dirty="0"/>
          </a:p>
        </p:txBody>
      </p:sp>
      <p:graphicFrame>
        <p:nvGraphicFramePr>
          <p:cNvPr id="13" name="Chart 12" descr="This stacked bar chart shows level of concerns about covid-19 on a 5 point scale. &#10;Ability to comply with all COVID-19 health measures at work: 35% not concerned at all, 24% somewhat concerned, 23% moderately concerned, 17% very concerned, 1% not applicable. &#10;Being pressured by your employed to work against COVID-19 health advice: 56% not concerned at all, 11% somewhat concerned, 7% moderately concerned, 8% very concerned, 19% not applicable at all. &#10;Contracting covid-19 during work: 20% not concerned at all, 32% somewhat concerned, 22% moderately concerned, 24% very concerned. 1% not applicable. Losing all or part of your income due to covid-19: 30% not concerned at all, 22% somewhat concerned, 15% moderately concerned, 25% very concerned, 7% not applicable. &#10;Transmitting covid-19 to clients or other colleagues: 15% not concerned at all, 21% somewhat concerned, 22% moderately concerned, 40% very concerned, 2% not applicable. ">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86775649"/>
              </p:ext>
            </p:extLst>
          </p:nvPr>
        </p:nvGraphicFramePr>
        <p:xfrm>
          <a:off x="6061842" y="1472426"/>
          <a:ext cx="5801710" cy="299400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79425" y="4982978"/>
            <a:ext cx="5501716" cy="1384995"/>
          </a:xfrm>
          <a:prstGeom prst="rect">
            <a:avLst/>
          </a:prstGeom>
          <a:noFill/>
        </p:spPr>
        <p:txBody>
          <a:bodyPr wrap="square" rtlCol="0">
            <a:spAutoFit/>
          </a:bodyPr>
          <a:lstStyle/>
          <a:p>
            <a:r>
              <a:rPr lang="en-AU" sz="1050" dirty="0"/>
              <a:t>For the majority of respondents (85%), COVID-19 has not impacted their intentions to stay or leave the NDIS workforce. Only 8% of respondents that were planning to stay in the NDIS workforce, reported they will now leave or retire. But 2% also reported they were intending to leave or retire, but will now stay in the NDIS workforce. </a:t>
            </a:r>
          </a:p>
          <a:p>
            <a:endParaRPr lang="en-AU" sz="1050" dirty="0"/>
          </a:p>
          <a:p>
            <a:r>
              <a:rPr lang="en-AU" sz="1050" dirty="0"/>
              <a:t>Some respondents mentioned they are undecided about whether they will stay or not, with a few commenting that if more vaccinations or boosters are required, they might leave the NDIS workforce. </a:t>
            </a:r>
          </a:p>
        </p:txBody>
      </p:sp>
      <p:sp>
        <p:nvSpPr>
          <p:cNvPr id="10" name="TextBox 9"/>
          <p:cNvSpPr txBox="1"/>
          <p:nvPr/>
        </p:nvSpPr>
        <p:spPr>
          <a:xfrm>
            <a:off x="479425" y="4488692"/>
            <a:ext cx="4722495" cy="523220"/>
          </a:xfrm>
          <a:prstGeom prst="rect">
            <a:avLst/>
          </a:prstGeom>
          <a:noFill/>
        </p:spPr>
        <p:txBody>
          <a:bodyPr wrap="square" rtlCol="0">
            <a:spAutoFit/>
          </a:bodyPr>
          <a:lstStyle/>
          <a:p>
            <a:r>
              <a:rPr lang="en-AU" sz="1400" b="1" dirty="0">
                <a:solidFill>
                  <a:schemeClr val="accent3"/>
                </a:solidFill>
              </a:rPr>
              <a:t>The pandemic has not impacted on intentions to stay or leave the NDIS workforce</a:t>
            </a:r>
          </a:p>
        </p:txBody>
      </p:sp>
      <p:sp>
        <p:nvSpPr>
          <p:cNvPr id="9" name="TextBox 8"/>
          <p:cNvSpPr txBox="1"/>
          <p:nvPr/>
        </p:nvSpPr>
        <p:spPr>
          <a:xfrm>
            <a:off x="451563" y="1978759"/>
            <a:ext cx="5503916" cy="2516073"/>
          </a:xfrm>
          <a:prstGeom prst="rect">
            <a:avLst/>
          </a:prstGeom>
          <a:noFill/>
        </p:spPr>
        <p:txBody>
          <a:bodyPr wrap="square" rtlCol="0">
            <a:spAutoFit/>
          </a:bodyPr>
          <a:lstStyle/>
          <a:p>
            <a:r>
              <a:rPr lang="en-AU" sz="1050" dirty="0"/>
              <a:t>Due to COVID-19, many restrictions and guidelines were implemented including lockdowns, travel restrictions and health requirements. This resulted in many challenges for individuals, particularly those in the care and support sectors. </a:t>
            </a:r>
            <a:r>
              <a:rPr lang="en-AU" sz="1050" dirty="0" smtClean="0"/>
              <a:t>41% </a:t>
            </a:r>
            <a:r>
              <a:rPr lang="en-AU" sz="1050" dirty="0"/>
              <a:t>of respondents reported being moderately or very concerned about losing all or part of their income due to COVID-19. </a:t>
            </a:r>
          </a:p>
          <a:p>
            <a:endParaRPr lang="en-AU" sz="1050" dirty="0"/>
          </a:p>
          <a:p>
            <a:r>
              <a:rPr lang="en-AU" sz="1050" dirty="0"/>
              <a:t>24% of </a:t>
            </a:r>
            <a:r>
              <a:rPr lang="en-AU" sz="1050" dirty="0" smtClean="0"/>
              <a:t>respondents were </a:t>
            </a:r>
            <a:r>
              <a:rPr lang="en-AU" sz="1050" dirty="0"/>
              <a:t>very concerned about contracting COVID-19 during work, however 40% of respondents were very concerned about </a:t>
            </a:r>
            <a:r>
              <a:rPr lang="en-AU" sz="1050" i="1" dirty="0"/>
              <a:t>transmitting</a:t>
            </a:r>
            <a:r>
              <a:rPr lang="en-AU" sz="1050" dirty="0"/>
              <a:t> COVID-19 to NDIS participants or colleagues.</a:t>
            </a:r>
          </a:p>
          <a:p>
            <a:endParaRPr lang="en-AU" sz="1050" dirty="0"/>
          </a:p>
          <a:p>
            <a:r>
              <a:rPr lang="en-AU" sz="1050" dirty="0"/>
              <a:t>The </a:t>
            </a:r>
            <a:r>
              <a:rPr lang="en-AU" sz="1050" dirty="0" smtClean="0"/>
              <a:t>broader health </a:t>
            </a:r>
            <a:r>
              <a:rPr lang="en-AU" sz="1050" dirty="0"/>
              <a:t>and care sector have also been subject to stricter health measures at work, such as PPE and vaccination compared to many other sectors. While many were not concerned about complying to these regulations, 40% were either moderately or very concerned. Being pressured by employers to work against health advice was not a common experience. </a:t>
            </a:r>
          </a:p>
        </p:txBody>
      </p:sp>
      <p:sp>
        <p:nvSpPr>
          <p:cNvPr id="8" name="TextBox 7"/>
          <p:cNvSpPr txBox="1"/>
          <p:nvPr/>
        </p:nvSpPr>
        <p:spPr>
          <a:xfrm>
            <a:off x="451563" y="1475493"/>
            <a:ext cx="5503916" cy="523220"/>
          </a:xfrm>
          <a:prstGeom prst="rect">
            <a:avLst/>
          </a:prstGeom>
          <a:noFill/>
        </p:spPr>
        <p:txBody>
          <a:bodyPr wrap="square" rtlCol="0">
            <a:spAutoFit/>
          </a:bodyPr>
          <a:lstStyle/>
          <a:p>
            <a:r>
              <a:rPr lang="en-AU" sz="1400" b="1" dirty="0">
                <a:solidFill>
                  <a:schemeClr val="accent3"/>
                </a:solidFill>
              </a:rPr>
              <a:t>Respondents were mostly concerned about transmitting COVID-19 to NDIS participants or colleagues  </a:t>
            </a:r>
          </a:p>
        </p:txBody>
      </p:sp>
      <p:sp>
        <p:nvSpPr>
          <p:cNvPr id="2" name="Title 1"/>
          <p:cNvSpPr>
            <a:spLocks noGrp="1"/>
          </p:cNvSpPr>
          <p:nvPr>
            <p:ph type="title"/>
          </p:nvPr>
        </p:nvSpPr>
        <p:spPr>
          <a:xfrm>
            <a:off x="479425" y="476250"/>
            <a:ext cx="11233150" cy="775597"/>
          </a:xfrm>
        </p:spPr>
        <p:txBody>
          <a:bodyPr/>
          <a:lstStyle/>
          <a:p>
            <a:r>
              <a:rPr lang="en-AU" sz="2800" dirty="0"/>
              <a:t>COVID-19 caused a range of </a:t>
            </a:r>
            <a:r>
              <a:rPr lang="en-AU" sz="2800" dirty="0" smtClean="0"/>
              <a:t>concerns, </a:t>
            </a:r>
            <a:r>
              <a:rPr lang="en-AU" sz="2800" dirty="0"/>
              <a:t>but it did not translate into intentions to leave </a:t>
            </a:r>
          </a:p>
        </p:txBody>
      </p:sp>
    </p:spTree>
    <p:extLst>
      <p:ext uri="{BB962C8B-B14F-4D97-AF65-F5344CB8AC3E}">
        <p14:creationId xmlns:p14="http://schemas.microsoft.com/office/powerpoint/2010/main" val="999743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descr="Purple background"/>
          <p:cNvSpPr/>
          <p:nvPr/>
        </p:nvSpPr>
        <p:spPr>
          <a:xfrm>
            <a:off x="0" y="0"/>
            <a:ext cx="12192000" cy="68580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0"/>
          </p:nvPr>
        </p:nvSpPr>
        <p:spPr/>
        <p:txBody>
          <a:bodyPr/>
          <a:lstStyle/>
          <a:p>
            <a:fld id="{7146FAA3-5F10-EC41-882E-FB4187E570D3}" type="slidenum">
              <a:rPr lang="en-AU" smtClean="0"/>
              <a:pPr/>
              <a:t>36</a:t>
            </a:fld>
            <a:endParaRPr lang="en-AU"/>
          </a:p>
        </p:txBody>
      </p:sp>
      <p:sp>
        <p:nvSpPr>
          <p:cNvPr id="5" name="Rectangle 4" descr="Horizontal line"/>
          <p:cNvSpPr/>
          <p:nvPr/>
        </p:nvSpPr>
        <p:spPr>
          <a:xfrm>
            <a:off x="479425" y="6273800"/>
            <a:ext cx="11233150" cy="924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Magnifier glass icon" title="Magnifier glass"/>
          <p:cNvPicPr>
            <a:picLocks noChangeAspect="1"/>
          </p:cNvPicPr>
          <p:nvPr/>
        </p:nvPicPr>
        <p:blipFill>
          <a:blip r:embed="rId3"/>
          <a:stretch>
            <a:fillRect/>
          </a:stretch>
        </p:blipFill>
        <p:spPr>
          <a:xfrm>
            <a:off x="7622086" y="2338319"/>
            <a:ext cx="3883489" cy="3615241"/>
          </a:xfrm>
          <a:prstGeom prst="rect">
            <a:avLst/>
          </a:prstGeom>
        </p:spPr>
      </p:pic>
      <p:sp>
        <p:nvSpPr>
          <p:cNvPr id="2" name="Title 1"/>
          <p:cNvSpPr>
            <a:spLocks noGrp="1"/>
          </p:cNvSpPr>
          <p:nvPr>
            <p:ph type="title"/>
          </p:nvPr>
        </p:nvSpPr>
        <p:spPr>
          <a:xfrm>
            <a:off x="479425" y="1673522"/>
            <a:ext cx="5947315" cy="664797"/>
          </a:xfrm>
        </p:spPr>
        <p:txBody>
          <a:bodyPr/>
          <a:lstStyle/>
          <a:p>
            <a:r>
              <a:rPr lang="en-AU" dirty="0">
                <a:solidFill>
                  <a:schemeClr val="accent3"/>
                </a:solidFill>
              </a:rPr>
              <a:t>Spotlight: NDIS specific challenges</a:t>
            </a:r>
          </a:p>
        </p:txBody>
      </p:sp>
    </p:spTree>
    <p:extLst>
      <p:ext uri="{BB962C8B-B14F-4D97-AF65-F5344CB8AC3E}">
        <p14:creationId xmlns:p14="http://schemas.microsoft.com/office/powerpoint/2010/main" val="3155585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37</a:t>
            </a:fld>
            <a:endParaRPr lang="en-AU"/>
          </a:p>
        </p:txBody>
      </p:sp>
      <p:sp>
        <p:nvSpPr>
          <p:cNvPr id="13" name="Text Placeholder 3">
            <a:extLst>
              <a:ext uri="{FF2B5EF4-FFF2-40B4-BE49-F238E27FC236}">
                <a16:creationId xmlns:a16="http://schemas.microsoft.com/office/drawing/2014/main" id="{978AAE87-8D42-2A49-BDE9-2FFA9321A0D1}"/>
              </a:ext>
            </a:extLst>
          </p:cNvPr>
          <p:cNvSpPr>
            <a:spLocks noGrp="1"/>
          </p:cNvSpPr>
          <p:nvPr>
            <p:ph type="body" sz="quarter" idx="13"/>
          </p:nvPr>
        </p:nvSpPr>
        <p:spPr>
          <a:xfrm>
            <a:off x="7428827" y="6176009"/>
            <a:ext cx="4140872" cy="369332"/>
          </a:xfrm>
        </p:spPr>
        <p:txBody>
          <a:bodyPr/>
          <a:lstStyle/>
          <a:p>
            <a:r>
              <a:rPr lang="en-AU" sz="800" dirty="0"/>
              <a:t>Base: n=314</a:t>
            </a:r>
          </a:p>
          <a:p>
            <a:r>
              <a:rPr lang="en-AU" sz="800" dirty="0"/>
              <a:t>Note: Total does not add to 100% as respondents may have mentioned multiple themes</a:t>
            </a:r>
          </a:p>
        </p:txBody>
      </p:sp>
      <p:graphicFrame>
        <p:nvGraphicFramePr>
          <p:cNvPr id="14" name="Chart 13" descr="This bar chart shows % of coded responses around challenges of working in the sector. &#10;29% NDIS systems and funding issues. 14% lack of staff/lack of skilled staff. 14% administrative burden and high workload. 12% low salary/pay. 11% organisational issues. 8% lack of training. 7% poor workplace culture. 7% working in the industry is challenging. 7% lack of support. 5% work is rewarding. 4% challenges due to COVID-19. 4% lack of recognition from community and government. 4% other. ">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60849901"/>
              </p:ext>
            </p:extLst>
          </p:nvPr>
        </p:nvGraphicFramePr>
        <p:xfrm>
          <a:off x="7584475" y="1636216"/>
          <a:ext cx="4363685" cy="442309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ular Callout 14"/>
          <p:cNvSpPr/>
          <p:nvPr/>
        </p:nvSpPr>
        <p:spPr>
          <a:xfrm>
            <a:off x="708346" y="5672698"/>
            <a:ext cx="5956473" cy="478652"/>
          </a:xfrm>
          <a:prstGeom prst="wedgeRectCallout">
            <a:avLst>
              <a:gd name="adj1" fmla="val -55972"/>
              <a:gd name="adj2" fmla="val -1941"/>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solidFill>
              </a:rPr>
              <a:t>“</a:t>
            </a:r>
            <a:r>
              <a:rPr lang="en-US" sz="1050" i="1" dirty="0">
                <a:solidFill>
                  <a:schemeClr val="tx1"/>
                </a:solidFill>
              </a:rPr>
              <a:t>In general the work force is under paid with high expectations and responsibilities from stakeholders.”</a:t>
            </a:r>
            <a:endParaRPr lang="en-AU" sz="1050" i="1" dirty="0">
              <a:solidFill>
                <a:schemeClr val="tx1"/>
              </a:solidFill>
            </a:endParaRPr>
          </a:p>
        </p:txBody>
      </p:sp>
      <p:sp>
        <p:nvSpPr>
          <p:cNvPr id="11" name="Rectangular Callout 10"/>
          <p:cNvSpPr/>
          <p:nvPr/>
        </p:nvSpPr>
        <p:spPr>
          <a:xfrm>
            <a:off x="646562" y="3395426"/>
            <a:ext cx="5956474" cy="726994"/>
          </a:xfrm>
          <a:prstGeom prst="wedgeRectCallout">
            <a:avLst>
              <a:gd name="adj1" fmla="val 54252"/>
              <a:gd name="adj2" fmla="val 4913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solidFill>
              </a:rPr>
              <a:t>“</a:t>
            </a:r>
            <a:r>
              <a:rPr lang="en-US" sz="1050" i="1" dirty="0">
                <a:solidFill>
                  <a:schemeClr val="tx1"/>
                </a:solidFill>
              </a:rPr>
              <a:t>Management with no disability experience. </a:t>
            </a:r>
            <a:r>
              <a:rPr lang="en-US" sz="1050" i="1" dirty="0" smtClean="0">
                <a:solidFill>
                  <a:schemeClr val="tx1"/>
                </a:solidFill>
              </a:rPr>
              <a:t>Being </a:t>
            </a:r>
            <a:r>
              <a:rPr lang="en-US" sz="1050" i="1" dirty="0">
                <a:solidFill>
                  <a:schemeClr val="tx1"/>
                </a:solidFill>
              </a:rPr>
              <a:t>rostered on with clients with needs that I haven't trained in. </a:t>
            </a:r>
            <a:r>
              <a:rPr lang="en-US" sz="1050" i="1" dirty="0" smtClean="0">
                <a:solidFill>
                  <a:schemeClr val="tx1"/>
                </a:solidFill>
              </a:rPr>
              <a:t>Working </a:t>
            </a:r>
            <a:r>
              <a:rPr lang="en-US" sz="1050" i="1" dirty="0">
                <a:solidFill>
                  <a:schemeClr val="tx1"/>
                </a:solidFill>
              </a:rPr>
              <a:t>with clients without proper training resulting in an injury with long term impacts</a:t>
            </a:r>
            <a:r>
              <a:rPr lang="en-US" sz="1050" i="1" dirty="0" smtClean="0">
                <a:solidFill>
                  <a:schemeClr val="tx1"/>
                </a:solidFill>
              </a:rPr>
              <a:t>.”</a:t>
            </a:r>
            <a:endParaRPr lang="en-AU" sz="1050" i="1" dirty="0">
              <a:solidFill>
                <a:schemeClr val="tx1"/>
              </a:solidFill>
            </a:endParaRPr>
          </a:p>
        </p:txBody>
      </p:sp>
      <p:sp>
        <p:nvSpPr>
          <p:cNvPr id="8" name="TextBox 7"/>
          <p:cNvSpPr txBox="1"/>
          <p:nvPr/>
        </p:nvSpPr>
        <p:spPr>
          <a:xfrm>
            <a:off x="479425" y="2110716"/>
            <a:ext cx="6683375" cy="3485570"/>
          </a:xfrm>
          <a:prstGeom prst="rect">
            <a:avLst/>
          </a:prstGeom>
          <a:noFill/>
        </p:spPr>
        <p:txBody>
          <a:bodyPr wrap="square" rtlCol="0">
            <a:spAutoFit/>
          </a:bodyPr>
          <a:lstStyle/>
          <a:p>
            <a:r>
              <a:rPr lang="en-AU" sz="1050" dirty="0"/>
              <a:t>The most commonly reported challenges related to the NDIS systems and funding, such as the complex nature of the program, administrative requirements and lack of funding (</a:t>
            </a:r>
            <a:r>
              <a:rPr lang="en-AU" sz="1050" i="1" dirty="0"/>
              <a:t>see next slide for details</a:t>
            </a:r>
            <a:r>
              <a:rPr lang="en-AU" sz="1050" dirty="0"/>
              <a:t>).</a:t>
            </a:r>
          </a:p>
          <a:p>
            <a:endParaRPr lang="en-AU" sz="1050" dirty="0"/>
          </a:p>
          <a:p>
            <a:r>
              <a:rPr lang="en-AU" sz="1050" dirty="0"/>
              <a:t>Staff shortages were a key challenge in the NDIS workforce. Respondents reflected on issues with recruiting workers with the appropriate skills and qualifications. This includes concerns with management staff not having a background in support services or understanding issues related to the NDIS workforce, causing problems within the organisation. </a:t>
            </a:r>
          </a:p>
          <a:p>
            <a:endParaRPr lang="en-AU" sz="1050" dirty="0"/>
          </a:p>
          <a:p>
            <a:endParaRPr lang="en-AU" sz="1050" dirty="0"/>
          </a:p>
          <a:p>
            <a:endParaRPr lang="en-AU" sz="1050" dirty="0"/>
          </a:p>
          <a:p>
            <a:endParaRPr lang="en-AU" sz="1050" dirty="0"/>
          </a:p>
          <a:p>
            <a:endParaRPr lang="en-AU" sz="1050" dirty="0"/>
          </a:p>
          <a:p>
            <a:endParaRPr lang="en-AU" sz="1050" dirty="0"/>
          </a:p>
          <a:p>
            <a:r>
              <a:rPr lang="en-AU" sz="1050" dirty="0"/>
              <a:t>Another common challenge was the high workload resulting in inefficiencies in their role. This included administrative requirements and regulatory burden of the work, where processes were not streamlined.</a:t>
            </a:r>
          </a:p>
          <a:p>
            <a:endParaRPr lang="en-AU" sz="1050" dirty="0"/>
          </a:p>
          <a:p>
            <a:r>
              <a:rPr lang="en-AU" sz="1050" dirty="0"/>
              <a:t>Some respondents had issues around pay. This included not getting an adequate hourly wage, not being reimbursed for travel time and feeling like responsibility outweighed financial incentives. In addition, some respondents also believe there is a lack of recognition from government around the value that disability support workers provide to the community. They reflected nurses and other frontline workers during COVID-19 received a bonus for their work, which was not extended to the NDIS </a:t>
            </a:r>
            <a:r>
              <a:rPr lang="en-AU" sz="1050"/>
              <a:t>workforce</a:t>
            </a:r>
            <a:r>
              <a:rPr lang="en-AU" sz="1050" smtClean="0"/>
              <a:t>.</a:t>
            </a:r>
            <a:endParaRPr lang="en-AU" sz="1050" dirty="0"/>
          </a:p>
        </p:txBody>
      </p:sp>
      <p:sp>
        <p:nvSpPr>
          <p:cNvPr id="9" name="TextBox 8"/>
          <p:cNvSpPr txBox="1"/>
          <p:nvPr/>
        </p:nvSpPr>
        <p:spPr>
          <a:xfrm>
            <a:off x="479425" y="1578575"/>
            <a:ext cx="6591935" cy="523220"/>
          </a:xfrm>
          <a:prstGeom prst="rect">
            <a:avLst/>
          </a:prstGeom>
          <a:noFill/>
        </p:spPr>
        <p:txBody>
          <a:bodyPr wrap="square" rtlCol="0">
            <a:spAutoFit/>
          </a:bodyPr>
          <a:lstStyle/>
          <a:p>
            <a:r>
              <a:rPr lang="en-AU" sz="1400" b="1" dirty="0">
                <a:solidFill>
                  <a:schemeClr val="accent3"/>
                </a:solidFill>
              </a:rPr>
              <a:t>Survey respondents were given the opportunity to comment on any additional challenges of working in the NDIS workforce</a:t>
            </a:r>
          </a:p>
        </p:txBody>
      </p:sp>
      <p:sp>
        <p:nvSpPr>
          <p:cNvPr id="2" name="Title 1"/>
          <p:cNvSpPr>
            <a:spLocks noGrp="1"/>
          </p:cNvSpPr>
          <p:nvPr>
            <p:ph type="title"/>
          </p:nvPr>
        </p:nvSpPr>
        <p:spPr>
          <a:xfrm>
            <a:off x="479425" y="476250"/>
            <a:ext cx="11233150" cy="775597"/>
          </a:xfrm>
        </p:spPr>
        <p:txBody>
          <a:bodyPr/>
          <a:lstStyle/>
          <a:p>
            <a:r>
              <a:rPr lang="en-AU" sz="2800" dirty="0" smtClean="0"/>
              <a:t>The open ended response provides further insight into the challenges of working in the NDIS workforce</a:t>
            </a:r>
            <a:endParaRPr lang="en-AU" sz="2800" dirty="0"/>
          </a:p>
        </p:txBody>
      </p:sp>
    </p:spTree>
    <p:extLst>
      <p:ext uri="{BB962C8B-B14F-4D97-AF65-F5344CB8AC3E}">
        <p14:creationId xmlns:p14="http://schemas.microsoft.com/office/powerpoint/2010/main" val="737444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445588"/>
            <a:ext cx="412751" cy="153888"/>
          </a:xfrm>
        </p:spPr>
        <p:txBody>
          <a:bodyPr/>
          <a:lstStyle/>
          <a:p>
            <a:fld id="{0500C9E6-702F-A843-8A04-80C500C6891A}" type="slidenum">
              <a:rPr lang="en-AU" smtClean="0"/>
              <a:t>38</a:t>
            </a:fld>
            <a:endParaRPr lang="en-AU" dirty="0"/>
          </a:p>
        </p:txBody>
      </p:sp>
      <p:sp>
        <p:nvSpPr>
          <p:cNvPr id="45" name="Rectangle 11" descr="Grey background"/>
          <p:cNvSpPr>
            <a:spLocks noChangeArrowheads="1"/>
          </p:cNvSpPr>
          <p:nvPr/>
        </p:nvSpPr>
        <p:spPr bwMode="gray">
          <a:xfrm>
            <a:off x="503724" y="4252913"/>
            <a:ext cx="11208850" cy="1751846"/>
          </a:xfrm>
          <a:prstGeom prst="rect">
            <a:avLst/>
          </a:prstGeom>
          <a:solidFill>
            <a:srgbClr val="F2F2F2"/>
          </a:solidFill>
          <a:ln w="9525">
            <a:solidFill>
              <a:srgbClr val="F2F2F2"/>
            </a:solidFill>
            <a:miter lim="800000"/>
            <a:headEnd type="none" w="lg" len="lg"/>
            <a:tailEnd type="none" w="lg" len="lg"/>
          </a:ln>
        </p:spPr>
        <p:txBody>
          <a:bodyPr tIns="91440" bIns="91440"/>
          <a:lstStyle/>
          <a:p>
            <a:pPr marL="0" marR="0" lvl="0" indent="0" defTabSz="914400" eaLnBrk="1" fontAlgn="base" latinLnBrk="0" hangingPunct="1">
              <a:lnSpc>
                <a:spcPct val="100000"/>
              </a:lnSpc>
              <a:spcBef>
                <a:spcPts val="0"/>
              </a:spcBef>
              <a:spcAft>
                <a:spcPts val="600"/>
              </a:spcAft>
              <a:buClrTx/>
              <a:buSzPct val="25000"/>
              <a:buFontTx/>
              <a:buNone/>
              <a:tabLst/>
              <a:defRPr/>
            </a:pPr>
            <a:endParaRPr kumimoji="0" lang="en-AU" sz="1200" b="0" i="0" u="none" strike="noStrike" kern="0" cap="none" spc="0" normalizeH="0" baseline="0" noProof="1">
              <a:ln>
                <a:noFill/>
              </a:ln>
              <a:solidFill>
                <a:srgbClr val="000000"/>
              </a:solidFill>
              <a:effectLst/>
              <a:uLnTx/>
              <a:uFillTx/>
              <a:cs typeface="Arial" pitchFamily="34" charset="0"/>
            </a:endParaRPr>
          </a:p>
        </p:txBody>
      </p:sp>
      <p:sp>
        <p:nvSpPr>
          <p:cNvPr id="21" name="Rectangular Callout 20"/>
          <p:cNvSpPr/>
          <p:nvPr/>
        </p:nvSpPr>
        <p:spPr>
          <a:xfrm>
            <a:off x="8412434" y="5323776"/>
            <a:ext cx="3187602" cy="911012"/>
          </a:xfrm>
          <a:prstGeom prst="wedgeRectCallout">
            <a:avLst>
              <a:gd name="adj1" fmla="val 17450"/>
              <a:gd name="adj2" fmla="val 63281"/>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65000"/>
                    <a:lumOff val="35000"/>
                  </a:schemeClr>
                </a:solidFill>
              </a:rPr>
              <a:t>“</a:t>
            </a:r>
            <a:r>
              <a:rPr lang="en-US" sz="1050" i="1" dirty="0">
                <a:solidFill>
                  <a:schemeClr val="tx1">
                    <a:lumMod val="65000"/>
                    <a:lumOff val="35000"/>
                  </a:schemeClr>
                </a:solidFill>
              </a:rPr>
              <a:t>I feel the NDIS has changed the level of support and speed of getting provider services to clients. I feel there are more </a:t>
            </a:r>
            <a:r>
              <a:rPr lang="en-US" sz="1050" i="1" dirty="0" smtClean="0">
                <a:solidFill>
                  <a:schemeClr val="tx1">
                    <a:lumMod val="65000"/>
                    <a:lumOff val="35000"/>
                  </a:schemeClr>
                </a:solidFill>
              </a:rPr>
              <a:t>road </a:t>
            </a:r>
            <a:r>
              <a:rPr lang="en-US" sz="1050" i="1" dirty="0">
                <a:solidFill>
                  <a:schemeClr val="tx1">
                    <a:lumMod val="65000"/>
                    <a:lumOff val="35000"/>
                  </a:schemeClr>
                </a:solidFill>
              </a:rPr>
              <a:t>blocks in providing quality, timely support to clients.”</a:t>
            </a:r>
            <a:endParaRPr lang="en-AU" sz="1050" i="1" dirty="0">
              <a:solidFill>
                <a:schemeClr val="tx1">
                  <a:lumMod val="65000"/>
                  <a:lumOff val="35000"/>
                </a:schemeClr>
              </a:solidFill>
            </a:endParaRPr>
          </a:p>
        </p:txBody>
      </p:sp>
      <p:sp>
        <p:nvSpPr>
          <p:cNvPr id="20" name="Rectangular Callout 19"/>
          <p:cNvSpPr/>
          <p:nvPr/>
        </p:nvSpPr>
        <p:spPr>
          <a:xfrm>
            <a:off x="8412434" y="4165432"/>
            <a:ext cx="3187602" cy="940869"/>
          </a:xfrm>
          <a:prstGeom prst="wedgeRectCallout">
            <a:avLst>
              <a:gd name="adj1" fmla="val 33487"/>
              <a:gd name="adj2" fmla="val 62739"/>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smtClean="0">
                <a:solidFill>
                  <a:schemeClr val="tx1">
                    <a:lumMod val="65000"/>
                    <a:lumOff val="35000"/>
                  </a:schemeClr>
                </a:solidFill>
              </a:rPr>
              <a:t>“</a:t>
            </a:r>
            <a:r>
              <a:rPr lang="en-US" sz="1050" i="1" dirty="0" smtClean="0">
                <a:solidFill>
                  <a:schemeClr val="tx1">
                    <a:lumMod val="65000"/>
                    <a:lumOff val="35000"/>
                  </a:schemeClr>
                </a:solidFill>
              </a:rPr>
              <a:t>Too </a:t>
            </a:r>
            <a:r>
              <a:rPr lang="en-US" sz="1050" i="1" dirty="0">
                <a:solidFill>
                  <a:schemeClr val="tx1">
                    <a:lumMod val="65000"/>
                    <a:lumOff val="35000"/>
                  </a:schemeClr>
                </a:solidFill>
              </a:rPr>
              <a:t>many times I’ve seen people </a:t>
            </a:r>
            <a:r>
              <a:rPr lang="en-US" sz="1050" i="1" dirty="0" smtClean="0">
                <a:solidFill>
                  <a:schemeClr val="tx1">
                    <a:lumMod val="65000"/>
                    <a:lumOff val="35000"/>
                  </a:schemeClr>
                </a:solidFill>
              </a:rPr>
              <a:t>slip [sic] through </a:t>
            </a:r>
            <a:r>
              <a:rPr lang="en-US" sz="1050" i="1" dirty="0">
                <a:solidFill>
                  <a:schemeClr val="tx1">
                    <a:lumMod val="65000"/>
                    <a:lumOff val="35000"/>
                  </a:schemeClr>
                </a:solidFill>
              </a:rPr>
              <a:t>the cracks because of red tape bureaucracy and paper pushers waiting to the last minute. Causing </a:t>
            </a:r>
            <a:r>
              <a:rPr lang="en-US" sz="1050" i="1" dirty="0" smtClean="0">
                <a:solidFill>
                  <a:schemeClr val="tx1">
                    <a:lumMod val="65000"/>
                    <a:lumOff val="35000"/>
                  </a:schemeClr>
                </a:solidFill>
              </a:rPr>
              <a:t>severe </a:t>
            </a:r>
            <a:r>
              <a:rPr lang="en-US" sz="1050" i="1" dirty="0">
                <a:solidFill>
                  <a:schemeClr val="tx1">
                    <a:lumMod val="65000"/>
                    <a:lumOff val="35000"/>
                  </a:schemeClr>
                </a:solidFill>
              </a:rPr>
              <a:t>[sic</a:t>
            </a:r>
            <a:r>
              <a:rPr lang="en-US" sz="1050" i="1" dirty="0" smtClean="0">
                <a:solidFill>
                  <a:schemeClr val="tx1">
                    <a:lumMod val="65000"/>
                    <a:lumOff val="35000"/>
                  </a:schemeClr>
                </a:solidFill>
              </a:rPr>
              <a:t>] mental </a:t>
            </a:r>
            <a:r>
              <a:rPr lang="en-US" sz="1050" i="1" dirty="0">
                <a:solidFill>
                  <a:schemeClr val="tx1">
                    <a:lumMod val="65000"/>
                    <a:lumOff val="35000"/>
                  </a:schemeClr>
                </a:solidFill>
              </a:rPr>
              <a:t>health declines and attempts at life.”</a:t>
            </a:r>
            <a:endParaRPr lang="en-AU" sz="1050" i="1" dirty="0">
              <a:solidFill>
                <a:schemeClr val="tx1">
                  <a:lumMod val="65000"/>
                  <a:lumOff val="35000"/>
                </a:schemeClr>
              </a:solidFill>
            </a:endParaRPr>
          </a:p>
        </p:txBody>
      </p:sp>
      <p:sp>
        <p:nvSpPr>
          <p:cNvPr id="40" name="TextBox 39"/>
          <p:cNvSpPr txBox="1"/>
          <p:nvPr/>
        </p:nvSpPr>
        <p:spPr>
          <a:xfrm>
            <a:off x="8327957" y="2306233"/>
            <a:ext cx="3356557" cy="1872001"/>
          </a:xfrm>
          <a:prstGeom prst="rect">
            <a:avLst/>
          </a:prstGeom>
          <a:noFill/>
          <a:ln>
            <a:noFill/>
          </a:ln>
        </p:spPr>
        <p:txBody>
          <a:bodyPr wrap="square" rtlCol="0">
            <a:spAutoFit/>
          </a:bodyPr>
          <a:lstStyle/>
          <a:p>
            <a:r>
              <a:rPr lang="en-AU" sz="1050" dirty="0"/>
              <a:t>The complicated NDIS environment has reportedly resulted in worse outcomes for participants due to the </a:t>
            </a:r>
            <a:r>
              <a:rPr lang="en-AU" sz="1050" b="1" dirty="0"/>
              <a:t>regulatory requirements, limited funding </a:t>
            </a:r>
            <a:r>
              <a:rPr lang="en-AU" sz="1050" dirty="0"/>
              <a:t>and </a:t>
            </a:r>
            <a:r>
              <a:rPr lang="en-AU" sz="1050" b="1" dirty="0"/>
              <a:t>changing guidelines</a:t>
            </a:r>
            <a:r>
              <a:rPr lang="en-AU" sz="1050" dirty="0"/>
              <a:t>. Some respondents perceive that since the introduction of the NDIS, the </a:t>
            </a:r>
            <a:r>
              <a:rPr lang="en-AU" sz="1050" dirty="0" smtClean="0"/>
              <a:t>NDIS workforce has </a:t>
            </a:r>
            <a:r>
              <a:rPr lang="en-AU" sz="1050" dirty="0"/>
              <a:t>become billing focused rather than people focused. </a:t>
            </a:r>
          </a:p>
          <a:p>
            <a:endParaRPr lang="en-AU" sz="1050" dirty="0"/>
          </a:p>
          <a:p>
            <a:r>
              <a:rPr lang="en-AU" sz="1050" dirty="0"/>
              <a:t>Respondents commented that </a:t>
            </a:r>
            <a:r>
              <a:rPr lang="en-AU" sz="1050" dirty="0" smtClean="0"/>
              <a:t>NDIS participants </a:t>
            </a:r>
            <a:r>
              <a:rPr lang="en-AU" sz="1050" dirty="0"/>
              <a:t>have been cut off from funding or are not able to receive </a:t>
            </a:r>
            <a:r>
              <a:rPr lang="en-AU" sz="1050" dirty="0" smtClean="0"/>
              <a:t>support </a:t>
            </a:r>
            <a:r>
              <a:rPr lang="en-AU" sz="1050" dirty="0"/>
              <a:t>due to long response times. </a:t>
            </a:r>
          </a:p>
        </p:txBody>
      </p:sp>
      <p:pic>
        <p:nvPicPr>
          <p:cNvPr id="10" name="Picture 9" descr="Purple box and outline for systematic barriers affecting participant outcomes" title="Systematic barriers affecting participant outcomes"/>
          <p:cNvPicPr>
            <a:picLocks noChangeAspect="1"/>
          </p:cNvPicPr>
          <p:nvPr/>
        </p:nvPicPr>
        <p:blipFill>
          <a:blip r:embed="rId3"/>
          <a:stretch>
            <a:fillRect/>
          </a:stretch>
        </p:blipFill>
        <p:spPr>
          <a:xfrm>
            <a:off x="8299897" y="1876119"/>
            <a:ext cx="3371380" cy="4554107"/>
          </a:xfrm>
          <a:prstGeom prst="rect">
            <a:avLst/>
          </a:prstGeom>
        </p:spPr>
      </p:pic>
      <p:sp>
        <p:nvSpPr>
          <p:cNvPr id="17" name="Rectangular Callout 16"/>
          <p:cNvSpPr/>
          <p:nvPr/>
        </p:nvSpPr>
        <p:spPr>
          <a:xfrm>
            <a:off x="4490048" y="5167147"/>
            <a:ext cx="3187602" cy="930141"/>
          </a:xfrm>
          <a:prstGeom prst="wedgeRectCallout">
            <a:avLst>
              <a:gd name="adj1" fmla="val 35655"/>
              <a:gd name="adj2" fmla="val 67631"/>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65000"/>
                    <a:lumOff val="35000"/>
                  </a:schemeClr>
                </a:solidFill>
              </a:rPr>
              <a:t>“</a:t>
            </a:r>
            <a:r>
              <a:rPr lang="en-US" sz="1050" i="1" dirty="0">
                <a:solidFill>
                  <a:schemeClr val="tx1">
                    <a:lumMod val="65000"/>
                    <a:lumOff val="35000"/>
                  </a:schemeClr>
                </a:solidFill>
              </a:rPr>
              <a:t>The NDIS do not provide enough funds to support participants to achieve their goals - particularly in psychology. They disregard the impact of disability on someone's mental </a:t>
            </a:r>
            <a:r>
              <a:rPr lang="en-US" sz="1050" i="1" dirty="0" smtClean="0">
                <a:solidFill>
                  <a:schemeClr val="tx1">
                    <a:lumMod val="65000"/>
                    <a:lumOff val="35000"/>
                  </a:schemeClr>
                </a:solidFill>
              </a:rPr>
              <a:t>health.”</a:t>
            </a:r>
            <a:endParaRPr lang="en-AU" sz="1050" i="1" dirty="0">
              <a:solidFill>
                <a:schemeClr val="tx1">
                  <a:lumMod val="65000"/>
                  <a:lumOff val="35000"/>
                </a:schemeClr>
              </a:solidFill>
            </a:endParaRPr>
          </a:p>
        </p:txBody>
      </p:sp>
      <p:sp>
        <p:nvSpPr>
          <p:cNvPr id="16" name="Rectangular Callout 15"/>
          <p:cNvSpPr/>
          <p:nvPr/>
        </p:nvSpPr>
        <p:spPr>
          <a:xfrm>
            <a:off x="4458877" y="4004966"/>
            <a:ext cx="3187602" cy="750091"/>
          </a:xfrm>
          <a:prstGeom prst="wedgeRectCallout">
            <a:avLst>
              <a:gd name="adj1" fmla="val -20403"/>
              <a:gd name="adj2" fmla="val 71679"/>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65000"/>
                    <a:lumOff val="35000"/>
                  </a:schemeClr>
                </a:solidFill>
              </a:rPr>
              <a:t>“</a:t>
            </a:r>
            <a:r>
              <a:rPr lang="en-US" sz="1050" i="1" dirty="0">
                <a:solidFill>
                  <a:schemeClr val="tx1">
                    <a:lumMod val="65000"/>
                    <a:lumOff val="35000"/>
                  </a:schemeClr>
                </a:solidFill>
              </a:rPr>
              <a:t>The insecurity of [them] constantly changing the price guide and rules is by far the most stressful part of my role.”</a:t>
            </a:r>
            <a:endParaRPr lang="en-AU" sz="1050" i="1" dirty="0">
              <a:solidFill>
                <a:schemeClr val="tx1">
                  <a:lumMod val="65000"/>
                  <a:lumOff val="35000"/>
                </a:schemeClr>
              </a:solidFill>
            </a:endParaRPr>
          </a:p>
        </p:txBody>
      </p:sp>
      <p:sp>
        <p:nvSpPr>
          <p:cNvPr id="36" name="TextBox 35"/>
          <p:cNvSpPr txBox="1"/>
          <p:nvPr/>
        </p:nvSpPr>
        <p:spPr>
          <a:xfrm>
            <a:off x="4405571" y="2307397"/>
            <a:ext cx="3360319" cy="1546578"/>
          </a:xfrm>
          <a:prstGeom prst="rect">
            <a:avLst/>
          </a:prstGeom>
          <a:noFill/>
          <a:ln>
            <a:noFill/>
          </a:ln>
        </p:spPr>
        <p:txBody>
          <a:bodyPr wrap="square" rtlCol="0">
            <a:spAutoFit/>
          </a:bodyPr>
          <a:lstStyle/>
          <a:p>
            <a:r>
              <a:rPr lang="en-AU" sz="1050" dirty="0"/>
              <a:t>Respondents reported that the </a:t>
            </a:r>
            <a:r>
              <a:rPr lang="en-AU" sz="1050" b="1" dirty="0"/>
              <a:t>NDIS does not provide enough funding</a:t>
            </a:r>
            <a:r>
              <a:rPr lang="en-AU" sz="1050" dirty="0"/>
              <a:t> and has reducing funding, resulting in participants </a:t>
            </a:r>
            <a:r>
              <a:rPr lang="en-AU" sz="1050" b="1" dirty="0"/>
              <a:t>needs not being fully met</a:t>
            </a:r>
            <a:r>
              <a:rPr lang="en-AU" sz="1050" dirty="0"/>
              <a:t>. Respondents commented that </a:t>
            </a:r>
            <a:r>
              <a:rPr lang="en-AU" sz="1050" dirty="0" smtClean="0"/>
              <a:t>worker salaries </a:t>
            </a:r>
            <a:r>
              <a:rPr lang="en-AU" sz="1050" dirty="0"/>
              <a:t>and compliance costs are increasing but NDIS funding is not. </a:t>
            </a:r>
          </a:p>
          <a:p>
            <a:endParaRPr lang="en-AU" sz="1050" dirty="0"/>
          </a:p>
          <a:p>
            <a:r>
              <a:rPr lang="en-AU" sz="1050" dirty="0"/>
              <a:t>Changes to </a:t>
            </a:r>
            <a:r>
              <a:rPr lang="en-AU" sz="1050" dirty="0" smtClean="0"/>
              <a:t>price </a:t>
            </a:r>
            <a:r>
              <a:rPr lang="en-AU" sz="1050" dirty="0"/>
              <a:t>guides with limited communication and support has resulted in frustrations with </a:t>
            </a:r>
            <a:r>
              <a:rPr lang="en-AU" sz="1050" dirty="0" smtClean="0"/>
              <a:t>workers. </a:t>
            </a:r>
            <a:endParaRPr lang="en-AU" sz="1050" dirty="0"/>
          </a:p>
        </p:txBody>
      </p:sp>
      <p:pic>
        <p:nvPicPr>
          <p:cNvPr id="9" name="Picture 8" descr="Purple box and ou tline for insufficient funding and pricing changes" title="Insufficient funding and pricing changes"/>
          <p:cNvPicPr>
            <a:picLocks noChangeAspect="1"/>
          </p:cNvPicPr>
          <p:nvPr/>
        </p:nvPicPr>
        <p:blipFill>
          <a:blip r:embed="rId4"/>
          <a:stretch>
            <a:fillRect/>
          </a:stretch>
        </p:blipFill>
        <p:spPr>
          <a:xfrm>
            <a:off x="4395110" y="1876119"/>
            <a:ext cx="3377477" cy="4517528"/>
          </a:xfrm>
          <a:prstGeom prst="rect">
            <a:avLst/>
          </a:prstGeom>
        </p:spPr>
      </p:pic>
      <p:sp>
        <p:nvSpPr>
          <p:cNvPr id="22" name="Rectangular Callout 21"/>
          <p:cNvSpPr/>
          <p:nvPr/>
        </p:nvSpPr>
        <p:spPr>
          <a:xfrm>
            <a:off x="567662" y="5449727"/>
            <a:ext cx="3187602" cy="711734"/>
          </a:xfrm>
          <a:prstGeom prst="wedgeRectCallout">
            <a:avLst>
              <a:gd name="adj1" fmla="val 20051"/>
              <a:gd name="adj2" fmla="val 68693"/>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65000"/>
                    <a:lumOff val="35000"/>
                  </a:schemeClr>
                </a:solidFill>
              </a:rPr>
              <a:t>“</a:t>
            </a:r>
            <a:r>
              <a:rPr lang="en-US" sz="1050" i="1" dirty="0">
                <a:solidFill>
                  <a:schemeClr val="tx1">
                    <a:lumMod val="65000"/>
                    <a:lumOff val="35000"/>
                  </a:schemeClr>
                </a:solidFill>
              </a:rPr>
              <a:t>Extremely frustrated with the current NDIS communication system.”</a:t>
            </a:r>
            <a:endParaRPr lang="en-AU" sz="1050" i="1" dirty="0">
              <a:solidFill>
                <a:schemeClr val="tx1">
                  <a:lumMod val="65000"/>
                  <a:lumOff val="35000"/>
                </a:schemeClr>
              </a:solidFill>
            </a:endParaRPr>
          </a:p>
        </p:txBody>
      </p:sp>
      <p:sp>
        <p:nvSpPr>
          <p:cNvPr id="32" name="Rectangular Callout 31"/>
          <p:cNvSpPr/>
          <p:nvPr/>
        </p:nvSpPr>
        <p:spPr>
          <a:xfrm>
            <a:off x="567662" y="3860224"/>
            <a:ext cx="3187602" cy="1259137"/>
          </a:xfrm>
          <a:prstGeom prst="wedgeRectCallout">
            <a:avLst>
              <a:gd name="adj1" fmla="val -32696"/>
              <a:gd name="adj2" fmla="val 69165"/>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65000"/>
                    <a:lumOff val="35000"/>
                  </a:schemeClr>
                </a:solidFill>
              </a:rPr>
              <a:t>“Constantly changing regulations and information makes it really hard to support people, and it gets frustrating for everyone not knowing whether they will be able to access the supports they need when required because the NDIS changes the parameters again</a:t>
            </a:r>
            <a:r>
              <a:rPr lang="en-US" sz="1050" i="1" dirty="0">
                <a:solidFill>
                  <a:schemeClr val="tx1">
                    <a:lumMod val="65000"/>
                    <a:lumOff val="35000"/>
                  </a:schemeClr>
                </a:solidFill>
              </a:rPr>
              <a:t>.”</a:t>
            </a:r>
            <a:endParaRPr lang="en-AU" sz="1050" i="1" dirty="0">
              <a:solidFill>
                <a:schemeClr val="tx1">
                  <a:lumMod val="65000"/>
                  <a:lumOff val="35000"/>
                </a:schemeClr>
              </a:solidFill>
            </a:endParaRPr>
          </a:p>
        </p:txBody>
      </p:sp>
      <p:sp>
        <p:nvSpPr>
          <p:cNvPr id="30" name="TextBox 29"/>
          <p:cNvSpPr txBox="1"/>
          <p:nvPr/>
        </p:nvSpPr>
        <p:spPr>
          <a:xfrm>
            <a:off x="455128" y="2289779"/>
            <a:ext cx="3356557" cy="1384995"/>
          </a:xfrm>
          <a:prstGeom prst="rect">
            <a:avLst/>
          </a:prstGeom>
          <a:noFill/>
          <a:ln>
            <a:noFill/>
          </a:ln>
        </p:spPr>
        <p:txBody>
          <a:bodyPr wrap="square" rtlCol="0">
            <a:spAutoFit/>
          </a:bodyPr>
          <a:lstStyle/>
          <a:p>
            <a:pPr lvl="0"/>
            <a:r>
              <a:rPr lang="en-AU" sz="1050" dirty="0">
                <a:solidFill>
                  <a:srgbClr val="000000"/>
                </a:solidFill>
              </a:rPr>
              <a:t>Respondents commonly mentioned the challenges of navigating the NDIS system. This included </a:t>
            </a:r>
            <a:r>
              <a:rPr lang="en-AU" sz="1050" b="1" dirty="0">
                <a:solidFill>
                  <a:srgbClr val="000000"/>
                </a:solidFill>
              </a:rPr>
              <a:t>managing policy and pricing changes, </a:t>
            </a:r>
            <a:r>
              <a:rPr lang="en-AU" sz="1050" b="1" dirty="0" smtClean="0">
                <a:solidFill>
                  <a:srgbClr val="000000"/>
                </a:solidFill>
              </a:rPr>
              <a:t>restrictive </a:t>
            </a:r>
            <a:r>
              <a:rPr lang="en-AU" sz="1050" b="1" dirty="0">
                <a:solidFill>
                  <a:srgbClr val="000000"/>
                </a:solidFill>
              </a:rPr>
              <a:t>practice and limitations of the guidelines, lack of transparency in the process and long approval times</a:t>
            </a:r>
            <a:r>
              <a:rPr lang="en-AU" sz="1050" dirty="0">
                <a:solidFill>
                  <a:srgbClr val="000000"/>
                </a:solidFill>
              </a:rPr>
              <a:t>. This can make it challenging for </a:t>
            </a:r>
            <a:r>
              <a:rPr lang="en-AU" sz="1050" dirty="0" smtClean="0">
                <a:solidFill>
                  <a:srgbClr val="000000"/>
                </a:solidFill>
              </a:rPr>
              <a:t>workers </a:t>
            </a:r>
            <a:r>
              <a:rPr lang="en-AU" sz="1050" dirty="0">
                <a:solidFill>
                  <a:srgbClr val="000000"/>
                </a:solidFill>
              </a:rPr>
              <a:t>to support </a:t>
            </a:r>
            <a:r>
              <a:rPr lang="en-AU" sz="1050" dirty="0" smtClean="0">
                <a:solidFill>
                  <a:srgbClr val="000000"/>
                </a:solidFill>
              </a:rPr>
              <a:t>NDIS participants and </a:t>
            </a:r>
            <a:r>
              <a:rPr lang="en-AU" sz="1050" dirty="0">
                <a:solidFill>
                  <a:srgbClr val="000000"/>
                </a:solidFill>
              </a:rPr>
              <a:t>manage their expectations.</a:t>
            </a:r>
          </a:p>
        </p:txBody>
      </p:sp>
      <p:pic>
        <p:nvPicPr>
          <p:cNvPr id="8" name="Picture 7" descr="purple box and outline for difficulty navigating the NDIS system" title="Difficulty navigating the NDIS system"/>
          <p:cNvPicPr>
            <a:picLocks noChangeAspect="1"/>
          </p:cNvPicPr>
          <p:nvPr/>
        </p:nvPicPr>
        <p:blipFill>
          <a:blip r:embed="rId5"/>
          <a:stretch>
            <a:fillRect/>
          </a:stretch>
        </p:blipFill>
        <p:spPr>
          <a:xfrm>
            <a:off x="483554" y="1876119"/>
            <a:ext cx="3371380" cy="4529721"/>
          </a:xfrm>
          <a:prstGeom prst="rect">
            <a:avLst/>
          </a:prstGeom>
        </p:spPr>
      </p:pic>
      <p:sp>
        <p:nvSpPr>
          <p:cNvPr id="4" name="Text Placeholder 3"/>
          <p:cNvSpPr>
            <a:spLocks noGrp="1"/>
          </p:cNvSpPr>
          <p:nvPr>
            <p:ph type="body" sz="quarter" idx="13"/>
          </p:nvPr>
        </p:nvSpPr>
        <p:spPr>
          <a:xfrm>
            <a:off x="479426" y="1342552"/>
            <a:ext cx="11233150" cy="307777"/>
          </a:xfrm>
        </p:spPr>
        <p:txBody>
          <a:bodyPr/>
          <a:lstStyle/>
          <a:p>
            <a:r>
              <a:rPr lang="en-AU" sz="2000" dirty="0"/>
              <a:t>Responses about NDIS </a:t>
            </a:r>
            <a:r>
              <a:rPr lang="en-AU" sz="2000" dirty="0" smtClean="0"/>
              <a:t>systems and funding </a:t>
            </a:r>
            <a:r>
              <a:rPr lang="en-AU" sz="2000" dirty="0"/>
              <a:t>can be grouped into three main themes</a:t>
            </a:r>
          </a:p>
        </p:txBody>
      </p:sp>
      <p:sp>
        <p:nvSpPr>
          <p:cNvPr id="2" name="Title 1"/>
          <p:cNvSpPr>
            <a:spLocks noGrp="1"/>
          </p:cNvSpPr>
          <p:nvPr>
            <p:ph type="title"/>
          </p:nvPr>
        </p:nvSpPr>
        <p:spPr>
          <a:xfrm>
            <a:off x="479425" y="476250"/>
            <a:ext cx="11233150" cy="775597"/>
          </a:xfrm>
        </p:spPr>
        <p:txBody>
          <a:bodyPr/>
          <a:lstStyle/>
          <a:p>
            <a:r>
              <a:rPr lang="en-AU" sz="2800" dirty="0" smtClean="0"/>
              <a:t>Challenges around NDIS systems and funding was the most commonly mentioned issue</a:t>
            </a:r>
            <a:endParaRPr lang="en-AU" sz="2800" dirty="0"/>
          </a:p>
        </p:txBody>
      </p:sp>
    </p:spTree>
    <p:extLst>
      <p:ext uri="{BB962C8B-B14F-4D97-AF65-F5344CB8AC3E}">
        <p14:creationId xmlns:p14="http://schemas.microsoft.com/office/powerpoint/2010/main" val="4170462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33AA1-EF8A-CE44-BDC9-F2EED04B106C}"/>
              </a:ext>
            </a:extLst>
          </p:cNvPr>
          <p:cNvSpPr>
            <a:spLocks noGrp="1"/>
          </p:cNvSpPr>
          <p:nvPr>
            <p:ph type="sldNum" sz="quarter" idx="10"/>
          </p:nvPr>
        </p:nvSpPr>
        <p:spPr>
          <a:xfrm>
            <a:off x="11298576" y="6503223"/>
            <a:ext cx="413999" cy="153888"/>
          </a:xfrm>
        </p:spPr>
        <p:txBody>
          <a:bodyPr/>
          <a:lstStyle/>
          <a:p>
            <a:fld id="{7146FAA3-5F10-EC41-882E-FB4187E570D3}" type="slidenum">
              <a:rPr lang="en-AU" smtClean="0"/>
              <a:pPr/>
              <a:t>39</a:t>
            </a:fld>
            <a:endParaRPr lang="en-AU"/>
          </a:p>
        </p:txBody>
      </p:sp>
      <p:pic>
        <p:nvPicPr>
          <p:cNvPr id="2" name="Picture 1" descr="Questionmark with circle outline icon" title="Question mark"/>
          <p:cNvPicPr>
            <a:picLocks noChangeAspect="1"/>
          </p:cNvPicPr>
          <p:nvPr/>
        </p:nvPicPr>
        <p:blipFill>
          <a:blip r:embed="rId2"/>
          <a:stretch>
            <a:fillRect/>
          </a:stretch>
        </p:blipFill>
        <p:spPr>
          <a:xfrm>
            <a:off x="7891936" y="2337990"/>
            <a:ext cx="3743268" cy="3773751"/>
          </a:xfrm>
          <a:prstGeom prst="rect">
            <a:avLst/>
          </a:prstGeom>
        </p:spPr>
      </p:pic>
      <p:sp>
        <p:nvSpPr>
          <p:cNvPr id="12" name="Title 1">
            <a:extLst>
              <a:ext uri="{FF2B5EF4-FFF2-40B4-BE49-F238E27FC236}">
                <a16:creationId xmlns:a16="http://schemas.microsoft.com/office/drawing/2014/main" id="{058175DE-4C32-4444-995B-47AA70EE1048}"/>
              </a:ext>
            </a:extLst>
          </p:cNvPr>
          <p:cNvSpPr txBox="1">
            <a:spLocks/>
          </p:cNvSpPr>
          <p:nvPr/>
        </p:nvSpPr>
        <p:spPr>
          <a:xfrm>
            <a:off x="479424" y="1993976"/>
            <a:ext cx="5448936" cy="13295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AU" sz="4800" dirty="0"/>
              <a:t>Limitations and next steps</a:t>
            </a:r>
          </a:p>
        </p:txBody>
      </p:sp>
    </p:spTree>
    <p:extLst>
      <p:ext uri="{BB962C8B-B14F-4D97-AF65-F5344CB8AC3E}">
        <p14:creationId xmlns:p14="http://schemas.microsoft.com/office/powerpoint/2010/main" val="344883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a:t>
            </a:fld>
            <a:endParaRPr lang="en-AU"/>
          </a:p>
        </p:txBody>
      </p:sp>
      <p:sp>
        <p:nvSpPr>
          <p:cNvPr id="18" name="TextBox 17"/>
          <p:cNvSpPr txBox="1"/>
          <p:nvPr/>
        </p:nvSpPr>
        <p:spPr>
          <a:xfrm>
            <a:off x="855885" y="6468348"/>
            <a:ext cx="10480229" cy="215444"/>
          </a:xfrm>
          <a:prstGeom prst="rect">
            <a:avLst/>
          </a:prstGeom>
          <a:noFill/>
        </p:spPr>
        <p:txBody>
          <a:bodyPr wrap="square" rtlCol="0">
            <a:spAutoFit/>
          </a:bodyPr>
          <a:lstStyle/>
          <a:p>
            <a:r>
              <a:rPr lang="en-US" sz="800" dirty="0" smtClean="0"/>
              <a:t>*Statistical significance means that the results are unlikely to be a result of random chance and the p value of a statistical test is small enough to reject the null hypothesis. </a:t>
            </a:r>
            <a:r>
              <a:rPr lang="en-US" sz="600" dirty="0" smtClean="0"/>
              <a:t> </a:t>
            </a:r>
            <a:endParaRPr lang="en-AU" sz="600" dirty="0"/>
          </a:p>
        </p:txBody>
      </p:sp>
      <p:sp>
        <p:nvSpPr>
          <p:cNvPr id="8" name="Text Placeholder 7"/>
          <p:cNvSpPr>
            <a:spLocks noGrp="1"/>
          </p:cNvSpPr>
          <p:nvPr>
            <p:ph type="body" sz="quarter" idx="21"/>
          </p:nvPr>
        </p:nvSpPr>
        <p:spPr>
          <a:xfrm>
            <a:off x="9051102" y="1938791"/>
            <a:ext cx="2663825" cy="4306887"/>
          </a:xfrm>
        </p:spPr>
        <p:txBody>
          <a:bodyPr/>
          <a:lstStyle/>
          <a:p>
            <a:pPr lvl="1"/>
            <a:r>
              <a:rPr lang="en-AU" sz="1200" dirty="0" smtClean="0"/>
              <a:t>Three drivers (job resources) were significantly associated with lower burnout and/or higher job engagement: </a:t>
            </a:r>
          </a:p>
          <a:p>
            <a:pPr marL="228600" lvl="1" indent="-228600">
              <a:buAutoNum type="arabicPeriod"/>
            </a:pPr>
            <a:r>
              <a:rPr lang="en-AU" sz="1200" dirty="0" smtClean="0"/>
              <a:t>Feeling that work was valuable to the community and personally fulfilling </a:t>
            </a:r>
          </a:p>
          <a:p>
            <a:pPr marL="228600" lvl="1" indent="-228600">
              <a:buAutoNum type="arabicPeriod"/>
            </a:pPr>
            <a:r>
              <a:rPr lang="en-AU" sz="1200" dirty="0" smtClean="0"/>
              <a:t>Having healthy work practices, such as processes in place to take leave</a:t>
            </a:r>
          </a:p>
          <a:p>
            <a:pPr marL="228600" lvl="1" indent="-228600">
              <a:buAutoNum type="arabicPeriod"/>
            </a:pPr>
            <a:r>
              <a:rPr lang="en-AU" sz="1200" dirty="0" smtClean="0"/>
              <a:t>Feeling committed to their organisation </a:t>
            </a:r>
          </a:p>
          <a:p>
            <a:pPr lvl="1"/>
            <a:r>
              <a:rPr lang="en-AU" sz="1200" dirty="0" smtClean="0"/>
              <a:t>A number of other measured resources, such as training satisfaction, opportunities for growth, pay or conditions, relationships with colleagues and supervisors, and working at an organisation with high ethical standards, were not significantly associated with burnout or engagement.</a:t>
            </a:r>
          </a:p>
        </p:txBody>
      </p:sp>
      <p:sp>
        <p:nvSpPr>
          <p:cNvPr id="19" name="Rectangle 18"/>
          <p:cNvSpPr/>
          <p:nvPr/>
        </p:nvSpPr>
        <p:spPr>
          <a:xfrm>
            <a:off x="6158541" y="5396430"/>
            <a:ext cx="2694775" cy="1015663"/>
          </a:xfrm>
          <a:prstGeom prst="rect">
            <a:avLst/>
          </a:prstGeom>
        </p:spPr>
        <p:txBody>
          <a:bodyPr wrap="square">
            <a:spAutoFit/>
          </a:bodyPr>
          <a:lstStyle/>
          <a:p>
            <a:r>
              <a:rPr lang="en-AU" sz="1200" dirty="0"/>
              <a:t>  </a:t>
            </a:r>
            <a:r>
              <a:rPr lang="en-AU" sz="1200" dirty="0" smtClean="0"/>
              <a:t>     A </a:t>
            </a:r>
            <a:r>
              <a:rPr lang="en-AU" sz="1200" dirty="0"/>
              <a:t>spotlight analysis found that most respondents were not concerned with rostering practices, such as their hours changing from week to week.</a:t>
            </a:r>
          </a:p>
        </p:txBody>
      </p:sp>
      <p:pic>
        <p:nvPicPr>
          <p:cNvPr id="25" name="Picture 24" title="Magnifier glass icon"/>
          <p:cNvPicPr>
            <a:picLocks noChangeAspect="1"/>
          </p:cNvPicPr>
          <p:nvPr/>
        </p:nvPicPr>
        <p:blipFill>
          <a:blip r:embed="rId3"/>
          <a:stretch>
            <a:fillRect/>
          </a:stretch>
        </p:blipFill>
        <p:spPr>
          <a:xfrm>
            <a:off x="6231711" y="5378500"/>
            <a:ext cx="231668" cy="243861"/>
          </a:xfrm>
          <a:prstGeom prst="rect">
            <a:avLst/>
          </a:prstGeom>
        </p:spPr>
      </p:pic>
      <p:sp>
        <p:nvSpPr>
          <p:cNvPr id="7" name="Text Placeholder 6"/>
          <p:cNvSpPr>
            <a:spLocks noGrp="1"/>
          </p:cNvSpPr>
          <p:nvPr>
            <p:ph type="body" sz="quarter" idx="20"/>
          </p:nvPr>
        </p:nvSpPr>
        <p:spPr>
          <a:xfrm>
            <a:off x="6189491" y="1938792"/>
            <a:ext cx="2663825" cy="3015352"/>
          </a:xfrm>
        </p:spPr>
        <p:txBody>
          <a:bodyPr/>
          <a:lstStyle/>
          <a:p>
            <a:pPr lvl="1"/>
            <a:r>
              <a:rPr lang="en-AU" sz="1200" dirty="0" smtClean="0"/>
              <a:t>Five </a:t>
            </a:r>
            <a:r>
              <a:rPr lang="en-AU" sz="1200" dirty="0"/>
              <a:t>barriers (job demands) </a:t>
            </a:r>
            <a:r>
              <a:rPr lang="en-AU" sz="1200" dirty="0" smtClean="0"/>
              <a:t>were significantly associated with higher burnout and/or lower job engagement: </a:t>
            </a:r>
          </a:p>
          <a:p>
            <a:pPr marL="228600" lvl="1" indent="-228600">
              <a:buAutoNum type="arabicPeriod"/>
            </a:pPr>
            <a:r>
              <a:rPr lang="en-AU" sz="1200" dirty="0" smtClean="0"/>
              <a:t>Facing personally confronting situations at work </a:t>
            </a:r>
          </a:p>
          <a:p>
            <a:pPr marL="228600" lvl="1" indent="-228600">
              <a:buAutoNum type="arabicPeriod"/>
            </a:pPr>
            <a:r>
              <a:rPr lang="en-AU" sz="1200" dirty="0" smtClean="0"/>
              <a:t>Administrative burden and red tape</a:t>
            </a:r>
          </a:p>
          <a:p>
            <a:pPr marL="228600" lvl="1" indent="-228600">
              <a:buAutoNum type="arabicPeriod"/>
            </a:pPr>
            <a:r>
              <a:rPr lang="en-AU" sz="1200" dirty="0" smtClean="0"/>
              <a:t>Experiencing health and safety risks </a:t>
            </a:r>
          </a:p>
          <a:p>
            <a:pPr marL="228600" lvl="1" indent="-228600">
              <a:buAutoNum type="arabicPeriod"/>
            </a:pPr>
            <a:r>
              <a:rPr lang="en-AU" sz="1200" dirty="0" smtClean="0"/>
              <a:t>Having a workload above capacity </a:t>
            </a:r>
          </a:p>
          <a:p>
            <a:pPr marL="228600" lvl="1" indent="-228600">
              <a:buAutoNum type="arabicPeriod"/>
            </a:pPr>
            <a:r>
              <a:rPr lang="en-AU" sz="1200" dirty="0" smtClean="0"/>
              <a:t>Working more than desired hours </a:t>
            </a:r>
          </a:p>
          <a:p>
            <a:pPr lvl="1"/>
            <a:r>
              <a:rPr lang="en-AU" sz="1200" dirty="0" smtClean="0"/>
              <a:t>Job insecurity, experience of discrimination and experience of workplace abuse were not significantly associated with burnout or engagement. </a:t>
            </a:r>
          </a:p>
        </p:txBody>
      </p:sp>
      <p:sp>
        <p:nvSpPr>
          <p:cNvPr id="9" name="Rectangle 8"/>
          <p:cNvSpPr/>
          <p:nvPr/>
        </p:nvSpPr>
        <p:spPr>
          <a:xfrm>
            <a:off x="3252929" y="4673461"/>
            <a:ext cx="2738775" cy="1295419"/>
          </a:xfrm>
          <a:prstGeom prst="rect">
            <a:avLst/>
          </a:prstGeom>
        </p:spPr>
        <p:txBody>
          <a:bodyPr wrap="square">
            <a:spAutoFit/>
          </a:bodyPr>
          <a:lstStyle/>
          <a:p>
            <a:pPr marL="0" lvl="1">
              <a:lnSpc>
                <a:spcPct val="110000"/>
              </a:lnSpc>
              <a:spcBef>
                <a:spcPts val="700"/>
              </a:spcBef>
            </a:pPr>
            <a:r>
              <a:rPr lang="en-AU" sz="1200" dirty="0" smtClean="0"/>
              <a:t>        A </a:t>
            </a:r>
            <a:r>
              <a:rPr lang="en-AU" sz="1200" dirty="0"/>
              <a:t>spotlight analysis on the impact of COVID-19 found that 52% of respondents felt the pandemic made their work experience worse, but this did not translate into plans to leave the NDIS workforce.  </a:t>
            </a:r>
          </a:p>
        </p:txBody>
      </p:sp>
      <p:pic>
        <p:nvPicPr>
          <p:cNvPr id="20" name="Picture 19" title="Magnifier glass icon"/>
          <p:cNvPicPr>
            <a:picLocks noChangeAspect="1"/>
          </p:cNvPicPr>
          <p:nvPr/>
        </p:nvPicPr>
        <p:blipFill>
          <a:blip r:embed="rId3"/>
          <a:stretch>
            <a:fillRect/>
          </a:stretch>
        </p:blipFill>
        <p:spPr>
          <a:xfrm>
            <a:off x="3344039" y="4679599"/>
            <a:ext cx="231668" cy="243861"/>
          </a:xfrm>
          <a:prstGeom prst="rect">
            <a:avLst/>
          </a:prstGeom>
        </p:spPr>
      </p:pic>
      <p:sp>
        <p:nvSpPr>
          <p:cNvPr id="6" name="Text Placeholder 5" title="Magnifier glass icon"/>
          <p:cNvSpPr>
            <a:spLocks noGrp="1"/>
          </p:cNvSpPr>
          <p:nvPr>
            <p:ph type="body" sz="quarter" idx="19"/>
          </p:nvPr>
        </p:nvSpPr>
        <p:spPr>
          <a:xfrm>
            <a:off x="3327880" y="1938792"/>
            <a:ext cx="2663825" cy="2514676"/>
          </a:xfrm>
        </p:spPr>
        <p:txBody>
          <a:bodyPr/>
          <a:lstStyle/>
          <a:p>
            <a:pPr lvl="1"/>
            <a:r>
              <a:rPr lang="en-AU" sz="1200" dirty="0" smtClean="0"/>
              <a:t>Statistical modelling found that low levels of burnout and high levels of job engagement are significantly* associated with greater intentions to stay in the NDIS workforce.</a:t>
            </a:r>
          </a:p>
          <a:p>
            <a:pPr lvl="1"/>
            <a:r>
              <a:rPr lang="en-AU" sz="1200" dirty="0" smtClean="0"/>
              <a:t>Most respondents had high job engagement, with 65% agreeing they were satisfied with their job and 72% agreeing their job was enjoyable. </a:t>
            </a:r>
          </a:p>
          <a:p>
            <a:pPr lvl="1"/>
            <a:r>
              <a:rPr lang="en-AU" sz="1200" dirty="0" smtClean="0"/>
              <a:t>Yet 43% feel burned out at least half the time in their job, including 12% who feel burned out almost always. </a:t>
            </a:r>
          </a:p>
          <a:p>
            <a:pPr lvl="1"/>
            <a:r>
              <a:rPr lang="en-AU" sz="500" dirty="0">
                <a:solidFill>
                  <a:schemeClr val="accent4"/>
                </a:solidFill>
              </a:rPr>
              <a:t> </a:t>
            </a:r>
            <a:r>
              <a:rPr lang="en-AU" sz="500" dirty="0" smtClean="0">
                <a:solidFill>
                  <a:schemeClr val="accent4"/>
                </a:solidFill>
              </a:rPr>
              <a:t>                 </a:t>
            </a:r>
            <a:endParaRPr lang="en-AU" dirty="0"/>
          </a:p>
        </p:txBody>
      </p:sp>
      <p:sp>
        <p:nvSpPr>
          <p:cNvPr id="5" name="Text Placeholder 4"/>
          <p:cNvSpPr>
            <a:spLocks noGrp="1"/>
          </p:cNvSpPr>
          <p:nvPr>
            <p:ph type="body" sz="quarter" idx="18"/>
          </p:nvPr>
        </p:nvSpPr>
        <p:spPr>
          <a:xfrm>
            <a:off x="479425" y="1938791"/>
            <a:ext cx="2663825" cy="4306887"/>
          </a:xfrm>
        </p:spPr>
        <p:txBody>
          <a:bodyPr/>
          <a:lstStyle/>
          <a:p>
            <a:pPr lvl="1"/>
            <a:r>
              <a:rPr lang="en-US" sz="1200" dirty="0" smtClean="0"/>
              <a:t>BETA surveyed 768 workers in the NDIS workforce from a range of demographic and organizational backgrounds. </a:t>
            </a:r>
          </a:p>
          <a:p>
            <a:pPr lvl="1"/>
            <a:r>
              <a:rPr lang="en-US" sz="1200" dirty="0" smtClean="0"/>
              <a:t>Most respondents (58%) do not plan to leave their current job in the NDIS workforce. However, 21% plan to leave their current job in the next 12 months or sooner, and a further 21% plan to leave in the next 1 – 3 years. </a:t>
            </a:r>
          </a:p>
          <a:p>
            <a:pPr lvl="1"/>
            <a:r>
              <a:rPr lang="en-US" sz="1200" dirty="0" smtClean="0"/>
              <a:t>Of the 42% (314 respondents) who do plan to leave their current job, almost half (48%) intend to leave the NDIS workforce (27% intend to stay and 25% are undecided). </a:t>
            </a:r>
          </a:p>
          <a:p>
            <a:pPr lvl="1"/>
            <a:r>
              <a:rPr lang="en-US" sz="1200" dirty="0" smtClean="0"/>
              <a:t>Some of the main reasons people intend to leave the NDIS workforce included high workload, concerns about the service quality under the NDIS, and the high volume of paperwork or NDIS procedures.</a:t>
            </a:r>
          </a:p>
          <a:p>
            <a:pPr lvl="1"/>
            <a:endParaRPr lang="en-US" sz="1200" dirty="0" smtClean="0"/>
          </a:p>
          <a:p>
            <a:pPr lvl="1"/>
            <a:endParaRPr lang="en-US" sz="1200" dirty="0"/>
          </a:p>
          <a:p>
            <a:pPr lvl="1"/>
            <a:endParaRPr lang="en-US" sz="1200" dirty="0"/>
          </a:p>
          <a:p>
            <a:endParaRPr lang="en-AU" dirty="0"/>
          </a:p>
        </p:txBody>
      </p:sp>
      <p:sp>
        <p:nvSpPr>
          <p:cNvPr id="4" name="Text Placeholder 3"/>
          <p:cNvSpPr>
            <a:spLocks noGrp="1"/>
          </p:cNvSpPr>
          <p:nvPr>
            <p:ph type="body" sz="quarter" idx="13"/>
          </p:nvPr>
        </p:nvSpPr>
        <p:spPr>
          <a:xfrm>
            <a:off x="479425" y="873125"/>
            <a:ext cx="11233150" cy="615553"/>
          </a:xfrm>
        </p:spPr>
        <p:txBody>
          <a:bodyPr/>
          <a:lstStyle/>
          <a:p>
            <a:r>
              <a:rPr lang="en-AU" b="0" dirty="0"/>
              <a:t>BETA conducted a survey to better </a:t>
            </a:r>
            <a:r>
              <a:rPr lang="en-AU" b="0" dirty="0" smtClean="0"/>
              <a:t>understand why NDIS workforce turnover rates are high and explore what predicts intentions to leave the </a:t>
            </a:r>
            <a:r>
              <a:rPr lang="en-AU" b="0" dirty="0"/>
              <a:t>NDIS </a:t>
            </a:r>
            <a:r>
              <a:rPr lang="en-AU" b="0" dirty="0" smtClean="0"/>
              <a:t>workforce</a:t>
            </a:r>
            <a:endParaRPr lang="en-AU" dirty="0"/>
          </a:p>
        </p:txBody>
      </p:sp>
      <p:sp>
        <p:nvSpPr>
          <p:cNvPr id="2" name="Title 1"/>
          <p:cNvSpPr>
            <a:spLocks noGrp="1"/>
          </p:cNvSpPr>
          <p:nvPr>
            <p:ph type="title"/>
          </p:nvPr>
        </p:nvSpPr>
        <p:spPr>
          <a:xfrm>
            <a:off x="479425" y="476250"/>
            <a:ext cx="11233150" cy="387798"/>
          </a:xfrm>
        </p:spPr>
        <p:txBody>
          <a:bodyPr/>
          <a:lstStyle/>
          <a:p>
            <a:r>
              <a:rPr lang="en-AU" sz="2800" dirty="0" smtClean="0"/>
              <a:t>Executive summary </a:t>
            </a:r>
            <a:endParaRPr lang="en-AU" sz="2800" dirty="0"/>
          </a:p>
        </p:txBody>
      </p:sp>
    </p:spTree>
    <p:extLst>
      <p:ext uri="{BB962C8B-B14F-4D97-AF65-F5344CB8AC3E}">
        <p14:creationId xmlns:p14="http://schemas.microsoft.com/office/powerpoint/2010/main" val="350206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40</a:t>
            </a:fld>
            <a:endParaRPr lang="en-AU"/>
          </a:p>
        </p:txBody>
      </p:sp>
      <p:sp>
        <p:nvSpPr>
          <p:cNvPr id="45" name="TextBox 44"/>
          <p:cNvSpPr txBox="1"/>
          <p:nvPr/>
        </p:nvSpPr>
        <p:spPr>
          <a:xfrm>
            <a:off x="943199" y="6440246"/>
            <a:ext cx="8200802" cy="369332"/>
          </a:xfrm>
          <a:prstGeom prst="rect">
            <a:avLst/>
          </a:prstGeom>
          <a:noFill/>
        </p:spPr>
        <p:txBody>
          <a:bodyPr wrap="square" rtlCol="0">
            <a:spAutoFit/>
          </a:bodyPr>
          <a:lstStyle/>
          <a:p>
            <a:r>
              <a:rPr lang="en-AU" sz="600" dirty="0" smtClean="0">
                <a:solidFill>
                  <a:schemeClr val="bg1">
                    <a:lumMod val="65000"/>
                  </a:schemeClr>
                </a:solidFill>
              </a:rPr>
              <a:t>1. DSS Workforce Policy: Workforce statistics as of 16 Nov 2022. 2. Department </a:t>
            </a:r>
            <a:r>
              <a:rPr lang="en-AU" sz="600" dirty="0">
                <a:solidFill>
                  <a:schemeClr val="bg1">
                    <a:lumMod val="65000"/>
                  </a:schemeClr>
                </a:solidFill>
              </a:rPr>
              <a:t>of Social Services, 2021. NDIS National Workforce Plan: 2021-2015</a:t>
            </a:r>
            <a:r>
              <a:rPr lang="en-AU" sz="600" dirty="0" smtClean="0">
                <a:solidFill>
                  <a:schemeClr val="bg1">
                    <a:lumMod val="65000"/>
                  </a:schemeClr>
                </a:solidFill>
              </a:rPr>
              <a:t>; 3.  Market Analytics Team DSS – from </a:t>
            </a:r>
            <a:r>
              <a:rPr lang="en-AU" sz="600" dirty="0" err="1" smtClean="0">
                <a:solidFill>
                  <a:schemeClr val="bg1">
                    <a:lumMod val="65000"/>
                  </a:schemeClr>
                </a:solidFill>
              </a:rPr>
              <a:t>Qtr</a:t>
            </a:r>
            <a:r>
              <a:rPr lang="en-AU" sz="600" dirty="0" smtClean="0">
                <a:solidFill>
                  <a:schemeClr val="bg1">
                    <a:lumMod val="65000"/>
                  </a:schemeClr>
                </a:solidFill>
              </a:rPr>
              <a:t> 1 FY </a:t>
            </a:r>
            <a:r>
              <a:rPr lang="en-AU" sz="600" dirty="0">
                <a:solidFill>
                  <a:schemeClr val="bg1">
                    <a:lumMod val="65000"/>
                  </a:schemeClr>
                </a:solidFill>
              </a:rPr>
              <a:t>2021-22. </a:t>
            </a:r>
            <a:r>
              <a:rPr lang="en-AU" sz="600" dirty="0" smtClean="0">
                <a:solidFill>
                  <a:schemeClr val="bg1">
                    <a:lumMod val="65000"/>
                  </a:schemeClr>
                </a:solidFill>
              </a:rPr>
              <a:t>4. </a:t>
            </a:r>
            <a:r>
              <a:rPr lang="en-AU" sz="600" dirty="0">
                <a:solidFill>
                  <a:schemeClr val="bg1">
                    <a:lumMod val="65000"/>
                  </a:schemeClr>
                </a:solidFill>
              </a:rPr>
              <a:t>NDS, 2021, State of Disability Support Sector Report 2021, </a:t>
            </a:r>
          </a:p>
          <a:p>
            <a:r>
              <a:rPr lang="en-AU" sz="600" dirty="0" smtClean="0">
                <a:solidFill>
                  <a:schemeClr val="bg1">
                    <a:lumMod val="65000"/>
                  </a:schemeClr>
                </a:solidFill>
              </a:rPr>
              <a:t>.  </a:t>
            </a:r>
            <a:endParaRPr lang="en-AU" sz="600" dirty="0">
              <a:solidFill>
                <a:schemeClr val="bg1">
                  <a:lumMod val="65000"/>
                </a:schemeClr>
              </a:solidFill>
            </a:endParaRPr>
          </a:p>
        </p:txBody>
      </p:sp>
      <p:sp>
        <p:nvSpPr>
          <p:cNvPr id="15" name="Rectangle 14" descr="Dark green background">
            <a:extLst>
              <a:ext uri="{FF2B5EF4-FFF2-40B4-BE49-F238E27FC236}">
                <a16:creationId xmlns:a16="http://schemas.microsoft.com/office/drawing/2014/main" id="{BE9ACD00-7A0F-C842-B5F2-861F9EECDCEE}"/>
              </a:ext>
            </a:extLst>
          </p:cNvPr>
          <p:cNvSpPr/>
          <p:nvPr/>
        </p:nvSpPr>
        <p:spPr>
          <a:xfrm>
            <a:off x="9292134" y="0"/>
            <a:ext cx="29153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9413555" y="1413468"/>
            <a:ext cx="2672509" cy="4801314"/>
          </a:xfrm>
          <a:prstGeom prst="rect">
            <a:avLst/>
          </a:prstGeom>
          <a:noFill/>
        </p:spPr>
        <p:txBody>
          <a:bodyPr wrap="square" rtlCol="0">
            <a:spAutoFit/>
          </a:bodyPr>
          <a:lstStyle/>
          <a:p>
            <a:r>
              <a:rPr lang="en-AU" b="1" dirty="0">
                <a:solidFill>
                  <a:schemeClr val="bg2"/>
                </a:solidFill>
              </a:rPr>
              <a:t>A follow-up survey will be launched in 2023 to measure how many respondents left the </a:t>
            </a:r>
            <a:r>
              <a:rPr lang="en-AU" b="1" dirty="0" smtClean="0">
                <a:solidFill>
                  <a:schemeClr val="bg2"/>
                </a:solidFill>
              </a:rPr>
              <a:t>NDIS workforce </a:t>
            </a:r>
            <a:r>
              <a:rPr lang="en-AU" b="1" dirty="0">
                <a:solidFill>
                  <a:schemeClr val="bg2"/>
                </a:solidFill>
              </a:rPr>
              <a:t>since the initial survey. </a:t>
            </a:r>
          </a:p>
          <a:p>
            <a:endParaRPr lang="en-AU" dirty="0">
              <a:solidFill>
                <a:schemeClr val="bg1"/>
              </a:solidFill>
            </a:endParaRPr>
          </a:p>
          <a:p>
            <a:r>
              <a:rPr lang="en-AU" sz="1600" dirty="0">
                <a:solidFill>
                  <a:schemeClr val="bg1"/>
                </a:solidFill>
              </a:rPr>
              <a:t>This will allow us to measure if intention to leave was a good predictor of behaviour. </a:t>
            </a:r>
            <a:endParaRPr lang="en-AU" sz="1600" dirty="0" smtClean="0">
              <a:solidFill>
                <a:schemeClr val="bg1"/>
              </a:solidFill>
            </a:endParaRPr>
          </a:p>
          <a:p>
            <a:endParaRPr lang="en-AU" sz="1600" dirty="0">
              <a:solidFill>
                <a:schemeClr val="bg1"/>
              </a:solidFill>
            </a:endParaRPr>
          </a:p>
          <a:p>
            <a:r>
              <a:rPr lang="en-AU" sz="1600" dirty="0">
                <a:solidFill>
                  <a:schemeClr val="bg1"/>
                </a:solidFill>
              </a:rPr>
              <a:t>Around 3 in 5 respondents indicated they would like to participate in the follow-up survey.  </a:t>
            </a:r>
          </a:p>
          <a:p>
            <a:endParaRPr lang="en-AU" dirty="0">
              <a:solidFill>
                <a:schemeClr val="bg1"/>
              </a:solidFill>
            </a:endParaRPr>
          </a:p>
          <a:p>
            <a:endParaRPr lang="en-AU" dirty="0">
              <a:solidFill>
                <a:schemeClr val="bg1"/>
              </a:solidFill>
            </a:endParaRPr>
          </a:p>
        </p:txBody>
      </p:sp>
      <p:sp>
        <p:nvSpPr>
          <p:cNvPr id="12" name="TextBox 34"/>
          <p:cNvSpPr txBox="1"/>
          <p:nvPr/>
        </p:nvSpPr>
        <p:spPr>
          <a:xfrm>
            <a:off x="6954912" y="2017904"/>
            <a:ext cx="2013629" cy="2769989"/>
          </a:xfrm>
          <a:prstGeom prst="rect">
            <a:avLst/>
          </a:prstGeom>
          <a:noFill/>
        </p:spPr>
        <p:txBody>
          <a:bodyPr wrap="square" rtlCol="0">
            <a:spAutoFit/>
          </a:bodyPr>
          <a:lstStyle/>
          <a:p>
            <a:r>
              <a:rPr lang="en-US" sz="1000" dirty="0"/>
              <a:t>At</a:t>
            </a:r>
            <a:r>
              <a:rPr lang="en-US" sz="1000" dirty="0">
                <a:solidFill>
                  <a:srgbClr val="000000"/>
                </a:solidFill>
                <a:cs typeface="Helvetica"/>
              </a:rPr>
              <a:t> several </a:t>
            </a:r>
            <a:r>
              <a:rPr lang="en-US" sz="1000" dirty="0" smtClean="0">
                <a:solidFill>
                  <a:srgbClr val="000000"/>
                </a:solidFill>
                <a:cs typeface="Helvetica"/>
              </a:rPr>
              <a:t>points </a:t>
            </a:r>
            <a:r>
              <a:rPr lang="en-US" sz="1000" dirty="0">
                <a:solidFill>
                  <a:srgbClr val="000000"/>
                </a:solidFill>
                <a:cs typeface="Helvetica"/>
              </a:rPr>
              <a:t>in our surveys, </a:t>
            </a:r>
            <a:r>
              <a:rPr lang="en-US" sz="1000" dirty="0" smtClean="0">
                <a:solidFill>
                  <a:srgbClr val="000000"/>
                </a:solidFill>
                <a:cs typeface="Helvetica"/>
              </a:rPr>
              <a:t> respondents were asked </a:t>
            </a:r>
            <a:r>
              <a:rPr lang="en-US" sz="1000" dirty="0">
                <a:solidFill>
                  <a:srgbClr val="000000"/>
                </a:solidFill>
                <a:cs typeface="Helvetica"/>
              </a:rPr>
              <a:t>about their experience of working in the </a:t>
            </a:r>
            <a:r>
              <a:rPr lang="en-US" sz="1000" dirty="0" smtClean="0">
                <a:solidFill>
                  <a:srgbClr val="000000"/>
                </a:solidFill>
                <a:cs typeface="Helvetica"/>
              </a:rPr>
              <a:t>NDIS workforce. </a:t>
            </a:r>
            <a:r>
              <a:rPr lang="en-US" sz="1000" dirty="0">
                <a:solidFill>
                  <a:srgbClr val="000000"/>
                </a:solidFill>
                <a:cs typeface="Helvetica"/>
              </a:rPr>
              <a:t>While these 'self-reports' are often a useful guide, sometimes they may be misleading. </a:t>
            </a:r>
          </a:p>
          <a:p>
            <a:endParaRPr lang="en-US" sz="1000" dirty="0">
              <a:solidFill>
                <a:srgbClr val="000000"/>
              </a:solidFill>
              <a:cs typeface="Helvetica"/>
            </a:endParaRPr>
          </a:p>
          <a:p>
            <a:r>
              <a:rPr lang="en-US" sz="1000" dirty="0">
                <a:solidFill>
                  <a:srgbClr val="000000"/>
                </a:solidFill>
                <a:cs typeface="Helvetica"/>
              </a:rPr>
              <a:t>For example, when people are in a reflective state (as with a survey experiment) they often prefer more information and detail. In a busy, real-world setting, greater levels of details sometimes lead to inaction</a:t>
            </a:r>
            <a:r>
              <a:rPr lang="en-US" sz="1000" dirty="0" smtClean="0">
                <a:solidFill>
                  <a:srgbClr val="000000"/>
                </a:solidFill>
                <a:cs typeface="Helvetica"/>
              </a:rPr>
              <a:t>.</a:t>
            </a:r>
          </a:p>
          <a:p>
            <a:endParaRPr lang="en-US" sz="1000" dirty="0">
              <a:solidFill>
                <a:srgbClr val="000000"/>
              </a:solidFill>
              <a:cs typeface="Helvetica"/>
            </a:endParaRPr>
          </a:p>
          <a:p>
            <a:endParaRPr lang="en-US" sz="700" dirty="0"/>
          </a:p>
          <a:p>
            <a:pPr>
              <a:spcAft>
                <a:spcPts val="600"/>
              </a:spcAft>
            </a:pPr>
            <a:endParaRPr lang="en-AU" sz="700" dirty="0"/>
          </a:p>
        </p:txBody>
      </p:sp>
      <p:sp>
        <p:nvSpPr>
          <p:cNvPr id="11" name="Rounded Rectangle 33" descr="Pink box outline"/>
          <p:cNvSpPr/>
          <p:nvPr/>
        </p:nvSpPr>
        <p:spPr>
          <a:xfrm>
            <a:off x="6952657" y="1679754"/>
            <a:ext cx="2018141" cy="4443735"/>
          </a:xfrm>
          <a:prstGeom prst="roundRect">
            <a:avLst>
              <a:gd name="adj" fmla="val 191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solidFill>
                <a:schemeClr val="tx1"/>
              </a:solidFill>
              <a:latin typeface="Georgia" panose="02040502050405020303" pitchFamily="18" charset="0"/>
            </a:endParaRPr>
          </a:p>
        </p:txBody>
      </p:sp>
      <p:sp>
        <p:nvSpPr>
          <p:cNvPr id="36" name="Round Same Side Corner Rectangle 35"/>
          <p:cNvSpPr/>
          <p:nvPr/>
        </p:nvSpPr>
        <p:spPr>
          <a:xfrm>
            <a:off x="6952656" y="1690303"/>
            <a:ext cx="2016000" cy="324000"/>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t>Reliability of self reports</a:t>
            </a:r>
            <a:endParaRPr lang="en-AU" sz="1100" b="1" dirty="0"/>
          </a:p>
        </p:txBody>
      </p:sp>
      <p:sp>
        <p:nvSpPr>
          <p:cNvPr id="16" name="TextBox 42"/>
          <p:cNvSpPr txBox="1"/>
          <p:nvPr/>
        </p:nvSpPr>
        <p:spPr>
          <a:xfrm>
            <a:off x="4808096" y="2017904"/>
            <a:ext cx="2013629" cy="3477876"/>
          </a:xfrm>
          <a:prstGeom prst="rect">
            <a:avLst/>
          </a:prstGeom>
          <a:noFill/>
        </p:spPr>
        <p:txBody>
          <a:bodyPr wrap="square" rtlCol="0">
            <a:spAutoFit/>
          </a:bodyPr>
          <a:lstStyle/>
          <a:p>
            <a:r>
              <a:rPr lang="en-US" sz="1000" dirty="0" smtClean="0"/>
              <a:t>The survey mostly </a:t>
            </a:r>
            <a:r>
              <a:rPr lang="en-US" sz="1000" dirty="0"/>
              <a:t>assessed intentions. </a:t>
            </a:r>
            <a:r>
              <a:rPr lang="en-US" sz="1000" dirty="0" smtClean="0"/>
              <a:t>It is widely recognized that </a:t>
            </a:r>
            <a:r>
              <a:rPr lang="en-US" sz="1000" dirty="0"/>
              <a:t>intentions alone do not necessarily lead to action – this is known as the ‘intention-action’ gap. </a:t>
            </a:r>
          </a:p>
          <a:p>
            <a:endParaRPr lang="en-US" sz="1000" dirty="0"/>
          </a:p>
          <a:p>
            <a:r>
              <a:rPr lang="en-US" sz="1000" dirty="0"/>
              <a:t>Nonetheless, intentions are a necessary precursor to action so </a:t>
            </a:r>
            <a:r>
              <a:rPr lang="en-US" sz="1000" dirty="0" smtClean="0"/>
              <a:t>the analysis </a:t>
            </a:r>
            <a:r>
              <a:rPr lang="en-US" sz="1000" dirty="0"/>
              <a:t>typically assume that an increase in intentions will lead to some (smaller) increase in action.</a:t>
            </a:r>
          </a:p>
          <a:p>
            <a:endParaRPr lang="en-US" sz="1000" dirty="0"/>
          </a:p>
          <a:p>
            <a:r>
              <a:rPr lang="en-US" sz="1000" dirty="0"/>
              <a:t>In addition, </a:t>
            </a:r>
            <a:r>
              <a:rPr lang="en-US" sz="1000" dirty="0" smtClean="0"/>
              <a:t>the survey </a:t>
            </a:r>
            <a:r>
              <a:rPr lang="en-US" sz="1000" dirty="0"/>
              <a:t>asked respondents to reflect on their experiences and attitudes about working in the </a:t>
            </a:r>
            <a:r>
              <a:rPr lang="en-US" sz="1000" dirty="0" smtClean="0"/>
              <a:t>NDIS workforce to </a:t>
            </a:r>
            <a:r>
              <a:rPr lang="en-US" sz="1000" dirty="0"/>
              <a:t>better inform the drivers to intention.</a:t>
            </a:r>
          </a:p>
          <a:p>
            <a:endParaRPr lang="en-US" sz="1000" dirty="0"/>
          </a:p>
          <a:p>
            <a:endParaRPr lang="en-US" sz="1000" dirty="0"/>
          </a:p>
        </p:txBody>
      </p:sp>
      <p:sp>
        <p:nvSpPr>
          <p:cNvPr id="14" name="Rounded Rectangle 41" descr="Dark green box outline"/>
          <p:cNvSpPr/>
          <p:nvPr/>
        </p:nvSpPr>
        <p:spPr>
          <a:xfrm>
            <a:off x="4805841" y="1679754"/>
            <a:ext cx="2018141" cy="4443735"/>
          </a:xfrm>
          <a:prstGeom prst="roundRect">
            <a:avLst>
              <a:gd name="adj" fmla="val 191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solidFill>
                <a:schemeClr val="tx1"/>
              </a:solidFill>
              <a:latin typeface="Georgia" panose="02040502050405020303" pitchFamily="18" charset="0"/>
            </a:endParaRPr>
          </a:p>
        </p:txBody>
      </p:sp>
      <p:sp>
        <p:nvSpPr>
          <p:cNvPr id="17" name="Round Same Side Corner Rectangle 43"/>
          <p:cNvSpPr/>
          <p:nvPr/>
        </p:nvSpPr>
        <p:spPr>
          <a:xfrm>
            <a:off x="4805841" y="1690632"/>
            <a:ext cx="2018141" cy="327272"/>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t>Intention vs Action</a:t>
            </a:r>
            <a:endParaRPr lang="en-AU" sz="1100" b="1" dirty="0"/>
          </a:p>
        </p:txBody>
      </p:sp>
      <p:sp>
        <p:nvSpPr>
          <p:cNvPr id="51" name="TextBox 50"/>
          <p:cNvSpPr txBox="1"/>
          <p:nvPr/>
        </p:nvSpPr>
        <p:spPr>
          <a:xfrm>
            <a:off x="2646039" y="2017904"/>
            <a:ext cx="2013629" cy="3372866"/>
          </a:xfrm>
          <a:prstGeom prst="rect">
            <a:avLst/>
          </a:prstGeom>
          <a:noFill/>
        </p:spPr>
        <p:txBody>
          <a:bodyPr wrap="square" rtlCol="0">
            <a:spAutoFit/>
          </a:bodyPr>
          <a:lstStyle/>
          <a:p>
            <a:r>
              <a:rPr lang="en-US" sz="1000" dirty="0" smtClean="0"/>
              <a:t>As our model included a lot of job demand and job resource predictors, there were a large number of model parameters.</a:t>
            </a:r>
          </a:p>
          <a:p>
            <a:endParaRPr lang="en-US" sz="1000" dirty="0" smtClean="0"/>
          </a:p>
          <a:p>
            <a:r>
              <a:rPr lang="en-US" sz="1000" dirty="0" smtClean="0"/>
              <a:t>Although the parameter to sample size ratio was acceptable, it is possible the model was unable to detect smaller effects.  </a:t>
            </a:r>
          </a:p>
          <a:p>
            <a:endParaRPr lang="en-US" sz="1000" dirty="0" smtClean="0"/>
          </a:p>
          <a:p>
            <a:r>
              <a:rPr lang="en-US" sz="1000" dirty="0" smtClean="0"/>
              <a:t>In order to increase our confidence in the significance testing, we used a backwards estimation method to arrive at the final model. This method can introduce statistical bias, such as inflated coefficients. </a:t>
            </a:r>
          </a:p>
          <a:p>
            <a:endParaRPr lang="en-US" sz="1000" dirty="0" smtClean="0"/>
          </a:p>
          <a:p>
            <a:r>
              <a:rPr lang="en-US" sz="1000" dirty="0" smtClean="0"/>
              <a:t>Future research could collect a larger sample so backwards elimination is not necessary. </a:t>
            </a:r>
            <a:endParaRPr lang="en-US" sz="1000" dirty="0"/>
          </a:p>
        </p:txBody>
      </p:sp>
      <p:sp>
        <p:nvSpPr>
          <p:cNvPr id="18" name="Rounded Rectangle 49" descr="Purple box outline"/>
          <p:cNvSpPr/>
          <p:nvPr/>
        </p:nvSpPr>
        <p:spPr>
          <a:xfrm>
            <a:off x="2659024" y="1679755"/>
            <a:ext cx="2018141" cy="4443733"/>
          </a:xfrm>
          <a:prstGeom prst="roundRect">
            <a:avLst>
              <a:gd name="adj" fmla="val 191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solidFill>
                <a:schemeClr val="tx1"/>
              </a:solidFill>
              <a:latin typeface="Georgia" panose="02040502050405020303" pitchFamily="18" charset="0"/>
            </a:endParaRPr>
          </a:p>
        </p:txBody>
      </p:sp>
      <p:sp>
        <p:nvSpPr>
          <p:cNvPr id="52" name="Round Same Side Corner Rectangle 51"/>
          <p:cNvSpPr/>
          <p:nvPr/>
        </p:nvSpPr>
        <p:spPr>
          <a:xfrm>
            <a:off x="2659023" y="1690303"/>
            <a:ext cx="2016000" cy="324000"/>
          </a:xfrm>
          <a:prstGeom prst="round2Same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t>Number of predictors</a:t>
            </a:r>
            <a:endParaRPr lang="en-AU" sz="1100" b="1" dirty="0"/>
          </a:p>
        </p:txBody>
      </p:sp>
      <p:sp>
        <p:nvSpPr>
          <p:cNvPr id="7" name="TextBox 25"/>
          <p:cNvSpPr txBox="1"/>
          <p:nvPr/>
        </p:nvSpPr>
        <p:spPr>
          <a:xfrm>
            <a:off x="494623" y="2017904"/>
            <a:ext cx="2029994" cy="4093428"/>
          </a:xfrm>
          <a:prstGeom prst="rect">
            <a:avLst/>
          </a:prstGeom>
          <a:noFill/>
        </p:spPr>
        <p:txBody>
          <a:bodyPr wrap="square" rtlCol="0">
            <a:spAutoFit/>
          </a:bodyPr>
          <a:lstStyle/>
          <a:p>
            <a:r>
              <a:rPr lang="en-US" sz="1000" dirty="0" smtClean="0"/>
              <a:t>The survey </a:t>
            </a:r>
            <a:r>
              <a:rPr lang="en-US" sz="1000" dirty="0"/>
              <a:t>sample </a:t>
            </a:r>
            <a:r>
              <a:rPr lang="en-US" sz="1000" dirty="0" smtClean="0"/>
              <a:t>was recruited through Boosting </a:t>
            </a:r>
            <a:r>
              <a:rPr lang="en-US" sz="1000" dirty="0"/>
              <a:t>the Local Care Workforce (BLCW) </a:t>
            </a:r>
            <a:r>
              <a:rPr lang="en-US" sz="1000" dirty="0" smtClean="0"/>
              <a:t>existing </a:t>
            </a:r>
            <a:r>
              <a:rPr lang="en-US" sz="1000" dirty="0"/>
              <a:t>channels with NDIS providers. </a:t>
            </a:r>
          </a:p>
          <a:p>
            <a:endParaRPr lang="en-US" sz="1000" dirty="0"/>
          </a:p>
          <a:p>
            <a:r>
              <a:rPr lang="en-US" sz="1000" dirty="0"/>
              <a:t>In </a:t>
            </a:r>
            <a:r>
              <a:rPr lang="en-US" sz="1000" dirty="0" smtClean="0"/>
              <a:t>2020, </a:t>
            </a:r>
            <a:r>
              <a:rPr lang="en-US" sz="1000" dirty="0"/>
              <a:t>the NDIS workforce consisted of 270,000 </a:t>
            </a:r>
            <a:r>
              <a:rPr lang="en-US" sz="1000" dirty="0" smtClean="0"/>
              <a:t>workers</a:t>
            </a:r>
            <a:r>
              <a:rPr lang="en-AU" sz="1000" baseline="30000" dirty="0" smtClean="0"/>
              <a:t>1</a:t>
            </a:r>
            <a:r>
              <a:rPr lang="en-US" sz="1000" dirty="0" smtClean="0"/>
              <a:t>. </a:t>
            </a:r>
            <a:r>
              <a:rPr lang="en-US" sz="1000" dirty="0"/>
              <a:t>In total, the survey collected 768 responses. While this is a </a:t>
            </a:r>
            <a:r>
              <a:rPr lang="en-US" sz="1000" dirty="0" smtClean="0"/>
              <a:t>large, diverse </a:t>
            </a:r>
            <a:r>
              <a:rPr lang="en-US" sz="1000" dirty="0"/>
              <a:t>sample, it is not truly representative of the NDIS workforce. In particular, it only includes people who are online and willing to </a:t>
            </a:r>
            <a:r>
              <a:rPr lang="en-US" sz="1000" dirty="0" smtClean="0"/>
              <a:t>participate.</a:t>
            </a:r>
          </a:p>
          <a:p>
            <a:endParaRPr lang="en-US" sz="1000" dirty="0"/>
          </a:p>
          <a:p>
            <a:r>
              <a:rPr lang="en-US" sz="1000" dirty="0"/>
              <a:t>The sample </a:t>
            </a:r>
            <a:r>
              <a:rPr lang="en-US" sz="1000" dirty="0" smtClean="0"/>
              <a:t>also had </a:t>
            </a:r>
            <a:r>
              <a:rPr lang="en-US" sz="1000" dirty="0"/>
              <a:t>a </a:t>
            </a:r>
            <a:r>
              <a:rPr lang="en-US" sz="1000" dirty="0" smtClean="0"/>
              <a:t>low percentage of casual workers (11%) and sole traders (7%), and a high percentage of full time workers (33%) compared to the percentage of casual </a:t>
            </a:r>
            <a:r>
              <a:rPr lang="en-US" sz="1000" dirty="0"/>
              <a:t>workers (34</a:t>
            </a:r>
            <a:r>
              <a:rPr lang="en-US" sz="1000" dirty="0" smtClean="0"/>
              <a:t>%)</a:t>
            </a:r>
            <a:r>
              <a:rPr lang="en-AU" sz="1000" baseline="30000" dirty="0" smtClean="0"/>
              <a:t>2</a:t>
            </a:r>
            <a:r>
              <a:rPr lang="en-AU" sz="1000" dirty="0" smtClean="0">
                <a:latin typeface="Helvetica" pitchFamily="2" charset="0"/>
              </a:rPr>
              <a:t>, </a:t>
            </a:r>
            <a:r>
              <a:rPr lang="en-US" sz="1000" dirty="0" smtClean="0"/>
              <a:t>sole traders (</a:t>
            </a:r>
            <a:r>
              <a:rPr lang="en-AU" sz="1000" dirty="0" smtClean="0"/>
              <a:t>28%)</a:t>
            </a:r>
            <a:r>
              <a:rPr lang="en-AU" sz="1000" baseline="30000" dirty="0" smtClean="0"/>
              <a:t>3</a:t>
            </a:r>
            <a:r>
              <a:rPr lang="en-AU" sz="1000" dirty="0" smtClean="0">
                <a:latin typeface="Helvetica" pitchFamily="2" charset="0"/>
              </a:rPr>
              <a:t> and fulltime workers (13%)</a:t>
            </a:r>
            <a:r>
              <a:rPr lang="en-AU" sz="1000" baseline="30000" dirty="0" smtClean="0"/>
              <a:t>4</a:t>
            </a:r>
            <a:r>
              <a:rPr lang="en-AU" sz="1000" dirty="0" smtClean="0">
                <a:latin typeface="Helvetica" pitchFamily="2" charset="0"/>
              </a:rPr>
              <a:t> </a:t>
            </a:r>
            <a:r>
              <a:rPr lang="en-US" sz="1000" dirty="0" smtClean="0"/>
              <a:t>in the NDIS workforce. This </a:t>
            </a:r>
            <a:r>
              <a:rPr lang="en-US" sz="1000" dirty="0"/>
              <a:t>may limit </a:t>
            </a:r>
            <a:r>
              <a:rPr lang="en-US" sz="1000" dirty="0" smtClean="0"/>
              <a:t>generalizability.</a:t>
            </a:r>
            <a:endParaRPr lang="en-US" sz="1000" dirty="0"/>
          </a:p>
        </p:txBody>
      </p:sp>
      <p:sp>
        <p:nvSpPr>
          <p:cNvPr id="4" name="Rounded Rectangle 24" descr="Green box outline"/>
          <p:cNvSpPr/>
          <p:nvPr/>
        </p:nvSpPr>
        <p:spPr>
          <a:xfrm>
            <a:off x="512208" y="1679754"/>
            <a:ext cx="2018141" cy="4443737"/>
          </a:xfrm>
          <a:prstGeom prst="roundRect">
            <a:avLst>
              <a:gd name="adj" fmla="val 1915"/>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900" dirty="0">
              <a:solidFill>
                <a:schemeClr val="tx1"/>
              </a:solidFill>
              <a:latin typeface="Georgia" panose="02040502050405020303" pitchFamily="18" charset="0"/>
            </a:endParaRPr>
          </a:p>
        </p:txBody>
      </p:sp>
      <p:sp>
        <p:nvSpPr>
          <p:cNvPr id="27" name="Round Same Side Corner Rectangle 26"/>
          <p:cNvSpPr/>
          <p:nvPr/>
        </p:nvSpPr>
        <p:spPr>
          <a:xfrm>
            <a:off x="512207" y="1690305"/>
            <a:ext cx="2016000" cy="324000"/>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t>Survey sample</a:t>
            </a:r>
            <a:endParaRPr lang="en-AU" sz="1100" b="1" dirty="0"/>
          </a:p>
        </p:txBody>
      </p:sp>
      <p:sp>
        <p:nvSpPr>
          <p:cNvPr id="9" name="Rectangle 8"/>
          <p:cNvSpPr/>
          <p:nvPr/>
        </p:nvSpPr>
        <p:spPr>
          <a:xfrm>
            <a:off x="410414" y="886277"/>
            <a:ext cx="8297891" cy="523220"/>
          </a:xfrm>
          <a:prstGeom prst="rect">
            <a:avLst/>
          </a:prstGeom>
        </p:spPr>
        <p:txBody>
          <a:bodyPr wrap="square">
            <a:spAutoFit/>
          </a:bodyPr>
          <a:lstStyle/>
          <a:p>
            <a:r>
              <a:rPr lang="en-AU" sz="1400" dirty="0" smtClean="0"/>
              <a:t>BETA </a:t>
            </a:r>
            <a:r>
              <a:rPr lang="en-AU" sz="1400" dirty="0"/>
              <a:t>designed our survey to understand </a:t>
            </a:r>
            <a:r>
              <a:rPr lang="en-AU" sz="1400" dirty="0" smtClean="0"/>
              <a:t>the factors leading to workers leaving the NDIS workforce. Like </a:t>
            </a:r>
            <a:r>
              <a:rPr lang="en-AU" sz="1400" dirty="0"/>
              <a:t>any research, our studies have limitations that should be considered when assessing the results. </a:t>
            </a:r>
          </a:p>
        </p:txBody>
      </p:sp>
      <p:sp>
        <p:nvSpPr>
          <p:cNvPr id="2" name="Title 1"/>
          <p:cNvSpPr>
            <a:spLocks noGrp="1"/>
          </p:cNvSpPr>
          <p:nvPr>
            <p:ph type="title"/>
          </p:nvPr>
        </p:nvSpPr>
        <p:spPr>
          <a:xfrm>
            <a:off x="479425" y="476250"/>
            <a:ext cx="11233150" cy="387798"/>
          </a:xfrm>
        </p:spPr>
        <p:txBody>
          <a:bodyPr/>
          <a:lstStyle/>
          <a:p>
            <a:r>
              <a:rPr lang="en-AU" sz="2800" dirty="0"/>
              <a:t>Limitations</a:t>
            </a:r>
          </a:p>
        </p:txBody>
      </p:sp>
    </p:spTree>
    <p:extLst>
      <p:ext uri="{BB962C8B-B14F-4D97-AF65-F5344CB8AC3E}">
        <p14:creationId xmlns:p14="http://schemas.microsoft.com/office/powerpoint/2010/main" val="2499628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96839" y="6509738"/>
            <a:ext cx="2743200" cy="184665"/>
          </a:xfrm>
        </p:spPr>
        <p:txBody>
          <a:bodyPr/>
          <a:lstStyle/>
          <a:p>
            <a:fld id="{ED5208D2-675E-2348-9EF6-A18FA10F8A44}" type="slidenum">
              <a:rPr lang="uk-UA" smtClean="0"/>
              <a:pPr/>
              <a:t>41</a:t>
            </a:fld>
            <a:endParaRPr lang="uk-UA" dirty="0"/>
          </a:p>
        </p:txBody>
      </p:sp>
      <p:sp>
        <p:nvSpPr>
          <p:cNvPr id="17" name="Striped Right Arrow 16" descr="Arrow pointing from left to right with "/>
          <p:cNvSpPr/>
          <p:nvPr/>
        </p:nvSpPr>
        <p:spPr>
          <a:xfrm>
            <a:off x="479425" y="5226269"/>
            <a:ext cx="11207812" cy="903070"/>
          </a:xfrm>
          <a:prstGeom prst="stripedRightArrow">
            <a:avLst>
              <a:gd name="adj1" fmla="val 50000"/>
              <a:gd name="adj2" fmla="val 60204"/>
            </a:avLst>
          </a:prstGeom>
          <a:gradFill flip="none" rotWithShape="1">
            <a:gsLst>
              <a:gs pos="0">
                <a:schemeClr val="bg2"/>
              </a:gs>
              <a:gs pos="100000">
                <a:schemeClr val="accent1"/>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t> </a:t>
            </a:r>
            <a:endParaRPr lang="en-AU" dirty="0"/>
          </a:p>
        </p:txBody>
      </p:sp>
      <p:sp>
        <p:nvSpPr>
          <p:cNvPr id="18" name="TextBox 17"/>
          <p:cNvSpPr txBox="1"/>
          <p:nvPr/>
        </p:nvSpPr>
        <p:spPr>
          <a:xfrm>
            <a:off x="872586" y="5493138"/>
            <a:ext cx="2061103" cy="369332"/>
          </a:xfrm>
          <a:prstGeom prst="rect">
            <a:avLst/>
          </a:prstGeom>
          <a:noFill/>
        </p:spPr>
        <p:txBody>
          <a:bodyPr wrap="square" rtlCol="0">
            <a:spAutoFit/>
          </a:bodyPr>
          <a:lstStyle/>
          <a:p>
            <a:r>
              <a:rPr lang="en-AU" i="1" dirty="0">
                <a:solidFill>
                  <a:schemeClr val="bg1"/>
                </a:solidFill>
              </a:rPr>
              <a:t>December 2022</a:t>
            </a:r>
          </a:p>
        </p:txBody>
      </p:sp>
      <p:sp>
        <p:nvSpPr>
          <p:cNvPr id="12" name="Rectangle 11"/>
          <p:cNvSpPr/>
          <p:nvPr/>
        </p:nvSpPr>
        <p:spPr>
          <a:xfrm>
            <a:off x="9638757" y="2830316"/>
            <a:ext cx="2023432" cy="1169551"/>
          </a:xfrm>
          <a:prstGeom prst="rect">
            <a:avLst/>
          </a:prstGeom>
        </p:spPr>
        <p:txBody>
          <a:bodyPr wrap="square">
            <a:spAutoFit/>
          </a:bodyPr>
          <a:lstStyle/>
          <a:p>
            <a:r>
              <a:rPr lang="en-AU" sz="1400" dirty="0"/>
              <a:t>BETA will implement and evaluate the intervention and publish a report on the findings. </a:t>
            </a:r>
          </a:p>
        </p:txBody>
      </p:sp>
      <p:pic>
        <p:nvPicPr>
          <p:cNvPr id="8" name="Picture 7" descr="Person with four arrows pointing outwards icon" title="Person with four arrows"/>
          <p:cNvPicPr>
            <a:picLocks noChangeAspect="1"/>
          </p:cNvPicPr>
          <p:nvPr/>
        </p:nvPicPr>
        <p:blipFill>
          <a:blip r:embed="rId2"/>
          <a:stretch>
            <a:fillRect/>
          </a:stretch>
        </p:blipFill>
        <p:spPr>
          <a:xfrm>
            <a:off x="9754429" y="1994143"/>
            <a:ext cx="670618" cy="664522"/>
          </a:xfrm>
          <a:prstGeom prst="rect">
            <a:avLst/>
          </a:prstGeom>
        </p:spPr>
      </p:pic>
      <p:sp>
        <p:nvSpPr>
          <p:cNvPr id="44" name="Rectangle 43"/>
          <p:cNvSpPr/>
          <p:nvPr/>
        </p:nvSpPr>
        <p:spPr>
          <a:xfrm>
            <a:off x="7362493" y="2830316"/>
            <a:ext cx="2023432" cy="1384995"/>
          </a:xfrm>
          <a:prstGeom prst="rect">
            <a:avLst/>
          </a:prstGeom>
        </p:spPr>
        <p:txBody>
          <a:bodyPr wrap="square">
            <a:spAutoFit/>
          </a:bodyPr>
          <a:lstStyle/>
          <a:p>
            <a:r>
              <a:rPr lang="en-AU" sz="1400" dirty="0"/>
              <a:t>Once BETA and DSS agree on an intervention, BETA will progress an ethics application and design intervention materials. </a:t>
            </a:r>
          </a:p>
        </p:txBody>
      </p:sp>
      <p:pic>
        <p:nvPicPr>
          <p:cNvPr id="7" name="Picture 6" descr="Target icon" title="Target"/>
          <p:cNvPicPr>
            <a:picLocks noChangeAspect="1"/>
          </p:cNvPicPr>
          <p:nvPr/>
        </p:nvPicPr>
        <p:blipFill>
          <a:blip r:embed="rId3"/>
          <a:stretch>
            <a:fillRect/>
          </a:stretch>
        </p:blipFill>
        <p:spPr>
          <a:xfrm>
            <a:off x="7458612" y="1981950"/>
            <a:ext cx="627942" cy="676715"/>
          </a:xfrm>
          <a:prstGeom prst="rect">
            <a:avLst/>
          </a:prstGeom>
        </p:spPr>
      </p:pic>
      <p:sp>
        <p:nvSpPr>
          <p:cNvPr id="41" name="Rectangle 40"/>
          <p:cNvSpPr/>
          <p:nvPr/>
        </p:nvSpPr>
        <p:spPr>
          <a:xfrm>
            <a:off x="5086229" y="2830316"/>
            <a:ext cx="2023432" cy="954107"/>
          </a:xfrm>
          <a:prstGeom prst="rect">
            <a:avLst/>
          </a:prstGeom>
        </p:spPr>
        <p:txBody>
          <a:bodyPr wrap="square">
            <a:spAutoFit/>
          </a:bodyPr>
          <a:lstStyle/>
          <a:p>
            <a:r>
              <a:rPr lang="en-AU" sz="1400" dirty="0"/>
              <a:t>BETA will design, launch and analyse the follow-up survey findings.  </a:t>
            </a:r>
          </a:p>
        </p:txBody>
      </p:sp>
      <p:pic>
        <p:nvPicPr>
          <p:cNvPr id="6" name="Picture 5" descr="Checklist and pencil icon" title="Checklist and pencil"/>
          <p:cNvPicPr>
            <a:picLocks noChangeAspect="1"/>
          </p:cNvPicPr>
          <p:nvPr/>
        </p:nvPicPr>
        <p:blipFill>
          <a:blip r:embed="rId4"/>
          <a:stretch>
            <a:fillRect/>
          </a:stretch>
        </p:blipFill>
        <p:spPr>
          <a:xfrm>
            <a:off x="5204982" y="1988047"/>
            <a:ext cx="664522" cy="670618"/>
          </a:xfrm>
          <a:prstGeom prst="rect">
            <a:avLst/>
          </a:prstGeom>
        </p:spPr>
      </p:pic>
      <p:sp>
        <p:nvSpPr>
          <p:cNvPr id="38" name="Rectangle 37"/>
          <p:cNvSpPr/>
          <p:nvPr/>
        </p:nvSpPr>
        <p:spPr>
          <a:xfrm>
            <a:off x="2809965" y="2830316"/>
            <a:ext cx="2023432" cy="1600438"/>
          </a:xfrm>
          <a:prstGeom prst="rect">
            <a:avLst/>
          </a:prstGeom>
        </p:spPr>
        <p:txBody>
          <a:bodyPr wrap="square">
            <a:spAutoFit/>
          </a:bodyPr>
          <a:lstStyle/>
          <a:p>
            <a:r>
              <a:rPr lang="en-AU" sz="1400" dirty="0"/>
              <a:t>BETA will present a preliminary intervention design </a:t>
            </a:r>
            <a:r>
              <a:rPr lang="en-AU" sz="1400"/>
              <a:t>at </a:t>
            </a:r>
            <a:r>
              <a:rPr lang="en-AU" sz="1400" smtClean="0"/>
              <a:t>the NDIS </a:t>
            </a:r>
            <a:r>
              <a:rPr lang="en-AU" sz="1400" dirty="0"/>
              <a:t>Workforce Industry Reference Group, to gain insights from NDIS providers. </a:t>
            </a:r>
          </a:p>
        </p:txBody>
      </p:sp>
      <p:pic>
        <p:nvPicPr>
          <p:cNvPr id="5" name="Picture 4" descr="Person pointing to chart icon" title="Person pointing to chart"/>
          <p:cNvPicPr>
            <a:picLocks noChangeAspect="1"/>
          </p:cNvPicPr>
          <p:nvPr/>
        </p:nvPicPr>
        <p:blipFill>
          <a:blip r:embed="rId5"/>
          <a:stretch>
            <a:fillRect/>
          </a:stretch>
        </p:blipFill>
        <p:spPr>
          <a:xfrm>
            <a:off x="2904965" y="2006336"/>
            <a:ext cx="762066" cy="652329"/>
          </a:xfrm>
          <a:prstGeom prst="rect">
            <a:avLst/>
          </a:prstGeom>
        </p:spPr>
      </p:pic>
      <p:sp>
        <p:nvSpPr>
          <p:cNvPr id="35" name="Rectangle 34"/>
          <p:cNvSpPr/>
          <p:nvPr/>
        </p:nvSpPr>
        <p:spPr>
          <a:xfrm>
            <a:off x="533701" y="2830316"/>
            <a:ext cx="2023432" cy="2031325"/>
          </a:xfrm>
          <a:prstGeom prst="rect">
            <a:avLst/>
          </a:prstGeom>
        </p:spPr>
        <p:txBody>
          <a:bodyPr wrap="square">
            <a:spAutoFit/>
          </a:bodyPr>
          <a:lstStyle/>
          <a:p>
            <a:r>
              <a:rPr lang="en-AU" sz="1400" dirty="0"/>
              <a:t>Based on the qualitative and quantitative findings, BETA will design an intervention in partnership with DSS to address retention issues in the NDIS workforce. </a:t>
            </a:r>
          </a:p>
        </p:txBody>
      </p:sp>
      <p:pic>
        <p:nvPicPr>
          <p:cNvPr id="3" name="Picture 2" descr="Pencil and ruler icon" title="Pencil and ruler"/>
          <p:cNvPicPr>
            <a:picLocks noChangeAspect="1"/>
          </p:cNvPicPr>
          <p:nvPr/>
        </p:nvPicPr>
        <p:blipFill>
          <a:blip r:embed="rId6"/>
          <a:stretch>
            <a:fillRect/>
          </a:stretch>
        </p:blipFill>
        <p:spPr>
          <a:xfrm>
            <a:off x="676205" y="1969757"/>
            <a:ext cx="688908" cy="688908"/>
          </a:xfrm>
          <a:prstGeom prst="rect">
            <a:avLst/>
          </a:prstGeom>
        </p:spPr>
      </p:pic>
      <p:sp>
        <p:nvSpPr>
          <p:cNvPr id="2" name="Title 1"/>
          <p:cNvSpPr>
            <a:spLocks noGrp="1"/>
          </p:cNvSpPr>
          <p:nvPr>
            <p:ph type="title"/>
          </p:nvPr>
        </p:nvSpPr>
        <p:spPr>
          <a:xfrm>
            <a:off x="624416" y="559729"/>
            <a:ext cx="11062821" cy="392436"/>
          </a:xfrm>
        </p:spPr>
        <p:txBody>
          <a:bodyPr/>
          <a:lstStyle/>
          <a:p>
            <a:r>
              <a:rPr lang="en-AU" sz="2800" dirty="0" smtClean="0"/>
              <a:t>Next steps</a:t>
            </a:r>
            <a:r>
              <a:rPr lang="en-AU" sz="2800" dirty="0"/>
              <a:t>: Intervention </a:t>
            </a:r>
          </a:p>
        </p:txBody>
      </p:sp>
    </p:spTree>
    <p:extLst>
      <p:ext uri="{BB962C8B-B14F-4D97-AF65-F5344CB8AC3E}">
        <p14:creationId xmlns:p14="http://schemas.microsoft.com/office/powerpoint/2010/main" val="4049829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191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43</a:t>
            </a:fld>
            <a:endParaRPr lang="en-AU" dirty="0"/>
          </a:p>
        </p:txBody>
      </p:sp>
      <p:sp>
        <p:nvSpPr>
          <p:cNvPr id="5" name="Text Placeholder 4"/>
          <p:cNvSpPr>
            <a:spLocks noGrp="1"/>
          </p:cNvSpPr>
          <p:nvPr>
            <p:ph type="body" sz="quarter" idx="11"/>
          </p:nvPr>
        </p:nvSpPr>
        <p:spPr/>
        <p:txBody>
          <a:bodyPr/>
          <a:lstStyle/>
          <a:p>
            <a:r>
              <a:rPr lang="en-AU" dirty="0"/>
              <a:t>Full</a:t>
            </a:r>
            <a:r>
              <a:rPr lang="en-AU"/>
              <a:t> </a:t>
            </a:r>
            <a:r>
              <a:rPr lang="en-AU" dirty="0"/>
              <a:t>sample responses to all survey questions</a:t>
            </a:r>
            <a:r>
              <a:rPr lang="en-AU"/>
              <a:t> </a:t>
            </a:r>
          </a:p>
        </p:txBody>
      </p:sp>
      <p:sp>
        <p:nvSpPr>
          <p:cNvPr id="2" name="Title 1"/>
          <p:cNvSpPr>
            <a:spLocks noGrp="1"/>
          </p:cNvSpPr>
          <p:nvPr>
            <p:ph type="title"/>
          </p:nvPr>
        </p:nvSpPr>
        <p:spPr>
          <a:xfrm>
            <a:off x="479425" y="1673522"/>
            <a:ext cx="11233150" cy="664797"/>
          </a:xfrm>
        </p:spPr>
        <p:txBody>
          <a:bodyPr/>
          <a:lstStyle/>
          <a:p>
            <a:r>
              <a:rPr lang="en-AU" dirty="0"/>
              <a:t>Appendices </a:t>
            </a:r>
          </a:p>
        </p:txBody>
      </p:sp>
    </p:spTree>
    <p:extLst>
      <p:ext uri="{BB962C8B-B14F-4D97-AF65-F5344CB8AC3E}">
        <p14:creationId xmlns:p14="http://schemas.microsoft.com/office/powerpoint/2010/main" val="3357146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44</a:t>
            </a:fld>
            <a:endParaRPr lang="en-AU"/>
          </a:p>
        </p:txBody>
      </p:sp>
      <p:sp>
        <p:nvSpPr>
          <p:cNvPr id="5" name="Rectangle 4"/>
          <p:cNvSpPr/>
          <p:nvPr/>
        </p:nvSpPr>
        <p:spPr>
          <a:xfrm>
            <a:off x="7587945" y="6440247"/>
            <a:ext cx="4078515" cy="215444"/>
          </a:xfrm>
          <a:prstGeom prst="rect">
            <a:avLst/>
          </a:prstGeom>
        </p:spPr>
        <p:txBody>
          <a:bodyPr wrap="square">
            <a:spAutoFit/>
          </a:bodyPr>
          <a:lstStyle/>
          <a:p>
            <a:r>
              <a:rPr lang="en-US" sz="800" dirty="0" smtClean="0"/>
              <a:t>*Total does </a:t>
            </a:r>
            <a:r>
              <a:rPr lang="en-US" sz="800" dirty="0"/>
              <a:t>not add up to 100% as question allowed multiple responses </a:t>
            </a:r>
            <a:endParaRPr lang="en-AU" sz="800" dirty="0"/>
          </a:p>
        </p:txBody>
      </p:sp>
      <p:sp>
        <p:nvSpPr>
          <p:cNvPr id="29" name="Rectangle 28">
            <a:extLst>
              <a:ext uri="{FF2B5EF4-FFF2-40B4-BE49-F238E27FC236}">
                <a16:creationId xmlns:a16="http://schemas.microsoft.com/office/drawing/2014/main" id="{DE069334-A243-4B0E-8AE8-18039EF61616}"/>
              </a:ext>
            </a:extLst>
          </p:cNvPr>
          <p:cNvSpPr/>
          <p:nvPr/>
        </p:nvSpPr>
        <p:spPr>
          <a:xfrm>
            <a:off x="9062861" y="5925600"/>
            <a:ext cx="3105838" cy="338554"/>
          </a:xfrm>
          <a:prstGeom prst="rect">
            <a:avLst/>
          </a:prstGeom>
        </p:spPr>
        <p:txBody>
          <a:bodyPr wrap="square">
            <a:spAutoFit/>
          </a:bodyPr>
          <a:lstStyle/>
          <a:p>
            <a:r>
              <a:rPr lang="en-AU" sz="800" dirty="0" smtClean="0"/>
              <a:t>Base: n=665</a:t>
            </a:r>
          </a:p>
          <a:p>
            <a:r>
              <a:rPr lang="en-AU" sz="800" dirty="0" smtClean="0"/>
              <a:t>Question</a:t>
            </a:r>
            <a:r>
              <a:rPr lang="en-AU" sz="800" dirty="0"/>
              <a:t>: </a:t>
            </a:r>
            <a:r>
              <a:rPr lang="en-US" sz="800" dirty="0"/>
              <a:t>Do you have any specific qualifications in disability</a:t>
            </a:r>
            <a:r>
              <a:rPr lang="en-US" sz="800" dirty="0" smtClean="0"/>
              <a:t>?</a:t>
            </a:r>
          </a:p>
        </p:txBody>
      </p:sp>
      <p:graphicFrame>
        <p:nvGraphicFramePr>
          <p:cNvPr id="15"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2623862411"/>
              </p:ext>
            </p:extLst>
          </p:nvPr>
        </p:nvGraphicFramePr>
        <p:xfrm>
          <a:off x="9179303" y="3582663"/>
          <a:ext cx="2533272" cy="2297501"/>
        </p:xfrm>
        <a:graphic>
          <a:graphicData uri="http://schemas.openxmlformats.org/drawingml/2006/table">
            <a:tbl>
              <a:tblPr firstRow="1" bandRow="1">
                <a:tableStyleId>{5C22544A-7EE6-4342-B048-85BDC9FD1C3A}</a:tableStyleId>
              </a:tblPr>
              <a:tblGrid>
                <a:gridCol w="2124338">
                  <a:extLst>
                    <a:ext uri="{9D8B030D-6E8A-4147-A177-3AD203B41FA5}">
                      <a16:colId xmlns:a16="http://schemas.microsoft.com/office/drawing/2014/main" val="2027982822"/>
                    </a:ext>
                  </a:extLst>
                </a:gridCol>
                <a:gridCol w="408934">
                  <a:extLst>
                    <a:ext uri="{9D8B030D-6E8A-4147-A177-3AD203B41FA5}">
                      <a16:colId xmlns:a16="http://schemas.microsoft.com/office/drawing/2014/main" val="3818096517"/>
                    </a:ext>
                  </a:extLst>
                </a:gridCol>
              </a:tblGrid>
              <a:tr h="259235">
                <a:tc>
                  <a:txBody>
                    <a:bodyPr/>
                    <a:lstStyle/>
                    <a:p>
                      <a:r>
                        <a:rPr lang="en-AU" sz="1000" dirty="0" smtClean="0">
                          <a:solidFill>
                            <a:schemeClr val="bg1"/>
                          </a:solidFill>
                        </a:rPr>
                        <a:t>Qualifications*</a:t>
                      </a:r>
                      <a:endParaRPr lang="en-AU" sz="1000" dirty="0">
                        <a:solidFill>
                          <a:schemeClr val="bg1"/>
                        </a:solidFill>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5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14243">
                <a:tc>
                  <a:txBody>
                    <a:bodyPr/>
                    <a:lstStyle/>
                    <a:p>
                      <a:pPr algn="l" fontAlgn="b"/>
                      <a:r>
                        <a:rPr lang="en-AU" sz="900" b="0" i="0" u="none" strike="noStrike" dirty="0">
                          <a:solidFill>
                            <a:srgbClr val="000000"/>
                          </a:solidFill>
                          <a:effectLst/>
                          <a:latin typeface="Helvetica" panose="020B0604020202020204" pitchFamily="34" charset="0"/>
                        </a:rPr>
                        <a:t>No</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31%</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14243">
                <a:tc>
                  <a:txBody>
                    <a:bodyPr/>
                    <a:lstStyle/>
                    <a:p>
                      <a:pPr algn="l" fontAlgn="b"/>
                      <a:r>
                        <a:rPr lang="en-AU" sz="900" b="0" i="0" u="none" strike="noStrike" dirty="0">
                          <a:solidFill>
                            <a:srgbClr val="000000"/>
                          </a:solidFill>
                          <a:effectLst/>
                          <a:latin typeface="Helvetica" panose="020B0604020202020204" pitchFamily="34" charset="0"/>
                        </a:rPr>
                        <a:t>Certificate III and/or IV</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41%</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14243">
                <a:tc>
                  <a:txBody>
                    <a:bodyPr/>
                    <a:lstStyle/>
                    <a:p>
                      <a:pPr algn="l" fontAlgn="b"/>
                      <a:r>
                        <a:rPr lang="en-AU" sz="900" b="0" i="0" u="none" strike="noStrike" dirty="0">
                          <a:solidFill>
                            <a:srgbClr val="000000"/>
                          </a:solidFill>
                          <a:effectLst/>
                          <a:latin typeface="Helvetica" panose="020B0604020202020204" pitchFamily="34" charset="0"/>
                        </a:rPr>
                        <a:t>Advanced diploma or diploma</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18%</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214243">
                <a:tc>
                  <a:txBody>
                    <a:bodyPr/>
                    <a:lstStyle/>
                    <a:p>
                      <a:pPr algn="l" fontAlgn="b"/>
                      <a:r>
                        <a:rPr lang="en-AU" sz="900" b="0" i="0" u="none" strike="noStrike" dirty="0">
                          <a:solidFill>
                            <a:srgbClr val="000000"/>
                          </a:solidFill>
                          <a:effectLst/>
                          <a:latin typeface="Helvetica" panose="020B0604020202020204" pitchFamily="34" charset="0"/>
                        </a:rPr>
                        <a:t>Undergraduate bachelor’s degree</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7%</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272421">
                <a:tc>
                  <a:txBody>
                    <a:bodyPr/>
                    <a:lstStyle/>
                    <a:p>
                      <a:pPr algn="l" fontAlgn="b"/>
                      <a:r>
                        <a:rPr lang="en-US" sz="900" b="0" i="0" u="none" strike="noStrike" dirty="0">
                          <a:solidFill>
                            <a:srgbClr val="000000"/>
                          </a:solidFill>
                          <a:effectLst/>
                          <a:latin typeface="Helvetica" panose="020B0604020202020204" pitchFamily="34" charset="0"/>
                        </a:rPr>
                        <a:t>Graduate diploma or Graduate certificate</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56625">
                <a:tc>
                  <a:txBody>
                    <a:bodyPr/>
                    <a:lstStyle/>
                    <a:p>
                      <a:pPr algn="l" fontAlgn="b"/>
                      <a:r>
                        <a:rPr lang="en-AU" sz="900" b="0" i="0" u="none" strike="noStrike" dirty="0">
                          <a:solidFill>
                            <a:srgbClr val="000000"/>
                          </a:solidFill>
                          <a:effectLst/>
                          <a:latin typeface="Helvetica" panose="020B0604020202020204" pitchFamily="34" charset="0"/>
                        </a:rPr>
                        <a:t>Masters Degree</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214243">
                <a:tc>
                  <a:txBody>
                    <a:bodyPr/>
                    <a:lstStyle/>
                    <a:p>
                      <a:pPr algn="l" fontAlgn="b"/>
                      <a:r>
                        <a:rPr lang="en-AU" sz="900" b="0" i="0" u="none" strike="noStrike" dirty="0">
                          <a:solidFill>
                            <a:srgbClr val="000000"/>
                          </a:solidFill>
                          <a:effectLst/>
                          <a:latin typeface="Helvetica" panose="020B0604020202020204" pitchFamily="34" charset="0"/>
                        </a:rPr>
                        <a:t>Doctoral Degree</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1%</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r h="214243">
                <a:tc>
                  <a:txBody>
                    <a:bodyPr/>
                    <a:lstStyle/>
                    <a:p>
                      <a:pPr algn="l" fontAlgn="b"/>
                      <a:r>
                        <a:rPr lang="en-AU" sz="900" b="0" i="0" u="none" strike="noStrike" dirty="0">
                          <a:solidFill>
                            <a:srgbClr val="000000"/>
                          </a:solidFill>
                          <a:effectLst/>
                          <a:latin typeface="Helvetica" panose="020B0604020202020204" pitchFamily="34" charset="0"/>
                        </a:rPr>
                        <a:t>Other (please specify)</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503302"/>
                  </a:ext>
                </a:extLst>
              </a:tr>
              <a:tr h="214243">
                <a:tc>
                  <a:txBody>
                    <a:bodyPr/>
                    <a:lstStyle/>
                    <a:p>
                      <a:pPr algn="l" fontAlgn="b"/>
                      <a:r>
                        <a:rPr lang="en-AU" sz="900" b="0" i="0" u="none" strike="noStrike" dirty="0">
                          <a:solidFill>
                            <a:srgbClr val="000000"/>
                          </a:solidFill>
                          <a:effectLst/>
                          <a:latin typeface="Helvetica" panose="020B0604020202020204" pitchFamily="34" charset="0"/>
                        </a:rPr>
                        <a:t>Prefer not to answer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853286"/>
                  </a:ext>
                </a:extLst>
              </a:tr>
            </a:tbl>
          </a:graphicData>
        </a:graphic>
      </p:graphicFrame>
      <p:sp>
        <p:nvSpPr>
          <p:cNvPr id="27" name="Rectangle 26">
            <a:extLst>
              <a:ext uri="{FF2B5EF4-FFF2-40B4-BE49-F238E27FC236}">
                <a16:creationId xmlns:a16="http://schemas.microsoft.com/office/drawing/2014/main" id="{DE069334-A243-4B0E-8AE8-18039EF61616}"/>
              </a:ext>
            </a:extLst>
          </p:cNvPr>
          <p:cNvSpPr/>
          <p:nvPr/>
        </p:nvSpPr>
        <p:spPr>
          <a:xfrm>
            <a:off x="9105036" y="2583453"/>
            <a:ext cx="2526382" cy="707886"/>
          </a:xfrm>
          <a:prstGeom prst="rect">
            <a:avLst/>
          </a:prstGeom>
        </p:spPr>
        <p:txBody>
          <a:bodyPr wrap="square">
            <a:spAutoFit/>
          </a:bodyPr>
          <a:lstStyle/>
          <a:p>
            <a:r>
              <a:rPr lang="en-US" sz="800" dirty="0"/>
              <a:t>Base: n=669</a:t>
            </a:r>
            <a:endParaRPr lang="en-AU" sz="800" dirty="0" smtClean="0"/>
          </a:p>
          <a:p>
            <a:r>
              <a:rPr lang="en-AU" sz="800" dirty="0" smtClean="0"/>
              <a:t>Question</a:t>
            </a:r>
            <a:r>
              <a:rPr lang="en-AU" sz="800" dirty="0"/>
              <a:t>: </a:t>
            </a:r>
            <a:r>
              <a:rPr lang="en-US" sz="800" dirty="0"/>
              <a:t>Do you have any caring responsibilities outside of work? (e.g., for children, person with disability, or elderly parents</a:t>
            </a:r>
            <a:r>
              <a:rPr lang="en-US" sz="800" dirty="0" smtClean="0"/>
              <a:t>)</a:t>
            </a:r>
          </a:p>
          <a:p>
            <a:endParaRPr lang="en-AU" sz="800" dirty="0"/>
          </a:p>
        </p:txBody>
      </p:sp>
      <p:graphicFrame>
        <p:nvGraphicFramePr>
          <p:cNvPr id="24"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1488314543"/>
              </p:ext>
            </p:extLst>
          </p:nvPr>
        </p:nvGraphicFramePr>
        <p:xfrm>
          <a:off x="9155103" y="1453505"/>
          <a:ext cx="2465932" cy="979852"/>
        </p:xfrm>
        <a:graphic>
          <a:graphicData uri="http://schemas.openxmlformats.org/drawingml/2006/table">
            <a:tbl>
              <a:tblPr firstRow="1" bandRow="1">
                <a:tableStyleId>{5C22544A-7EE6-4342-B048-85BDC9FD1C3A}</a:tableStyleId>
              </a:tblPr>
              <a:tblGrid>
                <a:gridCol w="2067868">
                  <a:extLst>
                    <a:ext uri="{9D8B030D-6E8A-4147-A177-3AD203B41FA5}">
                      <a16:colId xmlns:a16="http://schemas.microsoft.com/office/drawing/2014/main" val="2027982822"/>
                    </a:ext>
                  </a:extLst>
                </a:gridCol>
                <a:gridCol w="398064">
                  <a:extLst>
                    <a:ext uri="{9D8B030D-6E8A-4147-A177-3AD203B41FA5}">
                      <a16:colId xmlns:a16="http://schemas.microsoft.com/office/drawing/2014/main" val="3818096517"/>
                    </a:ext>
                  </a:extLst>
                </a:gridCol>
              </a:tblGrid>
              <a:tr h="268969">
                <a:tc>
                  <a:txBody>
                    <a:bodyPr/>
                    <a:lstStyle/>
                    <a:p>
                      <a:r>
                        <a:rPr lang="en-AU" sz="1000" dirty="0" smtClean="0">
                          <a:solidFill>
                            <a:schemeClr val="bg1"/>
                          </a:solidFill>
                        </a:rPr>
                        <a:t>Carer</a:t>
                      </a:r>
                      <a:endParaRPr lang="en-AU" sz="1000" dirty="0">
                        <a:solidFill>
                          <a:schemeClr val="bg1"/>
                        </a:solidFill>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5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36961">
                <a:tc>
                  <a:txBody>
                    <a:bodyPr/>
                    <a:lstStyle/>
                    <a:p>
                      <a:pPr algn="l" fontAlgn="b"/>
                      <a:r>
                        <a:rPr lang="en-AU" sz="900" b="0" i="0" u="none" strike="noStrike" dirty="0">
                          <a:solidFill>
                            <a:srgbClr val="000000"/>
                          </a:solidFill>
                          <a:effectLst/>
                          <a:latin typeface="Helvetica" panose="020B0604020202020204" pitchFamily="34" charset="0"/>
                        </a:rPr>
                        <a:t>Yes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58%</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36961">
                <a:tc>
                  <a:txBody>
                    <a:bodyPr/>
                    <a:lstStyle/>
                    <a:p>
                      <a:pPr algn="l" fontAlgn="b"/>
                      <a:r>
                        <a:rPr lang="en-AU" sz="900" b="0" i="0" u="none" strike="noStrike" dirty="0">
                          <a:solidFill>
                            <a:srgbClr val="000000"/>
                          </a:solidFill>
                          <a:effectLst/>
                          <a:latin typeface="Helvetica" panose="020B0604020202020204" pitchFamily="34" charset="0"/>
                        </a:rPr>
                        <a:t>No</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40%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36961">
                <a:tc>
                  <a:txBody>
                    <a:bodyPr/>
                    <a:lstStyle/>
                    <a:p>
                      <a:pPr algn="l" fontAlgn="b"/>
                      <a:r>
                        <a:rPr lang="en-AU" sz="900" b="0" i="0" u="none" strike="noStrike" dirty="0">
                          <a:solidFill>
                            <a:srgbClr val="000000"/>
                          </a:solidFill>
                          <a:effectLst/>
                          <a:latin typeface="Helvetica" panose="020B0604020202020204" pitchFamily="34" charset="0"/>
                        </a:rPr>
                        <a:t>Prefer not to answer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bl>
          </a:graphicData>
        </a:graphic>
      </p:graphicFrame>
      <p:sp>
        <p:nvSpPr>
          <p:cNvPr id="26" name="Rectangle 25">
            <a:extLst>
              <a:ext uri="{FF2B5EF4-FFF2-40B4-BE49-F238E27FC236}">
                <a16:creationId xmlns:a16="http://schemas.microsoft.com/office/drawing/2014/main" id="{DE069334-A243-4B0E-8AE8-18039EF61616}"/>
              </a:ext>
            </a:extLst>
          </p:cNvPr>
          <p:cNvSpPr/>
          <p:nvPr/>
        </p:nvSpPr>
        <p:spPr>
          <a:xfrm>
            <a:off x="6216126" y="5468996"/>
            <a:ext cx="2559139" cy="461665"/>
          </a:xfrm>
          <a:prstGeom prst="rect">
            <a:avLst/>
          </a:prstGeom>
        </p:spPr>
        <p:txBody>
          <a:bodyPr wrap="square">
            <a:spAutoFit/>
          </a:bodyPr>
          <a:lstStyle/>
          <a:p>
            <a:r>
              <a:rPr lang="en-AU" sz="800" dirty="0" smtClean="0"/>
              <a:t>Base: n=669</a:t>
            </a:r>
          </a:p>
          <a:p>
            <a:r>
              <a:rPr lang="en-AU" sz="800" dirty="0" smtClean="0"/>
              <a:t>Question</a:t>
            </a:r>
            <a:r>
              <a:rPr lang="en-AU" sz="800" dirty="0"/>
              <a:t>: </a:t>
            </a:r>
            <a:r>
              <a:rPr lang="en-US" sz="800" dirty="0"/>
              <a:t>What is the total annual income of your household, before </a:t>
            </a:r>
            <a:r>
              <a:rPr lang="en-US" sz="800" dirty="0" smtClean="0"/>
              <a:t>tax?</a:t>
            </a:r>
            <a:endParaRPr lang="en-AU" sz="800" dirty="0"/>
          </a:p>
        </p:txBody>
      </p:sp>
      <p:graphicFrame>
        <p:nvGraphicFramePr>
          <p:cNvPr id="13"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216772001"/>
              </p:ext>
            </p:extLst>
          </p:nvPr>
        </p:nvGraphicFramePr>
        <p:xfrm>
          <a:off x="6241994" y="3582663"/>
          <a:ext cx="2533272" cy="1719277"/>
        </p:xfrm>
        <a:graphic>
          <a:graphicData uri="http://schemas.openxmlformats.org/drawingml/2006/table">
            <a:tbl>
              <a:tblPr firstRow="1" bandRow="1">
                <a:tableStyleId>{5C22544A-7EE6-4342-B048-85BDC9FD1C3A}</a:tableStyleId>
              </a:tblPr>
              <a:tblGrid>
                <a:gridCol w="2124338">
                  <a:extLst>
                    <a:ext uri="{9D8B030D-6E8A-4147-A177-3AD203B41FA5}">
                      <a16:colId xmlns:a16="http://schemas.microsoft.com/office/drawing/2014/main" val="2027982822"/>
                    </a:ext>
                  </a:extLst>
                </a:gridCol>
                <a:gridCol w="408934">
                  <a:extLst>
                    <a:ext uri="{9D8B030D-6E8A-4147-A177-3AD203B41FA5}">
                      <a16:colId xmlns:a16="http://schemas.microsoft.com/office/drawing/2014/main" val="3818096517"/>
                    </a:ext>
                  </a:extLst>
                </a:gridCol>
              </a:tblGrid>
              <a:tr h="278876">
                <a:tc>
                  <a:txBody>
                    <a:bodyPr/>
                    <a:lstStyle/>
                    <a:p>
                      <a:r>
                        <a:rPr lang="en-AU" sz="1000" dirty="0" smtClean="0">
                          <a:solidFill>
                            <a:schemeClr val="bg1"/>
                          </a:solidFill>
                        </a:rPr>
                        <a:t>Household income</a:t>
                      </a:r>
                      <a:endParaRPr lang="en-AU" sz="1000" dirty="0">
                        <a:solidFill>
                          <a:schemeClr val="bg1"/>
                        </a:solidFill>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06735">
                <a:tc>
                  <a:txBody>
                    <a:bodyPr/>
                    <a:lstStyle/>
                    <a:p>
                      <a:pPr algn="l" fontAlgn="b"/>
                      <a:r>
                        <a:rPr lang="en-AU" sz="900" b="0" i="0" u="none" strike="noStrike" dirty="0">
                          <a:solidFill>
                            <a:srgbClr val="000000"/>
                          </a:solidFill>
                          <a:effectLst/>
                          <a:latin typeface="Helvetica" panose="020B0604020202020204" pitchFamily="34" charset="0"/>
                        </a:rPr>
                        <a:t>Under $30,000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06735">
                <a:tc>
                  <a:txBody>
                    <a:bodyPr/>
                    <a:lstStyle/>
                    <a:p>
                      <a:pPr algn="l" fontAlgn="b"/>
                      <a:r>
                        <a:rPr lang="en-AU" sz="900" b="0" i="0" u="none" strike="noStrike" dirty="0">
                          <a:solidFill>
                            <a:srgbClr val="000000"/>
                          </a:solidFill>
                          <a:effectLst/>
                          <a:latin typeface="Helvetica" panose="020B0604020202020204" pitchFamily="34" charset="0"/>
                        </a:rPr>
                        <a:t>$30,000 to under $60,000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17%</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06735">
                <a:tc>
                  <a:txBody>
                    <a:bodyPr/>
                    <a:lstStyle/>
                    <a:p>
                      <a:pPr algn="l" fontAlgn="b"/>
                      <a:r>
                        <a:rPr lang="en-AU" sz="900" b="0" i="0" u="none" strike="noStrike" dirty="0">
                          <a:solidFill>
                            <a:srgbClr val="000000"/>
                          </a:solidFill>
                          <a:effectLst/>
                          <a:latin typeface="Helvetica" panose="020B0604020202020204" pitchFamily="34" charset="0"/>
                        </a:rPr>
                        <a:t>$60,001 to under $90,000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23%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206735">
                <a:tc>
                  <a:txBody>
                    <a:bodyPr/>
                    <a:lstStyle/>
                    <a:p>
                      <a:pPr algn="l" fontAlgn="b"/>
                      <a:r>
                        <a:rPr lang="en-AU" sz="900" b="0" i="0" u="none" strike="noStrike" dirty="0">
                          <a:solidFill>
                            <a:srgbClr val="000000"/>
                          </a:solidFill>
                          <a:effectLst/>
                          <a:latin typeface="Helvetica" panose="020B0604020202020204" pitchFamily="34" charset="0"/>
                        </a:rPr>
                        <a:t>$90,001 to under $120,000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16%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159094">
                <a:tc>
                  <a:txBody>
                    <a:bodyPr/>
                    <a:lstStyle/>
                    <a:p>
                      <a:pPr algn="l" fontAlgn="b"/>
                      <a:r>
                        <a:rPr lang="en-AU" sz="900" b="0" i="0" u="none" strike="noStrike" dirty="0">
                          <a:solidFill>
                            <a:srgbClr val="000000"/>
                          </a:solidFill>
                          <a:effectLst/>
                          <a:latin typeface="Helvetica" panose="020B0604020202020204" pitchFamily="34" charset="0"/>
                        </a:rPr>
                        <a:t>$120,001 to under $150,000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13%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47632">
                <a:tc>
                  <a:txBody>
                    <a:bodyPr/>
                    <a:lstStyle/>
                    <a:p>
                      <a:pPr algn="l" fontAlgn="b"/>
                      <a:r>
                        <a:rPr lang="en-AU" sz="900" b="0" i="0" u="none" strike="noStrike" dirty="0">
                          <a:solidFill>
                            <a:srgbClr val="000000"/>
                          </a:solidFill>
                          <a:effectLst/>
                          <a:latin typeface="Helvetica" panose="020B0604020202020204" pitchFamily="34" charset="0"/>
                        </a:rPr>
                        <a:t>More than $150,000</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16%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206735">
                <a:tc>
                  <a:txBody>
                    <a:bodyPr/>
                    <a:lstStyle/>
                    <a:p>
                      <a:pPr algn="l" fontAlgn="b"/>
                      <a:r>
                        <a:rPr lang="en-AU" sz="900" b="0" i="0" u="none" strike="noStrike" dirty="0">
                          <a:solidFill>
                            <a:srgbClr val="000000"/>
                          </a:solidFill>
                          <a:effectLst/>
                          <a:latin typeface="Helvetica" panose="020B0604020202020204" pitchFamily="34" charset="0"/>
                        </a:rPr>
                        <a:t>Prefer not to answer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13%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bl>
          </a:graphicData>
        </a:graphic>
      </p:graphicFrame>
      <p:sp>
        <p:nvSpPr>
          <p:cNvPr id="28" name="Rectangle 27">
            <a:extLst>
              <a:ext uri="{FF2B5EF4-FFF2-40B4-BE49-F238E27FC236}">
                <a16:creationId xmlns:a16="http://schemas.microsoft.com/office/drawing/2014/main" id="{DE069334-A243-4B0E-8AE8-18039EF61616}"/>
              </a:ext>
            </a:extLst>
          </p:cNvPr>
          <p:cNvSpPr/>
          <p:nvPr/>
        </p:nvSpPr>
        <p:spPr>
          <a:xfrm>
            <a:off x="6196452" y="2510824"/>
            <a:ext cx="2782986" cy="338554"/>
          </a:xfrm>
          <a:prstGeom prst="rect">
            <a:avLst/>
          </a:prstGeom>
        </p:spPr>
        <p:txBody>
          <a:bodyPr wrap="square">
            <a:spAutoFit/>
          </a:bodyPr>
          <a:lstStyle/>
          <a:p>
            <a:r>
              <a:rPr lang="en-US" sz="800" dirty="0"/>
              <a:t>Base: </a:t>
            </a:r>
            <a:r>
              <a:rPr lang="en-US" sz="800" dirty="0" smtClean="0"/>
              <a:t>n=669</a:t>
            </a:r>
            <a:endParaRPr lang="en-AU" sz="800" dirty="0" smtClean="0"/>
          </a:p>
          <a:p>
            <a:r>
              <a:rPr lang="en-AU" sz="800" dirty="0" smtClean="0"/>
              <a:t>Question</a:t>
            </a:r>
            <a:r>
              <a:rPr lang="en-AU" sz="800" dirty="0"/>
              <a:t>: </a:t>
            </a:r>
            <a:r>
              <a:rPr lang="en-US" sz="800" dirty="0"/>
              <a:t>Do you have a disability</a:t>
            </a:r>
            <a:r>
              <a:rPr lang="en-US" sz="800" dirty="0" smtClean="0"/>
              <a:t>?</a:t>
            </a:r>
          </a:p>
        </p:txBody>
      </p:sp>
      <p:graphicFrame>
        <p:nvGraphicFramePr>
          <p:cNvPr id="25"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808663367"/>
              </p:ext>
            </p:extLst>
          </p:nvPr>
        </p:nvGraphicFramePr>
        <p:xfrm>
          <a:off x="6241994" y="1453505"/>
          <a:ext cx="2465932" cy="907851"/>
        </p:xfrm>
        <a:graphic>
          <a:graphicData uri="http://schemas.openxmlformats.org/drawingml/2006/table">
            <a:tbl>
              <a:tblPr firstRow="1" bandRow="1">
                <a:tableStyleId>{5C22544A-7EE6-4342-B048-85BDC9FD1C3A}</a:tableStyleId>
              </a:tblPr>
              <a:tblGrid>
                <a:gridCol w="2067868">
                  <a:extLst>
                    <a:ext uri="{9D8B030D-6E8A-4147-A177-3AD203B41FA5}">
                      <a16:colId xmlns:a16="http://schemas.microsoft.com/office/drawing/2014/main" val="2027982822"/>
                    </a:ext>
                  </a:extLst>
                </a:gridCol>
                <a:gridCol w="398064">
                  <a:extLst>
                    <a:ext uri="{9D8B030D-6E8A-4147-A177-3AD203B41FA5}">
                      <a16:colId xmlns:a16="http://schemas.microsoft.com/office/drawing/2014/main" val="3818096517"/>
                    </a:ext>
                  </a:extLst>
                </a:gridCol>
              </a:tblGrid>
              <a:tr h="240616">
                <a:tc>
                  <a:txBody>
                    <a:bodyPr/>
                    <a:lstStyle/>
                    <a:p>
                      <a:r>
                        <a:rPr lang="en-AU" sz="1000" dirty="0" smtClean="0">
                          <a:solidFill>
                            <a:schemeClr val="bg1"/>
                          </a:solidFill>
                        </a:rPr>
                        <a:t>Disability</a:t>
                      </a:r>
                      <a:endParaRPr lang="en-AU" sz="1000" dirty="0">
                        <a:solidFill>
                          <a:schemeClr val="bg1"/>
                        </a:solidFill>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5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18797">
                <a:tc>
                  <a:txBody>
                    <a:bodyPr/>
                    <a:lstStyle/>
                    <a:p>
                      <a:pPr algn="l" fontAlgn="b"/>
                      <a:r>
                        <a:rPr lang="en-AU" sz="900" b="0" i="0" u="none" strike="noStrike" dirty="0">
                          <a:solidFill>
                            <a:srgbClr val="000000"/>
                          </a:solidFill>
                          <a:effectLst/>
                          <a:latin typeface="Helvetica" panose="020B0604020202020204" pitchFamily="34" charset="0"/>
                        </a:rPr>
                        <a:t>Yes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12%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218797">
                <a:tc>
                  <a:txBody>
                    <a:bodyPr/>
                    <a:lstStyle/>
                    <a:p>
                      <a:pPr algn="l" fontAlgn="b"/>
                      <a:r>
                        <a:rPr lang="en-AU" sz="900" b="0" i="0" u="none" strike="noStrike" dirty="0">
                          <a:solidFill>
                            <a:srgbClr val="000000"/>
                          </a:solidFill>
                          <a:effectLst/>
                          <a:latin typeface="Helvetica" panose="020B0604020202020204" pitchFamily="34" charset="0"/>
                        </a:rPr>
                        <a:t>No</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a:solidFill>
                            <a:srgbClr val="000000"/>
                          </a:solidFill>
                          <a:effectLst/>
                          <a:latin typeface="Helvetica" panose="020B0604020202020204" pitchFamily="34" charset="0"/>
                        </a:rPr>
                        <a:t>85%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218797">
                <a:tc>
                  <a:txBody>
                    <a:bodyPr/>
                    <a:lstStyle/>
                    <a:p>
                      <a:pPr algn="l" fontAlgn="b"/>
                      <a:r>
                        <a:rPr lang="en-AU" sz="900" b="0" i="0" u="none" strike="noStrike" dirty="0">
                          <a:solidFill>
                            <a:srgbClr val="000000"/>
                          </a:solidFill>
                          <a:effectLst/>
                          <a:latin typeface="Helvetica" panose="020B0604020202020204" pitchFamily="34" charset="0"/>
                        </a:rPr>
                        <a:t>Prefer not to answer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AU" sz="900" b="0" i="0" u="none" strike="noStrike" dirty="0">
                          <a:solidFill>
                            <a:srgbClr val="000000"/>
                          </a:solidFill>
                          <a:effectLst/>
                          <a:latin typeface="Helvetica" panose="020B0604020202020204" pitchFamily="34" charset="0"/>
                        </a:rPr>
                        <a:t>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bl>
          </a:graphicData>
        </a:graphic>
      </p:graphicFrame>
      <p:sp>
        <p:nvSpPr>
          <p:cNvPr id="23" name="Rectangle 22">
            <a:extLst>
              <a:ext uri="{FF2B5EF4-FFF2-40B4-BE49-F238E27FC236}">
                <a16:creationId xmlns:a16="http://schemas.microsoft.com/office/drawing/2014/main" id="{DE069334-A243-4B0E-8AE8-18039EF61616}"/>
              </a:ext>
            </a:extLst>
          </p:cNvPr>
          <p:cNvSpPr/>
          <p:nvPr/>
        </p:nvSpPr>
        <p:spPr>
          <a:xfrm>
            <a:off x="3379653" y="6071883"/>
            <a:ext cx="2929103" cy="461665"/>
          </a:xfrm>
          <a:prstGeom prst="rect">
            <a:avLst/>
          </a:prstGeom>
        </p:spPr>
        <p:txBody>
          <a:bodyPr wrap="square">
            <a:spAutoFit/>
          </a:bodyPr>
          <a:lstStyle/>
          <a:p>
            <a:r>
              <a:rPr lang="en-AU" sz="800" dirty="0"/>
              <a:t>Base </a:t>
            </a:r>
            <a:r>
              <a:rPr lang="en-AU" sz="800" dirty="0" smtClean="0"/>
              <a:t>n=753</a:t>
            </a:r>
            <a:endParaRPr lang="en-AU" sz="800" dirty="0"/>
          </a:p>
          <a:p>
            <a:r>
              <a:rPr lang="en-AU" sz="800" dirty="0"/>
              <a:t>Question: </a:t>
            </a:r>
            <a:r>
              <a:rPr lang="en-US" sz="800" dirty="0"/>
              <a:t>In a typical week, how many paid and unpaid hours do you work in the disability sector?</a:t>
            </a:r>
            <a:endParaRPr lang="en-AU" sz="800" dirty="0"/>
          </a:p>
        </p:txBody>
      </p:sp>
      <p:graphicFrame>
        <p:nvGraphicFramePr>
          <p:cNvPr id="7" name="Table 6"/>
          <p:cNvGraphicFramePr>
            <a:graphicFrameLocks noGrp="1"/>
          </p:cNvGraphicFramePr>
          <p:nvPr>
            <p:extLst>
              <p:ext uri="{D42A27DB-BD31-4B8C-83A1-F6EECF244321}">
                <p14:modId xmlns:p14="http://schemas.microsoft.com/office/powerpoint/2010/main" val="531901343"/>
              </p:ext>
            </p:extLst>
          </p:nvPr>
        </p:nvGraphicFramePr>
        <p:xfrm>
          <a:off x="3417212" y="3582663"/>
          <a:ext cx="2559063" cy="2446803"/>
        </p:xfrm>
        <a:graphic>
          <a:graphicData uri="http://schemas.openxmlformats.org/drawingml/2006/table">
            <a:tbl>
              <a:tblPr firstRow="1" bandRow="1"/>
              <a:tblGrid>
                <a:gridCol w="853021">
                  <a:extLst>
                    <a:ext uri="{9D8B030D-6E8A-4147-A177-3AD203B41FA5}">
                      <a16:colId xmlns:a16="http://schemas.microsoft.com/office/drawing/2014/main" val="1337732684"/>
                    </a:ext>
                  </a:extLst>
                </a:gridCol>
                <a:gridCol w="853021">
                  <a:extLst>
                    <a:ext uri="{9D8B030D-6E8A-4147-A177-3AD203B41FA5}">
                      <a16:colId xmlns:a16="http://schemas.microsoft.com/office/drawing/2014/main" val="2202605702"/>
                    </a:ext>
                  </a:extLst>
                </a:gridCol>
                <a:gridCol w="853021">
                  <a:extLst>
                    <a:ext uri="{9D8B030D-6E8A-4147-A177-3AD203B41FA5}">
                      <a16:colId xmlns:a16="http://schemas.microsoft.com/office/drawing/2014/main" val="2390197197"/>
                    </a:ext>
                  </a:extLst>
                </a:gridCol>
              </a:tblGrid>
              <a:tr h="220527">
                <a:tc gridSpan="3">
                  <a:txBody>
                    <a:bodyPr/>
                    <a:lstStyle/>
                    <a:p>
                      <a:pPr algn="ctr" rtl="0" fontAlgn="ctr"/>
                      <a:r>
                        <a:rPr lang="en-AU" sz="1000" b="1" i="0" u="none" strike="noStrike" dirty="0">
                          <a:solidFill>
                            <a:srgbClr val="FFFFFF"/>
                          </a:solidFill>
                          <a:effectLst/>
                          <a:latin typeface="Helvetica" panose="020B0604020202020204" pitchFamily="34" charset="0"/>
                        </a:rPr>
                        <a:t>Average hours per week</a:t>
                      </a:r>
                    </a:p>
                  </a:txBody>
                  <a:tcPr marL="9525" marR="9525" marT="9525" marB="0" anchor="ctr">
                    <a:lnL>
                      <a:noFill/>
                    </a:lnL>
                    <a:lnR>
                      <a:noFill/>
                    </a:lnR>
                    <a:lnT>
                      <a:noFill/>
                    </a:lnT>
                    <a:lnB w="19050" cap="flat" cmpd="sng" algn="ctr">
                      <a:solidFill>
                        <a:srgbClr val="142E3B"/>
                      </a:solidFill>
                      <a:prstDash val="solid"/>
                      <a:round/>
                      <a:headEnd type="none" w="med" len="med"/>
                      <a:tailEnd type="none" w="med" len="med"/>
                    </a:lnB>
                    <a:solidFill>
                      <a:srgbClr val="20B9A3"/>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37090722"/>
                  </a:ext>
                </a:extLst>
              </a:tr>
              <a:tr h="336042">
                <a:tc>
                  <a:txBody>
                    <a:bodyPr/>
                    <a:lstStyle/>
                    <a:p>
                      <a:pPr algn="l" rtl="0" fontAlgn="ctr"/>
                      <a:r>
                        <a:rPr lang="en-AU" sz="1600" b="0" i="0" u="none" strike="noStrike" dirty="0">
                          <a:solidFill>
                            <a:srgbClr val="000000"/>
                          </a:solidFill>
                          <a:effectLst/>
                          <a:latin typeface="+mn-lt"/>
                        </a:rPr>
                        <a:t> </a:t>
                      </a:r>
                      <a:r>
                        <a:rPr lang="en-AU" sz="800" b="1" i="0" u="none" strike="noStrike" dirty="0" smtClean="0">
                          <a:solidFill>
                            <a:srgbClr val="000000"/>
                          </a:solidFill>
                          <a:effectLst/>
                          <a:latin typeface="+mn-lt"/>
                        </a:rPr>
                        <a:t>No. of hours</a:t>
                      </a:r>
                      <a:endParaRPr lang="en-AU" sz="1600" b="1" i="0" u="none" strike="noStrike" dirty="0">
                        <a:solidFill>
                          <a:srgbClr val="000000"/>
                        </a:solidFill>
                        <a:effectLst/>
                        <a:latin typeface="+mn-lt"/>
                      </a:endParaRPr>
                    </a:p>
                  </a:txBody>
                  <a:tcPr marL="9525" marR="9525" marT="9525" marB="0" anchor="ctr">
                    <a:lnL>
                      <a:noFill/>
                    </a:lnL>
                    <a:lnR>
                      <a:noFill/>
                    </a:lnR>
                    <a:lnT w="190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solidFill>
                      <a:srgbClr val="BFBFBF"/>
                    </a:solidFill>
                  </a:tcPr>
                </a:tc>
                <a:tc>
                  <a:txBody>
                    <a:bodyPr/>
                    <a:lstStyle/>
                    <a:p>
                      <a:pPr algn="ctr" rtl="0" fontAlgn="ctr"/>
                      <a:r>
                        <a:rPr lang="en-AU" sz="800" b="1" i="0" u="none" strike="noStrike" dirty="0">
                          <a:solidFill>
                            <a:srgbClr val="000000"/>
                          </a:solidFill>
                          <a:effectLst/>
                          <a:latin typeface="+mn-lt"/>
                        </a:rPr>
                        <a:t>Paid</a:t>
                      </a:r>
                    </a:p>
                  </a:txBody>
                  <a:tcPr marL="9525" marR="9525" marT="9525" marB="0" anchor="ctr">
                    <a:lnL>
                      <a:noFill/>
                    </a:lnL>
                    <a:lnR>
                      <a:noFill/>
                    </a:lnR>
                    <a:lnT w="190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solidFill>
                      <a:srgbClr val="BFBFBF"/>
                    </a:solidFill>
                  </a:tcPr>
                </a:tc>
                <a:tc>
                  <a:txBody>
                    <a:bodyPr/>
                    <a:lstStyle/>
                    <a:p>
                      <a:pPr algn="ctr" rtl="0" fontAlgn="ctr"/>
                      <a:r>
                        <a:rPr lang="en-AU" sz="800" b="1" i="0" u="none" strike="noStrike" dirty="0">
                          <a:solidFill>
                            <a:srgbClr val="000000"/>
                          </a:solidFill>
                          <a:effectLst/>
                          <a:latin typeface="+mn-lt"/>
                        </a:rPr>
                        <a:t>Unpaid</a:t>
                      </a:r>
                    </a:p>
                  </a:txBody>
                  <a:tcPr marL="9525" marR="9525" marT="9525" marB="0" anchor="ctr">
                    <a:lnL>
                      <a:noFill/>
                    </a:lnL>
                    <a:lnR>
                      <a:noFill/>
                    </a:lnR>
                    <a:lnT w="190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solidFill>
                      <a:srgbClr val="BFBFBF"/>
                    </a:solidFill>
                  </a:tcPr>
                </a:tc>
                <a:extLst>
                  <a:ext uri="{0D108BD9-81ED-4DB2-BD59-A6C34878D82A}">
                    <a16:rowId xmlns:a16="http://schemas.microsoft.com/office/drawing/2014/main" val="1352964702"/>
                  </a:ext>
                </a:extLst>
              </a:tr>
              <a:tr h="210026">
                <a:tc>
                  <a:txBody>
                    <a:bodyPr/>
                    <a:lstStyle/>
                    <a:p>
                      <a:pPr algn="l" rtl="0" fontAlgn="b"/>
                      <a:r>
                        <a:rPr lang="en-AU" sz="900" b="0" i="0" u="none" strike="noStrike">
                          <a:solidFill>
                            <a:srgbClr val="000000"/>
                          </a:solidFill>
                          <a:effectLst/>
                          <a:latin typeface="Helvetica" panose="020B0604020202020204" pitchFamily="34" charset="0"/>
                        </a:rPr>
                        <a:t>0</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49%</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3227643990"/>
                  </a:ext>
                </a:extLst>
              </a:tr>
              <a:tr h="210026">
                <a:tc>
                  <a:txBody>
                    <a:bodyPr/>
                    <a:lstStyle/>
                    <a:p>
                      <a:pPr algn="l" rtl="0" fontAlgn="b"/>
                      <a:r>
                        <a:rPr lang="en-AU" sz="900" b="0" i="0" u="none" strike="noStrike">
                          <a:solidFill>
                            <a:srgbClr val="000000"/>
                          </a:solidFill>
                          <a:effectLst/>
                          <a:latin typeface="Helvetica" panose="020B0604020202020204" pitchFamily="34" charset="0"/>
                        </a:rPr>
                        <a:t>1-5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1%</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24%</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527189061"/>
                  </a:ext>
                </a:extLst>
              </a:tr>
              <a:tr h="210026">
                <a:tc>
                  <a:txBody>
                    <a:bodyPr/>
                    <a:lstStyle/>
                    <a:p>
                      <a:pPr algn="l" rtl="0" fontAlgn="b"/>
                      <a:r>
                        <a:rPr lang="en-AU" sz="900" b="0" i="0" u="none" strike="noStrike">
                          <a:solidFill>
                            <a:srgbClr val="000000"/>
                          </a:solidFill>
                          <a:effectLst/>
                          <a:latin typeface="Helvetica" panose="020B0604020202020204" pitchFamily="34" charset="0"/>
                        </a:rPr>
                        <a:t>6-10</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3%</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15%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3550262185"/>
                  </a:ext>
                </a:extLst>
              </a:tr>
              <a:tr h="210026">
                <a:tc>
                  <a:txBody>
                    <a:bodyPr/>
                    <a:lstStyle/>
                    <a:p>
                      <a:pPr algn="l" rtl="0" fontAlgn="b"/>
                      <a:r>
                        <a:rPr lang="en-AU" sz="900" b="0" i="0" u="none" strike="noStrike">
                          <a:solidFill>
                            <a:srgbClr val="000000"/>
                          </a:solidFill>
                          <a:effectLst/>
                          <a:latin typeface="Helvetica" panose="020B0604020202020204" pitchFamily="34" charset="0"/>
                        </a:rPr>
                        <a:t>11-15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2%</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95796275"/>
                  </a:ext>
                </a:extLst>
              </a:tr>
              <a:tr h="210026">
                <a:tc>
                  <a:txBody>
                    <a:bodyPr/>
                    <a:lstStyle/>
                    <a:p>
                      <a:pPr algn="l" rtl="0" fontAlgn="b"/>
                      <a:r>
                        <a:rPr lang="en-AU" sz="900" b="0" i="0" u="none" strike="noStrike">
                          <a:solidFill>
                            <a:srgbClr val="000000"/>
                          </a:solidFill>
                          <a:effectLst/>
                          <a:latin typeface="Helvetica" panose="020B0604020202020204" pitchFamily="34" charset="0"/>
                        </a:rPr>
                        <a:t>16-25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14%</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4%</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3423776117"/>
                  </a:ext>
                </a:extLst>
              </a:tr>
              <a:tr h="210026">
                <a:tc>
                  <a:txBody>
                    <a:bodyPr/>
                    <a:lstStyle/>
                    <a:p>
                      <a:pPr algn="l" rtl="0" fontAlgn="b"/>
                      <a:r>
                        <a:rPr lang="en-AU" sz="900" b="0" i="0" u="none" strike="noStrike">
                          <a:solidFill>
                            <a:srgbClr val="000000"/>
                          </a:solidFill>
                          <a:effectLst/>
                          <a:latin typeface="Helvetica" panose="020B0604020202020204" pitchFamily="34" charset="0"/>
                        </a:rPr>
                        <a:t>26-35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24%</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1%</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1675819554"/>
                  </a:ext>
                </a:extLst>
              </a:tr>
              <a:tr h="210026">
                <a:tc>
                  <a:txBody>
                    <a:bodyPr/>
                    <a:lstStyle/>
                    <a:p>
                      <a:pPr algn="l" rtl="0" fontAlgn="b"/>
                      <a:r>
                        <a:rPr lang="en-AU" sz="900" b="0" i="0" u="none" strike="noStrike">
                          <a:solidFill>
                            <a:srgbClr val="000000"/>
                          </a:solidFill>
                          <a:effectLst/>
                          <a:latin typeface="Helvetica" panose="020B0604020202020204" pitchFamily="34" charset="0"/>
                        </a:rPr>
                        <a:t>36-45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49%</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1%</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181893679"/>
                  </a:ext>
                </a:extLst>
              </a:tr>
              <a:tr h="210026">
                <a:tc>
                  <a:txBody>
                    <a:bodyPr/>
                    <a:lstStyle/>
                    <a:p>
                      <a:pPr algn="l" rtl="0" fontAlgn="b"/>
                      <a:r>
                        <a:rPr lang="en-AU" sz="900" b="0" i="0" u="none" strike="noStrike">
                          <a:solidFill>
                            <a:srgbClr val="000000"/>
                          </a:solidFill>
                          <a:effectLst/>
                          <a:latin typeface="Helvetica" panose="020B0604020202020204" pitchFamily="34" charset="0"/>
                        </a:rPr>
                        <a:t>46-65</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2%</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1%</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2480806439"/>
                  </a:ext>
                </a:extLst>
              </a:tr>
              <a:tr h="210026">
                <a:tc>
                  <a:txBody>
                    <a:bodyPr/>
                    <a:lstStyle/>
                    <a:p>
                      <a:pPr algn="l" rtl="0" fontAlgn="b"/>
                      <a:r>
                        <a:rPr lang="en-AU" sz="900" b="0" i="0" u="none" strike="noStrike">
                          <a:solidFill>
                            <a:srgbClr val="000000"/>
                          </a:solidFill>
                          <a:effectLst/>
                          <a:latin typeface="Helvetica" panose="020B0604020202020204" pitchFamily="34" charset="0"/>
                        </a:rPr>
                        <a:t>66 +</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a:solidFill>
                            <a:srgbClr val="000000"/>
                          </a:solidFill>
                          <a:effectLst/>
                          <a:latin typeface="Helvetica" panose="020B0604020202020204" pitchFamily="34" charset="0"/>
                        </a:rPr>
                        <a:t>4%</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tc>
                  <a:txBody>
                    <a:bodyPr/>
                    <a:lstStyle/>
                    <a:p>
                      <a:pPr algn="ctr" rtl="0" fontAlgn="b"/>
                      <a:r>
                        <a:rPr lang="en-AU" sz="900" b="0" i="0" u="none" strike="noStrike" dirty="0">
                          <a:solidFill>
                            <a:srgbClr val="000000"/>
                          </a:solidFill>
                          <a:effectLst/>
                          <a:latin typeface="Helvetica" panose="020B0604020202020204" pitchFamily="34" charset="0"/>
                        </a:rPr>
                        <a:t>0%</a:t>
                      </a:r>
                    </a:p>
                  </a:txBody>
                  <a:tcPr marL="9525" marR="9525" marT="9525" marB="0" anchor="b">
                    <a:lnL>
                      <a:noFill/>
                    </a:lnL>
                    <a:lnR>
                      <a:noFill/>
                    </a:lnR>
                    <a:lnT w="6350" cap="flat" cmpd="sng" algn="ctr">
                      <a:solidFill>
                        <a:srgbClr val="142E3B"/>
                      </a:solidFill>
                      <a:prstDash val="solid"/>
                      <a:round/>
                      <a:headEnd type="none" w="med" len="med"/>
                      <a:tailEnd type="none" w="med" len="med"/>
                    </a:lnT>
                    <a:lnB w="6350" cap="flat" cmpd="sng" algn="ctr">
                      <a:solidFill>
                        <a:srgbClr val="142E3B"/>
                      </a:solidFill>
                      <a:prstDash val="solid"/>
                      <a:round/>
                      <a:headEnd type="none" w="med" len="med"/>
                      <a:tailEnd type="none" w="med" len="med"/>
                    </a:lnB>
                  </a:tcPr>
                </a:tc>
                <a:extLst>
                  <a:ext uri="{0D108BD9-81ED-4DB2-BD59-A6C34878D82A}">
                    <a16:rowId xmlns:a16="http://schemas.microsoft.com/office/drawing/2014/main" val="1015665275"/>
                  </a:ext>
                </a:extLst>
              </a:tr>
            </a:tbl>
          </a:graphicData>
        </a:graphic>
      </p:graphicFrame>
      <p:sp>
        <p:nvSpPr>
          <p:cNvPr id="22" name="Rectangle 21">
            <a:extLst>
              <a:ext uri="{FF2B5EF4-FFF2-40B4-BE49-F238E27FC236}">
                <a16:creationId xmlns:a16="http://schemas.microsoft.com/office/drawing/2014/main" id="{DE069334-A243-4B0E-8AE8-18039EF61616}"/>
              </a:ext>
            </a:extLst>
          </p:cNvPr>
          <p:cNvSpPr/>
          <p:nvPr/>
        </p:nvSpPr>
        <p:spPr>
          <a:xfrm>
            <a:off x="3417213" y="3047970"/>
            <a:ext cx="2793080" cy="461665"/>
          </a:xfrm>
          <a:prstGeom prst="rect">
            <a:avLst/>
          </a:prstGeom>
        </p:spPr>
        <p:txBody>
          <a:bodyPr wrap="square">
            <a:spAutoFit/>
          </a:bodyPr>
          <a:lstStyle/>
          <a:p>
            <a:r>
              <a:rPr lang="en-AU" sz="800" dirty="0"/>
              <a:t>Base n=764</a:t>
            </a:r>
          </a:p>
          <a:p>
            <a:r>
              <a:rPr lang="en-AU" sz="800" dirty="0"/>
              <a:t>Question: </a:t>
            </a:r>
            <a:r>
              <a:rPr lang="en-US" sz="800" dirty="0"/>
              <a:t>How long have you worked at your current place of employment?</a:t>
            </a:r>
            <a:endParaRPr lang="en-AU" sz="800" dirty="0"/>
          </a:p>
        </p:txBody>
      </p:sp>
      <p:graphicFrame>
        <p:nvGraphicFramePr>
          <p:cNvPr id="18"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2223682322"/>
              </p:ext>
            </p:extLst>
          </p:nvPr>
        </p:nvGraphicFramePr>
        <p:xfrm>
          <a:off x="3412124" y="1453505"/>
          <a:ext cx="2533272" cy="1544940"/>
        </p:xfrm>
        <a:graphic>
          <a:graphicData uri="http://schemas.openxmlformats.org/drawingml/2006/table">
            <a:tbl>
              <a:tblPr firstRow="1" bandRow="1">
                <a:tableStyleId>{5C22544A-7EE6-4342-B048-85BDC9FD1C3A}</a:tableStyleId>
              </a:tblPr>
              <a:tblGrid>
                <a:gridCol w="2124338">
                  <a:extLst>
                    <a:ext uri="{9D8B030D-6E8A-4147-A177-3AD203B41FA5}">
                      <a16:colId xmlns:a16="http://schemas.microsoft.com/office/drawing/2014/main" val="2027982822"/>
                    </a:ext>
                  </a:extLst>
                </a:gridCol>
                <a:gridCol w="408934">
                  <a:extLst>
                    <a:ext uri="{9D8B030D-6E8A-4147-A177-3AD203B41FA5}">
                      <a16:colId xmlns:a16="http://schemas.microsoft.com/office/drawing/2014/main" val="3818096517"/>
                    </a:ext>
                  </a:extLst>
                </a:gridCol>
              </a:tblGrid>
              <a:tr h="204635">
                <a:tc>
                  <a:txBody>
                    <a:bodyPr/>
                    <a:lstStyle/>
                    <a:p>
                      <a:r>
                        <a:rPr lang="en-AU" sz="1000" dirty="0" smtClean="0">
                          <a:solidFill>
                            <a:schemeClr val="bg1"/>
                          </a:solidFill>
                        </a:rPr>
                        <a:t>Time in current job</a:t>
                      </a:r>
                      <a:endParaRPr lang="en-AU" sz="1000" dirty="0">
                        <a:solidFill>
                          <a:schemeClr val="bg1"/>
                        </a:solidFill>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00" dirty="0">
                        <a:solidFill>
                          <a:schemeClr val="bg1"/>
                        </a:solidFill>
                        <a:latin typeface="+mj-lt"/>
                      </a:endParaRPr>
                    </a:p>
                  </a:txBody>
                  <a:tcPr marL="144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180763">
                <a:tc>
                  <a:txBody>
                    <a:bodyPr/>
                    <a:lstStyle/>
                    <a:p>
                      <a:pPr algn="l" fontAlgn="b"/>
                      <a:r>
                        <a:rPr lang="en-AU" sz="900" b="0" i="0" u="none" strike="noStrike" dirty="0">
                          <a:solidFill>
                            <a:schemeClr val="tx1"/>
                          </a:solidFill>
                          <a:effectLst/>
                          <a:latin typeface="Helvetica" panose="020B0604020202020204" pitchFamily="34" charset="0"/>
                        </a:rPr>
                        <a:t>Less than 1 month</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180763">
                <a:tc>
                  <a:txBody>
                    <a:bodyPr/>
                    <a:lstStyle/>
                    <a:p>
                      <a:pPr algn="l" fontAlgn="b"/>
                      <a:r>
                        <a:rPr lang="en-AU" sz="900" b="0" i="0" u="none" strike="noStrike" dirty="0">
                          <a:solidFill>
                            <a:schemeClr val="tx1"/>
                          </a:solidFill>
                          <a:effectLst/>
                          <a:latin typeface="Helvetica" panose="020B0604020202020204" pitchFamily="34" charset="0"/>
                        </a:rPr>
                        <a:t>1 - 5 months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8%</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180763">
                <a:tc>
                  <a:txBody>
                    <a:bodyPr/>
                    <a:lstStyle/>
                    <a:p>
                      <a:pPr algn="l" fontAlgn="b"/>
                      <a:r>
                        <a:rPr lang="en-AU" sz="900" b="0" i="0" u="none" strike="noStrike" dirty="0">
                          <a:solidFill>
                            <a:schemeClr val="tx1"/>
                          </a:solidFill>
                          <a:effectLst/>
                          <a:latin typeface="Helvetica" panose="020B0604020202020204" pitchFamily="34" charset="0"/>
                        </a:rPr>
                        <a:t>6 - 11 months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9%</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180763">
                <a:tc>
                  <a:txBody>
                    <a:bodyPr/>
                    <a:lstStyle/>
                    <a:p>
                      <a:pPr algn="l" fontAlgn="b"/>
                      <a:r>
                        <a:rPr lang="en-AU" sz="900" b="0" i="0" u="none" strike="noStrike" dirty="0">
                          <a:solidFill>
                            <a:schemeClr val="tx1"/>
                          </a:solidFill>
                          <a:effectLst/>
                          <a:latin typeface="Helvetica" panose="020B0604020202020204" pitchFamily="34" charset="0"/>
                        </a:rPr>
                        <a:t>1 - 5 years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53%</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180763">
                <a:tc>
                  <a:txBody>
                    <a:bodyPr/>
                    <a:lstStyle/>
                    <a:p>
                      <a:pPr algn="l" fontAlgn="b"/>
                      <a:r>
                        <a:rPr lang="en-AU" sz="900" b="0" i="0" u="none" strike="noStrike" dirty="0">
                          <a:solidFill>
                            <a:schemeClr val="tx1"/>
                          </a:solidFill>
                          <a:effectLst/>
                          <a:latin typeface="Helvetica" panose="020B0604020202020204" pitchFamily="34" charset="0"/>
                        </a:rPr>
                        <a:t>6 - 10 years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16%</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16522">
                <a:tc>
                  <a:txBody>
                    <a:bodyPr/>
                    <a:lstStyle/>
                    <a:p>
                      <a:pPr algn="l" fontAlgn="b"/>
                      <a:r>
                        <a:rPr lang="en-AU" sz="900" b="0" i="0" u="none" strike="noStrike" dirty="0">
                          <a:solidFill>
                            <a:schemeClr val="tx1"/>
                          </a:solidFill>
                          <a:effectLst/>
                          <a:latin typeface="Helvetica" panose="020B0604020202020204" pitchFamily="34" charset="0"/>
                        </a:rPr>
                        <a:t>11 - 20 years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9%</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180763">
                <a:tc>
                  <a:txBody>
                    <a:bodyPr/>
                    <a:lstStyle/>
                    <a:p>
                      <a:pPr algn="l" fontAlgn="b"/>
                      <a:r>
                        <a:rPr lang="en-AU" sz="900" b="0" i="0" u="none" strike="noStrike">
                          <a:solidFill>
                            <a:schemeClr val="tx1"/>
                          </a:solidFill>
                          <a:effectLst/>
                          <a:latin typeface="Helvetica" panose="020B0604020202020204" pitchFamily="34" charset="0"/>
                        </a:rPr>
                        <a:t>More than 20 years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4%</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bl>
          </a:graphicData>
        </a:graphic>
      </p:graphicFrame>
      <p:sp>
        <p:nvSpPr>
          <p:cNvPr id="21" name="Rectangle 20">
            <a:extLst>
              <a:ext uri="{FF2B5EF4-FFF2-40B4-BE49-F238E27FC236}">
                <a16:creationId xmlns:a16="http://schemas.microsoft.com/office/drawing/2014/main" id="{DE069334-A243-4B0E-8AE8-18039EF61616}"/>
              </a:ext>
            </a:extLst>
          </p:cNvPr>
          <p:cNvSpPr/>
          <p:nvPr/>
        </p:nvSpPr>
        <p:spPr>
          <a:xfrm>
            <a:off x="486850" y="6029466"/>
            <a:ext cx="2735321" cy="338554"/>
          </a:xfrm>
          <a:prstGeom prst="rect">
            <a:avLst/>
          </a:prstGeom>
        </p:spPr>
        <p:txBody>
          <a:bodyPr wrap="square">
            <a:spAutoFit/>
          </a:bodyPr>
          <a:lstStyle/>
          <a:p>
            <a:r>
              <a:rPr lang="en-AU" sz="800" dirty="0"/>
              <a:t>Base: n=765</a:t>
            </a:r>
          </a:p>
          <a:p>
            <a:r>
              <a:rPr lang="en-AU" sz="800" dirty="0"/>
              <a:t>Question: </a:t>
            </a:r>
            <a:r>
              <a:rPr lang="en-US" sz="800" dirty="0"/>
              <a:t>In what setting/s do you perform your role?</a:t>
            </a:r>
            <a:endParaRPr lang="en-AU" sz="800" dirty="0"/>
          </a:p>
        </p:txBody>
      </p:sp>
      <p:graphicFrame>
        <p:nvGraphicFramePr>
          <p:cNvPr id="17"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3593062673"/>
              </p:ext>
            </p:extLst>
          </p:nvPr>
        </p:nvGraphicFramePr>
        <p:xfrm>
          <a:off x="524754" y="3582663"/>
          <a:ext cx="2630542" cy="2334755"/>
        </p:xfrm>
        <a:graphic>
          <a:graphicData uri="http://schemas.openxmlformats.org/drawingml/2006/table">
            <a:tbl>
              <a:tblPr firstRow="1" bandRow="1">
                <a:tableStyleId>{5C22544A-7EE6-4342-B048-85BDC9FD1C3A}</a:tableStyleId>
              </a:tblPr>
              <a:tblGrid>
                <a:gridCol w="2218446">
                  <a:extLst>
                    <a:ext uri="{9D8B030D-6E8A-4147-A177-3AD203B41FA5}">
                      <a16:colId xmlns:a16="http://schemas.microsoft.com/office/drawing/2014/main" val="2027982822"/>
                    </a:ext>
                  </a:extLst>
                </a:gridCol>
                <a:gridCol w="412096">
                  <a:extLst>
                    <a:ext uri="{9D8B030D-6E8A-4147-A177-3AD203B41FA5}">
                      <a16:colId xmlns:a16="http://schemas.microsoft.com/office/drawing/2014/main" val="3818096517"/>
                    </a:ext>
                  </a:extLst>
                </a:gridCol>
              </a:tblGrid>
              <a:tr h="252146">
                <a:tc>
                  <a:txBody>
                    <a:bodyPr/>
                    <a:lstStyle/>
                    <a:p>
                      <a:pPr marL="0" algn="l" defTabSz="914400" rtl="0" eaLnBrk="1" latinLnBrk="0" hangingPunct="1"/>
                      <a:r>
                        <a:rPr lang="en-AU" sz="1000" b="1" kern="1200" dirty="0" smtClean="0">
                          <a:solidFill>
                            <a:schemeClr val="bg1"/>
                          </a:solidFill>
                          <a:latin typeface="+mn-lt"/>
                          <a:ea typeface="+mn-ea"/>
                          <a:cs typeface="+mn-cs"/>
                        </a:rPr>
                        <a:t>Setting (Select all that apply)*</a:t>
                      </a:r>
                      <a:endParaRPr lang="en-AU" sz="1000" b="1" kern="1200" dirty="0">
                        <a:solidFill>
                          <a:schemeClr val="bg1"/>
                        </a:solidFill>
                        <a:latin typeface="+mn-lt"/>
                        <a:ea typeface="+mn-ea"/>
                        <a:cs typeface="+mn-cs"/>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50" dirty="0">
                        <a:solidFill>
                          <a:schemeClr val="bg1"/>
                        </a:solidFill>
                        <a:latin typeface="+mj-lt"/>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290156">
                <a:tc>
                  <a:txBody>
                    <a:bodyPr/>
                    <a:lstStyle/>
                    <a:p>
                      <a:pPr algn="l" fontAlgn="b"/>
                      <a:r>
                        <a:rPr lang="en-US" sz="900" b="0" i="0" u="none" strike="noStrike" dirty="0">
                          <a:solidFill>
                            <a:srgbClr val="000000"/>
                          </a:solidFill>
                          <a:effectLst/>
                          <a:latin typeface="Helvetica" panose="020B0604020202020204" pitchFamily="34" charset="0"/>
                        </a:rPr>
                        <a:t>Residential facility/ Specialists Disability Accommodation/ Supported Independent Living facilities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41%</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163124">
                <a:tc>
                  <a:txBody>
                    <a:bodyPr/>
                    <a:lstStyle/>
                    <a:p>
                      <a:pPr algn="l" fontAlgn="b"/>
                      <a:r>
                        <a:rPr lang="en-AU" sz="900" b="0" i="0" u="none" strike="noStrike" dirty="0">
                          <a:solidFill>
                            <a:srgbClr val="000000"/>
                          </a:solidFill>
                          <a:effectLst/>
                          <a:latin typeface="Helvetica" panose="020B0604020202020204" pitchFamily="34" charset="0"/>
                        </a:rPr>
                        <a:t>In-home support</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44%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163124">
                <a:tc>
                  <a:txBody>
                    <a:bodyPr/>
                    <a:lstStyle/>
                    <a:p>
                      <a:pPr algn="l" fontAlgn="b"/>
                      <a:r>
                        <a:rPr lang="en-AU" sz="900" b="0" i="0" u="none" strike="noStrike" dirty="0">
                          <a:solidFill>
                            <a:srgbClr val="000000"/>
                          </a:solidFill>
                          <a:effectLst/>
                          <a:latin typeface="Helvetica" panose="020B0604020202020204" pitchFamily="34" charset="0"/>
                        </a:rPr>
                        <a:t>Day programs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22%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163124">
                <a:tc>
                  <a:txBody>
                    <a:bodyPr/>
                    <a:lstStyle/>
                    <a:p>
                      <a:pPr algn="l" fontAlgn="b"/>
                      <a:r>
                        <a:rPr lang="en-AU" sz="900" b="0" i="0" u="none" strike="noStrike" dirty="0">
                          <a:solidFill>
                            <a:srgbClr val="000000"/>
                          </a:solidFill>
                          <a:effectLst/>
                          <a:latin typeface="Helvetica" panose="020B0604020202020204" pitchFamily="34" charset="0"/>
                        </a:rPr>
                        <a:t>Community based support</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38%</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163124">
                <a:tc>
                  <a:txBody>
                    <a:bodyPr/>
                    <a:lstStyle/>
                    <a:p>
                      <a:pPr algn="l" fontAlgn="b"/>
                      <a:r>
                        <a:rPr lang="en-AU" sz="900" b="0" i="0" u="none" strike="noStrike" dirty="0">
                          <a:solidFill>
                            <a:srgbClr val="000000"/>
                          </a:solidFill>
                          <a:effectLst/>
                          <a:latin typeface="Helvetica" panose="020B0604020202020204" pitchFamily="34" charset="0"/>
                        </a:rPr>
                        <a:t>Support coordination/ Case management</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14%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195393">
                <a:tc>
                  <a:txBody>
                    <a:bodyPr/>
                    <a:lstStyle/>
                    <a:p>
                      <a:pPr algn="l" fontAlgn="b"/>
                      <a:r>
                        <a:rPr lang="en-AU" sz="900" b="0" i="0" u="none" strike="noStrike" dirty="0">
                          <a:solidFill>
                            <a:srgbClr val="000000"/>
                          </a:solidFill>
                          <a:effectLst/>
                          <a:latin typeface="Helvetica" panose="020B0604020202020204" pitchFamily="34" charset="0"/>
                        </a:rPr>
                        <a:t>Outreach</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163124">
                <a:tc>
                  <a:txBody>
                    <a:bodyPr/>
                    <a:lstStyle/>
                    <a:p>
                      <a:pPr algn="l" fontAlgn="b"/>
                      <a:r>
                        <a:rPr lang="en-AU" sz="900" b="0" i="0" u="none" strike="noStrike" dirty="0">
                          <a:solidFill>
                            <a:srgbClr val="000000"/>
                          </a:solidFill>
                          <a:effectLst/>
                          <a:latin typeface="Helvetica" panose="020B0604020202020204" pitchFamily="34" charset="0"/>
                        </a:rPr>
                        <a:t>Respite</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13%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r h="163124">
                <a:tc>
                  <a:txBody>
                    <a:bodyPr/>
                    <a:lstStyle/>
                    <a:p>
                      <a:pPr algn="l" fontAlgn="b"/>
                      <a:r>
                        <a:rPr lang="en-AU" sz="900" b="0" i="0" u="none" strike="noStrike" dirty="0">
                          <a:solidFill>
                            <a:srgbClr val="000000"/>
                          </a:solidFill>
                          <a:effectLst/>
                          <a:latin typeface="Helvetica" panose="020B0604020202020204" pitchFamily="34" charset="0"/>
                        </a:rPr>
                        <a:t>Early intervention</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10%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168352"/>
                  </a:ext>
                </a:extLst>
              </a:tr>
              <a:tr h="163124">
                <a:tc>
                  <a:txBody>
                    <a:bodyPr/>
                    <a:lstStyle/>
                    <a:p>
                      <a:pPr algn="l" fontAlgn="b"/>
                      <a:r>
                        <a:rPr lang="en-AU" sz="900" b="0" i="0" u="none" strike="noStrike" dirty="0">
                          <a:solidFill>
                            <a:srgbClr val="000000"/>
                          </a:solidFill>
                          <a:effectLst/>
                          <a:latin typeface="Helvetica" panose="020B0604020202020204" pitchFamily="34" charset="0"/>
                        </a:rPr>
                        <a:t>Private practice/ Outpatients clinics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8%</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740060"/>
                  </a:ext>
                </a:extLst>
              </a:tr>
              <a:tr h="163124">
                <a:tc>
                  <a:txBody>
                    <a:bodyPr/>
                    <a:lstStyle/>
                    <a:p>
                      <a:pPr algn="l" fontAlgn="b"/>
                      <a:r>
                        <a:rPr lang="en-AU" sz="900" b="0" i="0" u="none" strike="noStrike" dirty="0">
                          <a:solidFill>
                            <a:srgbClr val="000000"/>
                          </a:solidFill>
                          <a:effectLst/>
                          <a:latin typeface="Helvetica" panose="020B0604020202020204" pitchFamily="34" charset="0"/>
                        </a:rPr>
                        <a:t>Hospitals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441231"/>
                  </a:ext>
                </a:extLst>
              </a:tr>
              <a:tr h="163124">
                <a:tc>
                  <a:txBody>
                    <a:bodyPr/>
                    <a:lstStyle/>
                    <a:p>
                      <a:pPr algn="l" fontAlgn="b"/>
                      <a:r>
                        <a:rPr lang="en-AU" sz="900" b="0" i="0" u="none" strike="noStrike" dirty="0" smtClean="0">
                          <a:solidFill>
                            <a:srgbClr val="000000"/>
                          </a:solidFill>
                          <a:effectLst/>
                          <a:latin typeface="Helvetica" panose="020B0604020202020204" pitchFamily="34" charset="0"/>
                        </a:rPr>
                        <a:t>Other</a:t>
                      </a:r>
                      <a:endParaRPr lang="en-AU" sz="900" b="0" i="0" u="none" strike="noStrike" dirty="0">
                        <a:solidFill>
                          <a:srgbClr val="000000"/>
                        </a:solidFill>
                        <a:effectLst/>
                        <a:latin typeface="Helvetica" panose="020B0604020202020204" pitchFamily="34" charset="0"/>
                      </a:endParaRP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Helvetica" panose="020B0604020202020204" pitchFamily="34" charset="0"/>
                        </a:rPr>
                        <a:t>13%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264600"/>
                  </a:ext>
                </a:extLst>
              </a:tr>
            </a:tbl>
          </a:graphicData>
        </a:graphic>
      </p:graphicFrame>
      <p:sp>
        <p:nvSpPr>
          <p:cNvPr id="20" name="Rectangle 19">
            <a:extLst>
              <a:ext uri="{FF2B5EF4-FFF2-40B4-BE49-F238E27FC236}">
                <a16:creationId xmlns:a16="http://schemas.microsoft.com/office/drawing/2014/main" id="{DE069334-A243-4B0E-8AE8-18039EF61616}"/>
              </a:ext>
            </a:extLst>
          </p:cNvPr>
          <p:cNvSpPr/>
          <p:nvPr/>
        </p:nvSpPr>
        <p:spPr>
          <a:xfrm>
            <a:off x="470333" y="3030182"/>
            <a:ext cx="3381042" cy="338554"/>
          </a:xfrm>
          <a:prstGeom prst="rect">
            <a:avLst/>
          </a:prstGeom>
        </p:spPr>
        <p:txBody>
          <a:bodyPr wrap="square">
            <a:spAutoFit/>
          </a:bodyPr>
          <a:lstStyle/>
          <a:p>
            <a:r>
              <a:rPr lang="en-AU" sz="800" dirty="0"/>
              <a:t>Base: n=767</a:t>
            </a:r>
          </a:p>
          <a:p>
            <a:r>
              <a:rPr lang="en-AU" sz="800" dirty="0"/>
              <a:t>Question: </a:t>
            </a:r>
            <a:r>
              <a:rPr lang="en-US" sz="800" dirty="0"/>
              <a:t>What is your role in the disability sector?</a:t>
            </a:r>
            <a:endParaRPr lang="en-AU" sz="800" dirty="0"/>
          </a:p>
        </p:txBody>
      </p:sp>
      <p:graphicFrame>
        <p:nvGraphicFramePr>
          <p:cNvPr id="16" name="Table 9">
            <a:extLst>
              <a:ext uri="{FF2B5EF4-FFF2-40B4-BE49-F238E27FC236}">
                <a16:creationId xmlns:a16="http://schemas.microsoft.com/office/drawing/2014/main" id="{94D11B8F-E36F-7B43-B4F9-1E4722044E81}"/>
              </a:ext>
            </a:extLst>
          </p:cNvPr>
          <p:cNvGraphicFramePr>
            <a:graphicFrameLocks noGrp="1"/>
          </p:cNvGraphicFramePr>
          <p:nvPr>
            <p:extLst>
              <p:ext uri="{D42A27DB-BD31-4B8C-83A1-F6EECF244321}">
                <p14:modId xmlns:p14="http://schemas.microsoft.com/office/powerpoint/2010/main" val="2292009717"/>
              </p:ext>
            </p:extLst>
          </p:nvPr>
        </p:nvGraphicFramePr>
        <p:xfrm>
          <a:off x="486850" y="1453505"/>
          <a:ext cx="2549962" cy="1552560"/>
        </p:xfrm>
        <a:graphic>
          <a:graphicData uri="http://schemas.openxmlformats.org/drawingml/2006/table">
            <a:tbl>
              <a:tblPr firstRow="1" bandRow="1">
                <a:tableStyleId>{5C22544A-7EE6-4342-B048-85BDC9FD1C3A}</a:tableStyleId>
              </a:tblPr>
              <a:tblGrid>
                <a:gridCol w="2138334">
                  <a:extLst>
                    <a:ext uri="{9D8B030D-6E8A-4147-A177-3AD203B41FA5}">
                      <a16:colId xmlns:a16="http://schemas.microsoft.com/office/drawing/2014/main" val="2027982822"/>
                    </a:ext>
                  </a:extLst>
                </a:gridCol>
                <a:gridCol w="411628">
                  <a:extLst>
                    <a:ext uri="{9D8B030D-6E8A-4147-A177-3AD203B41FA5}">
                      <a16:colId xmlns:a16="http://schemas.microsoft.com/office/drawing/2014/main" val="3818096517"/>
                    </a:ext>
                  </a:extLst>
                </a:gridCol>
              </a:tblGrid>
              <a:tr h="226439">
                <a:tc>
                  <a:txBody>
                    <a:bodyPr/>
                    <a:lstStyle/>
                    <a:p>
                      <a:r>
                        <a:rPr lang="en-AU" sz="1000" dirty="0" smtClean="0">
                          <a:solidFill>
                            <a:schemeClr val="bg1"/>
                          </a:solidFill>
                        </a:rPr>
                        <a:t>Role (Select all that apply)*</a:t>
                      </a:r>
                      <a:endParaRPr lang="en-AU" sz="1000" dirty="0">
                        <a:solidFill>
                          <a:schemeClr val="bg1"/>
                        </a:solidFill>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AU" sz="1050" dirty="0">
                        <a:solidFill>
                          <a:schemeClr val="bg1"/>
                        </a:solidFill>
                        <a:latin typeface="+mj-lt"/>
                      </a:endParaRPr>
                    </a:p>
                  </a:txBody>
                  <a:tcPr marL="72000" marR="144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9327341"/>
                  </a:ext>
                </a:extLst>
              </a:tr>
              <a:tr h="180763">
                <a:tc>
                  <a:txBody>
                    <a:bodyPr/>
                    <a:lstStyle/>
                    <a:p>
                      <a:pPr algn="l" fontAlgn="b"/>
                      <a:r>
                        <a:rPr lang="en-AU" sz="900" b="0" i="0" u="none" strike="noStrike" dirty="0">
                          <a:solidFill>
                            <a:srgbClr val="000000"/>
                          </a:solidFill>
                          <a:effectLst/>
                          <a:latin typeface="Helvetica" panose="020B0604020202020204" pitchFamily="34" charset="0"/>
                        </a:rPr>
                        <a:t>Disability support worker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48%</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67902"/>
                  </a:ext>
                </a:extLst>
              </a:tr>
              <a:tr h="180763">
                <a:tc>
                  <a:txBody>
                    <a:bodyPr/>
                    <a:lstStyle/>
                    <a:p>
                      <a:pPr algn="l" fontAlgn="b"/>
                      <a:r>
                        <a:rPr lang="en-AU" sz="900" b="0" i="0" u="none" strike="noStrike" dirty="0">
                          <a:solidFill>
                            <a:srgbClr val="000000"/>
                          </a:solidFill>
                          <a:effectLst/>
                          <a:latin typeface="Helvetica" panose="020B0604020202020204" pitchFamily="34" charset="0"/>
                        </a:rPr>
                        <a:t>Support coordinator</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9%</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588202"/>
                  </a:ext>
                </a:extLst>
              </a:tr>
              <a:tr h="180763">
                <a:tc>
                  <a:txBody>
                    <a:bodyPr/>
                    <a:lstStyle/>
                    <a:p>
                      <a:pPr algn="l" fontAlgn="b"/>
                      <a:r>
                        <a:rPr lang="en-AU" sz="900" b="0" i="0" u="none" strike="noStrike" dirty="0">
                          <a:solidFill>
                            <a:srgbClr val="000000"/>
                          </a:solidFill>
                          <a:effectLst/>
                          <a:latin typeface="Helvetica" panose="020B0604020202020204" pitchFamily="34" charset="0"/>
                        </a:rPr>
                        <a:t>Human resources</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5015"/>
                  </a:ext>
                </a:extLst>
              </a:tr>
              <a:tr h="180763">
                <a:tc>
                  <a:txBody>
                    <a:bodyPr/>
                    <a:lstStyle/>
                    <a:p>
                      <a:pPr algn="l" fontAlgn="b"/>
                      <a:r>
                        <a:rPr lang="en-AU" sz="900" b="0" i="0" u="none" strike="noStrike" dirty="0">
                          <a:solidFill>
                            <a:srgbClr val="000000"/>
                          </a:solidFill>
                          <a:effectLst/>
                          <a:latin typeface="Helvetica" panose="020B0604020202020204" pitchFamily="34" charset="0"/>
                        </a:rPr>
                        <a:t>Front line management</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070280"/>
                  </a:ext>
                </a:extLst>
              </a:tr>
              <a:tr h="180763">
                <a:tc>
                  <a:txBody>
                    <a:bodyPr/>
                    <a:lstStyle/>
                    <a:p>
                      <a:pPr algn="l" fontAlgn="b"/>
                      <a:r>
                        <a:rPr lang="en-AU" sz="900" b="0" i="0" u="none" strike="noStrike" dirty="0">
                          <a:solidFill>
                            <a:srgbClr val="000000"/>
                          </a:solidFill>
                          <a:effectLst/>
                          <a:latin typeface="Helvetica" panose="020B0604020202020204" pitchFamily="34" charset="0"/>
                        </a:rPr>
                        <a:t>Executive management</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27999"/>
                  </a:ext>
                </a:extLst>
              </a:tr>
              <a:tr h="216522">
                <a:tc>
                  <a:txBody>
                    <a:bodyPr/>
                    <a:lstStyle/>
                    <a:p>
                      <a:pPr algn="l" fontAlgn="b"/>
                      <a:r>
                        <a:rPr lang="en-US" sz="900" b="0" i="0" u="none" strike="noStrike" dirty="0">
                          <a:solidFill>
                            <a:srgbClr val="000000"/>
                          </a:solidFill>
                          <a:effectLst/>
                          <a:latin typeface="Helvetica" panose="020B0604020202020204" pitchFamily="34" charset="0"/>
                        </a:rPr>
                        <a:t>Allied health </a:t>
                      </a:r>
                      <a:r>
                        <a:rPr lang="en-US" sz="900" b="0" i="0" u="none" strike="noStrike" dirty="0" smtClean="0">
                          <a:solidFill>
                            <a:srgbClr val="000000"/>
                          </a:solidFill>
                          <a:effectLst/>
                          <a:latin typeface="Helvetica" panose="020B0604020202020204" pitchFamily="34" charset="0"/>
                        </a:rPr>
                        <a:t>professional/assistant</a:t>
                      </a:r>
                      <a:endParaRPr lang="en-US" sz="900" b="0" i="0" u="none" strike="noStrike" dirty="0">
                        <a:solidFill>
                          <a:srgbClr val="000000"/>
                        </a:solidFill>
                        <a:effectLst/>
                        <a:latin typeface="Helvetica" panose="020B0604020202020204" pitchFamily="34" charset="0"/>
                      </a:endParaRP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248441"/>
                  </a:ext>
                </a:extLst>
              </a:tr>
              <a:tr h="180763">
                <a:tc>
                  <a:txBody>
                    <a:bodyPr/>
                    <a:lstStyle/>
                    <a:p>
                      <a:pPr algn="l" fontAlgn="b"/>
                      <a:r>
                        <a:rPr lang="en-AU" sz="900" b="0" i="0" u="none" strike="noStrike" dirty="0">
                          <a:solidFill>
                            <a:srgbClr val="000000"/>
                          </a:solidFill>
                          <a:effectLst/>
                          <a:latin typeface="Helvetica" panose="020B0604020202020204" pitchFamily="34" charset="0"/>
                        </a:rPr>
                        <a:t>Other </a:t>
                      </a:r>
                    </a:p>
                  </a:txBody>
                  <a:tcPr marL="7200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chemeClr val="tx1"/>
                          </a:solidFill>
                          <a:effectLst/>
                          <a:latin typeface="Helvetica" panose="020B0604020202020204" pitchFamily="34" charset="0"/>
                        </a:rPr>
                        <a:t>12%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509603"/>
                  </a:ext>
                </a:extLst>
              </a:tr>
            </a:tbl>
          </a:graphicData>
        </a:graphic>
      </p:graphicFrame>
      <p:sp>
        <p:nvSpPr>
          <p:cNvPr id="2" name="Title 1"/>
          <p:cNvSpPr>
            <a:spLocks noGrp="1"/>
          </p:cNvSpPr>
          <p:nvPr>
            <p:ph type="title"/>
          </p:nvPr>
        </p:nvSpPr>
        <p:spPr>
          <a:xfrm>
            <a:off x="479425" y="476250"/>
            <a:ext cx="11233150" cy="387798"/>
          </a:xfrm>
        </p:spPr>
        <p:txBody>
          <a:bodyPr/>
          <a:lstStyle/>
          <a:p>
            <a:r>
              <a:rPr lang="en-AU" sz="2800" dirty="0" smtClean="0"/>
              <a:t>Survey Demographics</a:t>
            </a:r>
            <a:endParaRPr lang="en-AU" sz="2800" dirty="0"/>
          </a:p>
        </p:txBody>
      </p:sp>
    </p:spTree>
    <p:extLst>
      <p:ext uri="{BB962C8B-B14F-4D97-AF65-F5344CB8AC3E}">
        <p14:creationId xmlns:p14="http://schemas.microsoft.com/office/powerpoint/2010/main" val="1691932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45</a:t>
            </a:fld>
            <a:endParaRPr lang="en-AU"/>
          </a:p>
        </p:txBody>
      </p:sp>
      <p:sp>
        <p:nvSpPr>
          <p:cNvPr id="12" name="Rectangle 11"/>
          <p:cNvSpPr/>
          <p:nvPr/>
        </p:nvSpPr>
        <p:spPr>
          <a:xfrm>
            <a:off x="6453793" y="5507431"/>
            <a:ext cx="5258781" cy="338554"/>
          </a:xfrm>
          <a:prstGeom prst="rect">
            <a:avLst/>
          </a:prstGeom>
        </p:spPr>
        <p:txBody>
          <a:bodyPr wrap="square">
            <a:spAutoFit/>
          </a:bodyPr>
          <a:lstStyle/>
          <a:p>
            <a:r>
              <a:rPr lang="en-US" sz="800" dirty="0"/>
              <a:t>Base</a:t>
            </a:r>
            <a:r>
              <a:rPr lang="en-US" sz="800"/>
              <a:t>: </a:t>
            </a:r>
            <a:r>
              <a:rPr lang="en-US" sz="800" dirty="0"/>
              <a:t>n=742-744</a:t>
            </a:r>
          </a:p>
          <a:p>
            <a:r>
              <a:rPr lang="en-US" sz="800"/>
              <a:t>Question</a:t>
            </a:r>
            <a:r>
              <a:rPr lang="en-US" sz="800" dirty="0"/>
              <a:t>: Based on your experience in your current job, how often do you feel each of the following</a:t>
            </a:r>
            <a:r>
              <a:rPr lang="en-AU" sz="800" dirty="0"/>
              <a:t>?</a:t>
            </a:r>
          </a:p>
        </p:txBody>
      </p:sp>
      <p:graphicFrame>
        <p:nvGraphicFramePr>
          <p:cNvPr id="7" name="Chart 6" descr="This stacked bar chart shows level of burn out on a five point frequency scale. &#10;For 'I find the job very stressful: Never 10%, Sometimes 47%, about half the time 18%, Most of the time 14%, almost always 11%, Unsure &lt;1%&#10;For 'I feel physically exhausted after work: Never 11%, Sometimes 45%, About half the time 14%, most of the time 14%, almost always 15%, unsure &lt;1%&#10;For 'i feel frustrated at my job': Never 11%, Sometimes 42%, About half the time 18%, Most of the time 15%, Almost always 14%, unsure &lt;1%.&#10;For i feel emotionally drained by my job: Never 6%, Sometimes 41%, About half the time 22%, Most of the time 17%, Almost always 14%, Unsure &lt;1%.&#10;&#10;" title="Burn out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688137631"/>
              </p:ext>
            </p:extLst>
          </p:nvPr>
        </p:nvGraphicFramePr>
        <p:xfrm>
          <a:off x="6453793" y="2340969"/>
          <a:ext cx="5376257" cy="29164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453793" y="2116181"/>
            <a:ext cx="5472113" cy="169277"/>
          </a:xfrm>
          <a:prstGeom prst="rect">
            <a:avLst/>
          </a:prstGeom>
        </p:spPr>
        <p:txBody>
          <a:bodyPr/>
          <a:lstStyle/>
          <a:p>
            <a:r>
              <a:rPr lang="en-AU" sz="1100" dirty="0" smtClean="0">
                <a:solidFill>
                  <a:schemeClr val="bg2"/>
                </a:solidFill>
              </a:rPr>
              <a:t>Burnout</a:t>
            </a:r>
            <a:endParaRPr lang="en-AU" sz="1100" dirty="0">
              <a:solidFill>
                <a:schemeClr val="tx1"/>
              </a:solidFill>
            </a:endParaRPr>
          </a:p>
        </p:txBody>
      </p:sp>
      <p:sp>
        <p:nvSpPr>
          <p:cNvPr id="13" name="Rectangle 12">
            <a:extLst>
              <a:ext uri="{FF2B5EF4-FFF2-40B4-BE49-F238E27FC236}">
                <a16:creationId xmlns:a16="http://schemas.microsoft.com/office/drawing/2014/main" id="{DE069334-A243-4B0E-8AE8-18039EF61616}"/>
              </a:ext>
            </a:extLst>
          </p:cNvPr>
          <p:cNvSpPr/>
          <p:nvPr/>
        </p:nvSpPr>
        <p:spPr>
          <a:xfrm>
            <a:off x="483949" y="3927694"/>
            <a:ext cx="6096000" cy="338554"/>
          </a:xfrm>
          <a:prstGeom prst="rect">
            <a:avLst/>
          </a:prstGeom>
        </p:spPr>
        <p:txBody>
          <a:bodyPr>
            <a:spAutoFit/>
          </a:bodyPr>
          <a:lstStyle/>
          <a:p>
            <a:r>
              <a:rPr lang="en-AU" sz="800" dirty="0"/>
              <a:t>Base: n=752</a:t>
            </a:r>
          </a:p>
          <a:p>
            <a:r>
              <a:rPr lang="en-AU" sz="800" dirty="0"/>
              <a:t>Question: In general, what is your experience of working in the disability sector?</a:t>
            </a:r>
          </a:p>
        </p:txBody>
      </p:sp>
      <p:graphicFrame>
        <p:nvGraphicFramePr>
          <p:cNvPr id="5" name="Chart 4" descr="This stacked bar chart shows overall experience of respondents on a five point likert scale. &#10;For extremely negative: 2%&#10;Somewhat negative: 12%&#10;Neither positive nor negative: 14%&#10;Somewhat positive: 49%&#10;Extremely positive: 22%" title="Overall experience chart">
            <a:extLst>
              <a:ext uri="{FF2B5EF4-FFF2-40B4-BE49-F238E27FC236}">
                <a16:creationId xmlns:a16="http://schemas.microsoft.com/office/drawing/2014/main" id="{82E2338E-6B47-4115-B9AE-7071CE4747B7}"/>
              </a:ext>
            </a:extLst>
          </p:cNvPr>
          <p:cNvGraphicFramePr>
            <a:graphicFrameLocks/>
          </p:cNvGraphicFramePr>
          <p:nvPr>
            <p:extLst>
              <p:ext uri="{D42A27DB-BD31-4B8C-83A1-F6EECF244321}">
                <p14:modId xmlns:p14="http://schemas.microsoft.com/office/powerpoint/2010/main" val="3768168552"/>
              </p:ext>
            </p:extLst>
          </p:nvPr>
        </p:nvGraphicFramePr>
        <p:xfrm>
          <a:off x="434600" y="2502614"/>
          <a:ext cx="5227846" cy="129585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3">
            <a:extLst>
              <a:ext uri="{FF2B5EF4-FFF2-40B4-BE49-F238E27FC236}">
                <a16:creationId xmlns:a16="http://schemas.microsoft.com/office/drawing/2014/main" id="{BD17D033-EA9A-48D8-BFD9-2BE417079BC3}"/>
              </a:ext>
            </a:extLst>
          </p:cNvPr>
          <p:cNvSpPr txBox="1">
            <a:spLocks/>
          </p:cNvSpPr>
          <p:nvPr/>
        </p:nvSpPr>
        <p:spPr>
          <a:xfrm>
            <a:off x="481969" y="2116181"/>
            <a:ext cx="3873739" cy="27794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dirty="0">
                <a:solidFill>
                  <a:schemeClr val="tx1"/>
                </a:solidFill>
              </a:rPr>
              <a:t>Overall</a:t>
            </a:r>
            <a:r>
              <a:rPr lang="en-AU" sz="1100" dirty="0">
                <a:solidFill>
                  <a:schemeClr val="bg2"/>
                </a:solidFill>
              </a:rPr>
              <a:t> </a:t>
            </a:r>
            <a:r>
              <a:rPr lang="en-AU" sz="1100" dirty="0" smtClean="0">
                <a:solidFill>
                  <a:schemeClr val="bg2"/>
                </a:solidFill>
              </a:rPr>
              <a:t>experience</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smtClean="0">
                <a:solidFill>
                  <a:schemeClr val="bg2"/>
                </a:solidFill>
              </a:rPr>
              <a:t>Experience</a:t>
            </a:r>
            <a:r>
              <a:rPr lang="en-AU" sz="2800" dirty="0" smtClean="0"/>
              <a:t> </a:t>
            </a:r>
            <a:r>
              <a:rPr lang="en-AU" sz="2800" dirty="0"/>
              <a:t>and </a:t>
            </a:r>
            <a:r>
              <a:rPr lang="en-AU" sz="2800" dirty="0">
                <a:solidFill>
                  <a:schemeClr val="bg2"/>
                </a:solidFill>
              </a:rPr>
              <a:t>Burnout </a:t>
            </a:r>
            <a:r>
              <a:rPr lang="en-AU" sz="2800" dirty="0"/>
              <a:t>in the NDIS</a:t>
            </a:r>
          </a:p>
        </p:txBody>
      </p:sp>
    </p:spTree>
    <p:extLst>
      <p:ext uri="{BB962C8B-B14F-4D97-AF65-F5344CB8AC3E}">
        <p14:creationId xmlns:p14="http://schemas.microsoft.com/office/powerpoint/2010/main" val="1667652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46</a:t>
            </a:fld>
            <a:endParaRPr lang="en-AU"/>
          </a:p>
        </p:txBody>
      </p:sp>
      <p:sp>
        <p:nvSpPr>
          <p:cNvPr id="17" name="Rectangle 16"/>
          <p:cNvSpPr/>
          <p:nvPr/>
        </p:nvSpPr>
        <p:spPr>
          <a:xfrm>
            <a:off x="6096000" y="5498988"/>
            <a:ext cx="5848350" cy="338554"/>
          </a:xfrm>
          <a:prstGeom prst="rect">
            <a:avLst/>
          </a:prstGeom>
        </p:spPr>
        <p:txBody>
          <a:bodyPr wrap="square">
            <a:spAutoFit/>
          </a:bodyPr>
          <a:lstStyle/>
          <a:p>
            <a:r>
              <a:rPr lang="en-US" sz="800" dirty="0"/>
              <a:t>Base: n=751-752</a:t>
            </a:r>
          </a:p>
          <a:p>
            <a:r>
              <a:rPr lang="en-US" sz="800" dirty="0"/>
              <a:t>Question: Based on your experience in your current job, please respond to the following statements:</a:t>
            </a:r>
            <a:endParaRPr lang="en-AU" sz="800" dirty="0"/>
          </a:p>
        </p:txBody>
      </p:sp>
      <p:pic>
        <p:nvPicPr>
          <p:cNvPr id="5" name="Picture 4" descr="This stacked bar chart shows a 5 point agreement scale across job value statements.&#10;For 'My work does not make a different for people with disability': 3% strongly agree, 7% agree, 7% neither agree nor disagree, 35% disagree, 48% strongly disagree. &#10;For 'my work is personally fulfilling' 1% strongly disagree, 5% disagree, 13% neither agree nor disagree, 45% agree, 35% strongly agree. &#10;For 'I make a valuable contribution to the community': 1% strongly disagree, 1% disagree, 10% neither agree nor disagree, 49% agree, 39% strongly agree. &#10;For 'I believe people think highly of disability support workers': 7% strongly disagree, 22% disagree, 32% neither agree nor disagree, 30% agree, 9% strongly agree. &#10;For 'I am proud to work in the disability sector': 2% strongly disagree, 3% disagree, 15% neither agree nor disagree, 40% agree, 40% strongly disagree. &#10;" title="Job value Chart"/>
          <p:cNvPicPr>
            <a:picLocks noChangeAspect="1"/>
          </p:cNvPicPr>
          <p:nvPr/>
        </p:nvPicPr>
        <p:blipFill>
          <a:blip r:embed="rId3"/>
          <a:stretch>
            <a:fillRect/>
          </a:stretch>
        </p:blipFill>
        <p:spPr>
          <a:xfrm>
            <a:off x="6096001" y="2287781"/>
            <a:ext cx="5669771" cy="3103133"/>
          </a:xfrm>
          <a:prstGeom prst="rect">
            <a:avLst/>
          </a:prstGeom>
        </p:spPr>
      </p:pic>
      <p:sp>
        <p:nvSpPr>
          <p:cNvPr id="16"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287236" y="2004142"/>
            <a:ext cx="5472113" cy="169277"/>
          </a:xfrm>
          <a:prstGeom prst="rect">
            <a:avLst/>
          </a:prstGeom>
        </p:spPr>
        <p:txBody>
          <a:bodyPr/>
          <a:lstStyle/>
          <a:p>
            <a:r>
              <a:rPr lang="en-AU" sz="1100" dirty="0" smtClean="0">
                <a:solidFill>
                  <a:schemeClr val="bg2"/>
                </a:solidFill>
              </a:rPr>
              <a:t>Job Value</a:t>
            </a:r>
            <a:endParaRPr lang="en-AU" sz="1100" dirty="0">
              <a:solidFill>
                <a:schemeClr val="tx1"/>
              </a:solidFill>
            </a:endParaRPr>
          </a:p>
        </p:txBody>
      </p:sp>
      <p:sp>
        <p:nvSpPr>
          <p:cNvPr id="14" name="Rectangle 13"/>
          <p:cNvSpPr/>
          <p:nvPr/>
        </p:nvSpPr>
        <p:spPr>
          <a:xfrm>
            <a:off x="431942" y="5498988"/>
            <a:ext cx="6096000" cy="338554"/>
          </a:xfrm>
          <a:prstGeom prst="rect">
            <a:avLst/>
          </a:prstGeom>
        </p:spPr>
        <p:txBody>
          <a:bodyPr>
            <a:spAutoFit/>
          </a:bodyPr>
          <a:lstStyle/>
          <a:p>
            <a:r>
              <a:rPr lang="en-US" sz="800" dirty="0"/>
              <a:t>Base</a:t>
            </a:r>
            <a:r>
              <a:rPr lang="en-US" sz="800"/>
              <a:t>: </a:t>
            </a:r>
            <a:r>
              <a:rPr lang="en-US" sz="800" dirty="0"/>
              <a:t>n=746-751</a:t>
            </a:r>
          </a:p>
          <a:p>
            <a:r>
              <a:rPr lang="en-US" sz="800"/>
              <a:t>Question</a:t>
            </a:r>
            <a:r>
              <a:rPr lang="en-US" sz="800" dirty="0"/>
              <a:t>: Based on your experience in your current job, please respond to the following statements:</a:t>
            </a:r>
            <a:endParaRPr lang="en-AU" sz="800" dirty="0"/>
          </a:p>
        </p:txBody>
      </p:sp>
      <p:graphicFrame>
        <p:nvGraphicFramePr>
          <p:cNvPr id="10" name="Chart 9" descr="This stacked bar chart shows a 5 point agreement scale across job engagement statements.&#10;For 'My job is interesting': 1% strongly disagree, 3% Disagree, 8% neither agree nor disagree, 51% agree, 36% strongly agree. &#10;For 'My job is enjoyable': 1% strongly disagree, 6% disagree, 21% neither agree nor disagree, 48% agree, 24% strongly agree. &#10;For 'I would recommend the disability sector as a good place to work': 5% strongly disagree, 11% disagree, 22% neither agree nor disagree, 41% agree, 22% strongly agree. &#10;For 'I am satisfied with my job on the whole'&quot; 2% strongly disagree, 9% disagree, 23% neither agree nor disagree, 43% agree, 22% strongly agree. &#10;For 'I am enthusiastic about my job': 2% strongly disagree, 5% disagree, 11% neither agree nor disagree, 47% agree, 35% strongly agree. " title="Job engagement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9766194"/>
              </p:ext>
            </p:extLst>
          </p:nvPr>
        </p:nvGraphicFramePr>
        <p:xfrm>
          <a:off x="431942" y="2244964"/>
          <a:ext cx="5434623" cy="325177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73175" y="2004142"/>
            <a:ext cx="5472113" cy="169277"/>
          </a:xfrm>
          <a:prstGeom prst="rect">
            <a:avLst/>
          </a:prstGeom>
        </p:spPr>
        <p:txBody>
          <a:bodyPr/>
          <a:lstStyle/>
          <a:p>
            <a:r>
              <a:rPr lang="en-AU" sz="1100" dirty="0">
                <a:solidFill>
                  <a:schemeClr val="bg2"/>
                </a:solidFill>
              </a:rPr>
              <a:t>Job </a:t>
            </a:r>
            <a:r>
              <a:rPr lang="en-AU" sz="1100" dirty="0" smtClean="0">
                <a:solidFill>
                  <a:schemeClr val="bg2"/>
                </a:solidFill>
              </a:rPr>
              <a:t>engagement</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Job Engagement </a:t>
            </a:r>
            <a:r>
              <a:rPr lang="en-AU" sz="2800" dirty="0"/>
              <a:t>and</a:t>
            </a:r>
            <a:r>
              <a:rPr lang="en-AU" sz="2800" dirty="0">
                <a:solidFill>
                  <a:schemeClr val="bg2"/>
                </a:solidFill>
              </a:rPr>
              <a:t> Value </a:t>
            </a:r>
            <a:r>
              <a:rPr lang="en-AU" sz="2800" dirty="0"/>
              <a:t>in the NDIS</a:t>
            </a:r>
          </a:p>
        </p:txBody>
      </p:sp>
    </p:spTree>
    <p:extLst>
      <p:ext uri="{BB962C8B-B14F-4D97-AF65-F5344CB8AC3E}">
        <p14:creationId xmlns:p14="http://schemas.microsoft.com/office/powerpoint/2010/main" val="1410515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47</a:t>
            </a:fld>
            <a:endParaRPr lang="en-AU"/>
          </a:p>
        </p:txBody>
      </p:sp>
      <p:sp>
        <p:nvSpPr>
          <p:cNvPr id="41" name="Rectangle 40"/>
          <p:cNvSpPr/>
          <p:nvPr/>
        </p:nvSpPr>
        <p:spPr>
          <a:xfrm>
            <a:off x="6113308" y="6048180"/>
            <a:ext cx="5186515" cy="338554"/>
          </a:xfrm>
          <a:prstGeom prst="rect">
            <a:avLst/>
          </a:prstGeom>
        </p:spPr>
        <p:txBody>
          <a:bodyPr wrap="square">
            <a:spAutoFit/>
          </a:bodyPr>
          <a:lstStyle/>
          <a:p>
            <a:r>
              <a:rPr lang="en-AU" sz="800" dirty="0"/>
              <a:t>Base: n=729</a:t>
            </a:r>
          </a:p>
          <a:p>
            <a:r>
              <a:rPr lang="en-AU" sz="800" dirty="0"/>
              <a:t>Question: </a:t>
            </a:r>
            <a:r>
              <a:rPr lang="en-US" sz="800" dirty="0"/>
              <a:t>How many hours per week would you prefer to work in your main job?</a:t>
            </a:r>
            <a:endParaRPr lang="en-AU" sz="800" dirty="0"/>
          </a:p>
        </p:txBody>
      </p:sp>
      <p:graphicFrame>
        <p:nvGraphicFramePr>
          <p:cNvPr id="39" name="Chart 38" descr="This column chart shows respondents desired work hours compared to their current hours. &#10;7% alot less hours, 26% a few less hours, 51% the same number hours, 12% a few more hours, 3% a lot more hours. " title="Hours desired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569411135"/>
              </p:ext>
            </p:extLst>
          </p:nvPr>
        </p:nvGraphicFramePr>
        <p:xfrm>
          <a:off x="6022821" y="4498263"/>
          <a:ext cx="5563774" cy="16329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164900" y="4433791"/>
            <a:ext cx="5821361" cy="169277"/>
          </a:xfrm>
          <a:prstGeom prst="rect">
            <a:avLst/>
          </a:prstGeom>
          <a:solidFill>
            <a:schemeClr val="bg1"/>
          </a:solidFill>
        </p:spPr>
        <p:txBody>
          <a:bodyPr/>
          <a:lstStyle/>
          <a:p>
            <a:r>
              <a:rPr lang="en-AU" sz="1100" dirty="0" smtClean="0">
                <a:solidFill>
                  <a:schemeClr val="bg2"/>
                </a:solidFill>
              </a:rPr>
              <a:t>Hours desired</a:t>
            </a:r>
            <a:endParaRPr lang="en-AU" sz="1100" dirty="0">
              <a:solidFill>
                <a:schemeClr val="tx1"/>
              </a:solidFill>
            </a:endParaRPr>
          </a:p>
        </p:txBody>
      </p:sp>
      <p:sp>
        <p:nvSpPr>
          <p:cNvPr id="40" name="Rectangle 39"/>
          <p:cNvSpPr/>
          <p:nvPr/>
        </p:nvSpPr>
        <p:spPr>
          <a:xfrm>
            <a:off x="6113308" y="3691183"/>
            <a:ext cx="5617750" cy="338554"/>
          </a:xfrm>
          <a:prstGeom prst="rect">
            <a:avLst/>
          </a:prstGeom>
        </p:spPr>
        <p:txBody>
          <a:bodyPr wrap="square">
            <a:spAutoFit/>
          </a:bodyPr>
          <a:lstStyle/>
          <a:p>
            <a:r>
              <a:rPr lang="en-AU" sz="800" dirty="0"/>
              <a:t>Base: n=729</a:t>
            </a:r>
          </a:p>
          <a:p>
            <a:r>
              <a:rPr lang="en-AU" sz="800" dirty="0"/>
              <a:t>Question: </a:t>
            </a:r>
            <a:r>
              <a:rPr lang="en-US" sz="800" dirty="0"/>
              <a:t>What best describes your current workload?</a:t>
            </a:r>
            <a:endParaRPr lang="en-AU" sz="800" dirty="0"/>
          </a:p>
        </p:txBody>
      </p:sp>
      <p:graphicFrame>
        <p:nvGraphicFramePr>
          <p:cNvPr id="38" name="Chart 37" descr="This stacked bar chart shows respondents current workload on a 5 point scale. &#10;2% well below capacity, 11% slightly below capacity, 30% at capacity, 32% slightly above capacity, 25% well above capacity. " title="Current workload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970517608"/>
              </p:ext>
            </p:extLst>
          </p:nvPr>
        </p:nvGraphicFramePr>
        <p:xfrm>
          <a:off x="6164900" y="2352965"/>
          <a:ext cx="5566158" cy="12411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114482" y="2027477"/>
            <a:ext cx="5472113" cy="169277"/>
          </a:xfrm>
          <a:prstGeom prst="rect">
            <a:avLst/>
          </a:prstGeom>
        </p:spPr>
        <p:txBody>
          <a:bodyPr/>
          <a:lstStyle/>
          <a:p>
            <a:r>
              <a:rPr lang="en-AU" sz="1100" dirty="0">
                <a:solidFill>
                  <a:schemeClr val="bg2"/>
                </a:solidFill>
              </a:rPr>
              <a:t>Current </a:t>
            </a:r>
            <a:r>
              <a:rPr lang="en-AU" sz="1100" dirty="0" smtClean="0">
                <a:solidFill>
                  <a:schemeClr val="bg2"/>
                </a:solidFill>
              </a:rPr>
              <a:t>workload</a:t>
            </a:r>
            <a:endParaRPr lang="en-AU" sz="1100" dirty="0">
              <a:solidFill>
                <a:schemeClr val="tx1"/>
              </a:solidFill>
            </a:endParaRPr>
          </a:p>
        </p:txBody>
      </p:sp>
      <p:sp>
        <p:nvSpPr>
          <p:cNvPr id="26" name="Rectangle 25"/>
          <p:cNvSpPr/>
          <p:nvPr/>
        </p:nvSpPr>
        <p:spPr>
          <a:xfrm>
            <a:off x="439922" y="4757008"/>
            <a:ext cx="5032191" cy="338554"/>
          </a:xfrm>
          <a:prstGeom prst="rect">
            <a:avLst/>
          </a:prstGeom>
        </p:spPr>
        <p:txBody>
          <a:bodyPr wrap="square">
            <a:spAutoFit/>
          </a:bodyPr>
          <a:lstStyle/>
          <a:p>
            <a:r>
              <a:rPr lang="en-AU" sz="800" dirty="0"/>
              <a:t>Base: n=733-734</a:t>
            </a:r>
          </a:p>
          <a:p>
            <a:r>
              <a:rPr lang="en-AU" sz="800" dirty="0"/>
              <a:t>Question: </a:t>
            </a:r>
            <a:r>
              <a:rPr lang="en-US" sz="800" dirty="0"/>
              <a:t>Over the last 6 months, how often have you…</a:t>
            </a:r>
            <a:endParaRPr lang="en-AU" sz="800" dirty="0"/>
          </a:p>
        </p:txBody>
      </p:sp>
      <p:graphicFrame>
        <p:nvGraphicFramePr>
          <p:cNvPr id="8" name="Chart 7" descr="This stacked bar chart shows a 5 point concern scale across rostering experiences statements.&#10;For 'Hours changing from week to week': 39% not concerned at all, 12% somewhat concerned, 7% moderately concerned, 8% very concerned, 33% not applicable. &#10;For 'not getting enough notice of shift/appointment times': 39% not concerned at all, 15% somewhat concerned, 9% moderately concerned, 5% very concerned, 32% not applicable. &#10;For 'Not getting preferred choice of shift/appointment times': 39% not concerned at all, 13% somewhat concerned, 8% moderately concerned, 7% very concerned, 33% not applicable&#10;" title="Rostering experience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793094843"/>
              </p:ext>
            </p:extLst>
          </p:nvPr>
        </p:nvGraphicFramePr>
        <p:xfrm>
          <a:off x="348300" y="2369863"/>
          <a:ext cx="5337176" cy="238714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79425" y="2037337"/>
            <a:ext cx="5472113" cy="169862"/>
          </a:xfrm>
          <a:prstGeom prst="rect">
            <a:avLst/>
          </a:prstGeom>
        </p:spPr>
        <p:txBody>
          <a:bodyPr/>
          <a:lstStyle/>
          <a:p>
            <a:r>
              <a:rPr lang="en-AU" sz="1100" dirty="0">
                <a:solidFill>
                  <a:schemeClr val="bg2"/>
                </a:solidFill>
              </a:rPr>
              <a:t>Rostering </a:t>
            </a:r>
            <a:r>
              <a:rPr lang="en-AU" sz="1100" dirty="0" smtClean="0">
                <a:solidFill>
                  <a:schemeClr val="bg2"/>
                </a:solidFill>
              </a:rPr>
              <a:t>experiences</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Job Demands </a:t>
            </a:r>
            <a:r>
              <a:rPr lang="en-AU" sz="2800" dirty="0"/>
              <a:t>in the NDIS</a:t>
            </a:r>
            <a:endParaRPr lang="en-AU" sz="2800" dirty="0">
              <a:solidFill>
                <a:schemeClr val="bg2"/>
              </a:solidFill>
            </a:endParaRPr>
          </a:p>
        </p:txBody>
      </p:sp>
    </p:spTree>
    <p:extLst>
      <p:ext uri="{BB962C8B-B14F-4D97-AF65-F5344CB8AC3E}">
        <p14:creationId xmlns:p14="http://schemas.microsoft.com/office/powerpoint/2010/main" val="2373031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48</a:t>
            </a:fld>
            <a:endParaRPr lang="en-AU"/>
          </a:p>
        </p:txBody>
      </p:sp>
      <p:sp>
        <p:nvSpPr>
          <p:cNvPr id="13" name="Rectangle 12"/>
          <p:cNvSpPr/>
          <p:nvPr/>
        </p:nvSpPr>
        <p:spPr>
          <a:xfrm>
            <a:off x="6277316" y="4086493"/>
            <a:ext cx="5749369" cy="338554"/>
          </a:xfrm>
          <a:prstGeom prst="rect">
            <a:avLst/>
          </a:prstGeom>
        </p:spPr>
        <p:txBody>
          <a:bodyPr wrap="square">
            <a:spAutoFit/>
          </a:bodyPr>
          <a:lstStyle/>
          <a:p>
            <a:r>
              <a:rPr lang="en-AU" sz="800" dirty="0"/>
              <a:t>Base: n=720</a:t>
            </a:r>
          </a:p>
          <a:p>
            <a:r>
              <a:rPr lang="en-AU" sz="800" dirty="0"/>
              <a:t>Question: </a:t>
            </a:r>
            <a:r>
              <a:rPr lang="en-US" sz="800" dirty="0"/>
              <a:t>Based on your experience in your current job, please respond to the following statements…</a:t>
            </a:r>
            <a:endParaRPr lang="en-AU" sz="800" dirty="0"/>
          </a:p>
        </p:txBody>
      </p:sp>
      <p:graphicFrame>
        <p:nvGraphicFramePr>
          <p:cNvPr id="14" name="Chart 13" descr="This stacked bar chart shows 5 point agreement scale across administration and red tape statements. &#10;For 'I have too much paperwork': 6% strongly disagree, 16% disagree, 24% neither agree nor disagree, 31% agree, 19% strongly agree, 4% not applicable. &#10;For 'My efforts to do a good job are blocked by red tape': 9% strongly disagree, 17% disagree, 23% neither agree not disagree, 28% agree, 18% strongly agree, 6% not applicable. " title="Administration and red tape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263066903"/>
              </p:ext>
            </p:extLst>
          </p:nvPr>
        </p:nvGraphicFramePr>
        <p:xfrm>
          <a:off x="6090423" y="2307314"/>
          <a:ext cx="5769407" cy="15479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240336" y="1929779"/>
            <a:ext cx="5472113" cy="169277"/>
          </a:xfrm>
          <a:prstGeom prst="rect">
            <a:avLst/>
          </a:prstGeom>
        </p:spPr>
        <p:txBody>
          <a:bodyPr/>
          <a:lstStyle/>
          <a:p>
            <a:r>
              <a:rPr lang="en-AU" sz="1100" dirty="0">
                <a:solidFill>
                  <a:schemeClr val="bg2"/>
                </a:solidFill>
              </a:rPr>
              <a:t>Administration and Red Tape</a:t>
            </a:r>
            <a:endParaRPr lang="en-AU" sz="1100" dirty="0">
              <a:solidFill>
                <a:schemeClr val="tx1"/>
              </a:solidFill>
            </a:endParaRPr>
          </a:p>
        </p:txBody>
      </p:sp>
      <p:sp>
        <p:nvSpPr>
          <p:cNvPr id="9" name="Rectangle 8"/>
          <p:cNvSpPr/>
          <p:nvPr/>
        </p:nvSpPr>
        <p:spPr>
          <a:xfrm>
            <a:off x="557588" y="5588497"/>
            <a:ext cx="5035968" cy="338554"/>
          </a:xfrm>
          <a:prstGeom prst="rect">
            <a:avLst/>
          </a:prstGeom>
        </p:spPr>
        <p:txBody>
          <a:bodyPr wrap="square">
            <a:spAutoFit/>
          </a:bodyPr>
          <a:lstStyle/>
          <a:p>
            <a:r>
              <a:rPr lang="en-AU" sz="800" dirty="0"/>
              <a:t>Base: n=733-735</a:t>
            </a:r>
          </a:p>
          <a:p>
            <a:r>
              <a:rPr lang="en-AU" sz="800" dirty="0"/>
              <a:t>Question: </a:t>
            </a:r>
            <a:r>
              <a:rPr lang="en-US" sz="800" dirty="0"/>
              <a:t>Over the last 6 months, how often have you…</a:t>
            </a:r>
            <a:endParaRPr lang="en-AU" sz="800" dirty="0"/>
          </a:p>
        </p:txBody>
      </p:sp>
      <p:graphicFrame>
        <p:nvGraphicFramePr>
          <p:cNvPr id="7" name="Chart 6" descr="This stacked bar chart shows a frequency scale of job expectation statements. &#10;For 'Been requested to come into work at short notice': 33% almost never or never, 17% monthly, 25% weekly, 5% unsure, 20% not applicable.&#10;For 'not been paid for a shift that was cancelled on short notice': 46% almost never or never, 5% monthly, 3% weekly, 8% unsure, 38% not applicable.&#10;For 'not been paid for administration or paperwork': 36% almost never or never, 7% monthly, 23% weekly, 7% unsure, 26% not applicable. &#10;For 'not been reimbursed for work related expenses (e.g. travel, costs, resources for clients)': 45% almost never or never, 11% monthly, 14% weekly, 7% unsure, 24% not applicable. &#10;For 'worked outside your rostered hours to meet job demands': 15% almost never or never, 22% monthly, 50% weekly, 5% unsure, 7% not applicable " title="Job expectation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402457356"/>
              </p:ext>
            </p:extLst>
          </p:nvPr>
        </p:nvGraphicFramePr>
        <p:xfrm>
          <a:off x="376110" y="2160496"/>
          <a:ext cx="5593555" cy="336600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36832" y="1929779"/>
            <a:ext cx="5472113" cy="169277"/>
          </a:xfrm>
          <a:prstGeom prst="rect">
            <a:avLst/>
          </a:prstGeom>
        </p:spPr>
        <p:txBody>
          <a:bodyPr/>
          <a:lstStyle/>
          <a:p>
            <a:r>
              <a:rPr lang="en-AU" sz="1100" dirty="0">
                <a:solidFill>
                  <a:schemeClr val="bg2"/>
                </a:solidFill>
              </a:rPr>
              <a:t>Job </a:t>
            </a:r>
            <a:r>
              <a:rPr lang="en-AU" sz="1100" dirty="0" smtClean="0">
                <a:solidFill>
                  <a:schemeClr val="bg2"/>
                </a:solidFill>
              </a:rPr>
              <a:t>expectations</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smtClean="0">
                <a:solidFill>
                  <a:schemeClr val="bg2"/>
                </a:solidFill>
              </a:rPr>
              <a:t>Job Demands </a:t>
            </a:r>
            <a:r>
              <a:rPr lang="en-AU" sz="2800" dirty="0" smtClean="0"/>
              <a:t>in the NDIS</a:t>
            </a:r>
            <a:endParaRPr lang="en-AU" sz="2800" dirty="0"/>
          </a:p>
        </p:txBody>
      </p:sp>
    </p:spTree>
    <p:extLst>
      <p:ext uri="{BB962C8B-B14F-4D97-AF65-F5344CB8AC3E}">
        <p14:creationId xmlns:p14="http://schemas.microsoft.com/office/powerpoint/2010/main" val="1110747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49</a:t>
            </a:fld>
            <a:endParaRPr lang="en-AU"/>
          </a:p>
        </p:txBody>
      </p:sp>
      <p:sp>
        <p:nvSpPr>
          <p:cNvPr id="39" name="Rectangle 38"/>
          <p:cNvSpPr/>
          <p:nvPr/>
        </p:nvSpPr>
        <p:spPr>
          <a:xfrm>
            <a:off x="6516258" y="3757095"/>
            <a:ext cx="5055277" cy="338554"/>
          </a:xfrm>
          <a:prstGeom prst="rect">
            <a:avLst/>
          </a:prstGeom>
        </p:spPr>
        <p:txBody>
          <a:bodyPr wrap="square">
            <a:spAutoFit/>
          </a:bodyPr>
          <a:lstStyle/>
          <a:p>
            <a:r>
              <a:rPr lang="en-AU" sz="800" dirty="0"/>
              <a:t>Base</a:t>
            </a:r>
            <a:r>
              <a:rPr lang="en-AU" sz="800"/>
              <a:t>: </a:t>
            </a:r>
            <a:r>
              <a:rPr lang="en-AU" sz="800" dirty="0"/>
              <a:t>n=717</a:t>
            </a:r>
          </a:p>
          <a:p>
            <a:r>
              <a:rPr lang="en-AU" sz="800"/>
              <a:t>Question</a:t>
            </a:r>
            <a:r>
              <a:rPr lang="en-AU" sz="800" dirty="0"/>
              <a:t>: </a:t>
            </a:r>
            <a:r>
              <a:rPr lang="en-US" sz="800" dirty="0"/>
              <a:t>Do you think your health and safety is at risk working in your job?</a:t>
            </a:r>
            <a:endParaRPr lang="en-AU" sz="800" dirty="0"/>
          </a:p>
        </p:txBody>
      </p:sp>
      <p:graphicFrame>
        <p:nvGraphicFramePr>
          <p:cNvPr id="37" name="Chart 36" descr="This stacked bar chart shows a 5 point frequency scale respondents experience workplace health and safety risk.&#10;27% never, 50% sometimes, 12% about half the time, 8% most of the time, 4% almost always" title="Workplace health and safety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416026397"/>
              </p:ext>
            </p:extLst>
          </p:nvPr>
        </p:nvGraphicFramePr>
        <p:xfrm>
          <a:off x="6516258" y="2088931"/>
          <a:ext cx="5448578" cy="14028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516258" y="1706357"/>
            <a:ext cx="5472113" cy="169277"/>
          </a:xfrm>
          <a:prstGeom prst="rect">
            <a:avLst/>
          </a:prstGeom>
        </p:spPr>
        <p:txBody>
          <a:bodyPr/>
          <a:lstStyle/>
          <a:p>
            <a:r>
              <a:rPr lang="en-AU" sz="1100" dirty="0">
                <a:solidFill>
                  <a:schemeClr val="bg2"/>
                </a:solidFill>
              </a:rPr>
              <a:t>Workplace Health and Safety</a:t>
            </a:r>
            <a:endParaRPr lang="en-AU" sz="1100" dirty="0">
              <a:solidFill>
                <a:schemeClr val="tx1"/>
              </a:solidFill>
            </a:endParaRPr>
          </a:p>
        </p:txBody>
      </p:sp>
      <p:sp>
        <p:nvSpPr>
          <p:cNvPr id="40" name="Rectangle 39"/>
          <p:cNvSpPr/>
          <p:nvPr/>
        </p:nvSpPr>
        <p:spPr>
          <a:xfrm>
            <a:off x="479425" y="5867977"/>
            <a:ext cx="4527376" cy="338554"/>
          </a:xfrm>
          <a:prstGeom prst="rect">
            <a:avLst/>
          </a:prstGeom>
        </p:spPr>
        <p:txBody>
          <a:bodyPr wrap="square">
            <a:spAutoFit/>
          </a:bodyPr>
          <a:lstStyle/>
          <a:p>
            <a:r>
              <a:rPr lang="en-AU" sz="800" dirty="0"/>
              <a:t>Base</a:t>
            </a:r>
            <a:r>
              <a:rPr lang="en-AU" sz="800"/>
              <a:t>: </a:t>
            </a:r>
            <a:r>
              <a:rPr lang="en-AU" sz="800" dirty="0"/>
              <a:t>n=716</a:t>
            </a:r>
          </a:p>
          <a:p>
            <a:r>
              <a:rPr lang="en-AU" sz="800"/>
              <a:t>Question</a:t>
            </a:r>
            <a:r>
              <a:rPr lang="en-AU" sz="800" dirty="0"/>
              <a:t>: I</a:t>
            </a:r>
            <a:r>
              <a:rPr lang="en-US" sz="800" dirty="0"/>
              <a:t>n your job, are you confronted with things that affect you personally?</a:t>
            </a:r>
            <a:endParaRPr lang="en-AU" sz="800" dirty="0"/>
          </a:p>
        </p:txBody>
      </p:sp>
      <p:graphicFrame>
        <p:nvGraphicFramePr>
          <p:cNvPr id="38" name="Chart 37" descr="This stacked bar chart shows how often respondents face personally confronting situations at work.&#10;14% never, 62% sometimes, 11% about half the time, 9% most of the time, 3% almost always. " title="Personally confronting situations at work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753437791"/>
              </p:ext>
            </p:extLst>
          </p:nvPr>
        </p:nvGraphicFramePr>
        <p:xfrm>
          <a:off x="606101" y="4652708"/>
          <a:ext cx="5268920" cy="117115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93725" y="4455573"/>
            <a:ext cx="5472113" cy="169277"/>
          </a:xfrm>
          <a:prstGeom prst="rect">
            <a:avLst/>
          </a:prstGeom>
        </p:spPr>
        <p:txBody>
          <a:bodyPr/>
          <a:lstStyle/>
          <a:p>
            <a:r>
              <a:rPr lang="en-AU" sz="1100" dirty="0" smtClean="0">
                <a:solidFill>
                  <a:schemeClr val="bg2"/>
                </a:solidFill>
              </a:rPr>
              <a:t>Personally confronting situations at work</a:t>
            </a:r>
            <a:endParaRPr lang="en-AU" sz="1100" dirty="0">
              <a:solidFill>
                <a:schemeClr val="tx1"/>
              </a:solidFill>
            </a:endParaRPr>
          </a:p>
        </p:txBody>
      </p:sp>
      <p:sp>
        <p:nvSpPr>
          <p:cNvPr id="42" name="Rectangle 41"/>
          <p:cNvSpPr/>
          <p:nvPr/>
        </p:nvSpPr>
        <p:spPr>
          <a:xfrm>
            <a:off x="479425" y="3769124"/>
            <a:ext cx="5522272" cy="461665"/>
          </a:xfrm>
          <a:prstGeom prst="rect">
            <a:avLst/>
          </a:prstGeom>
        </p:spPr>
        <p:txBody>
          <a:bodyPr wrap="square">
            <a:spAutoFit/>
          </a:bodyPr>
          <a:lstStyle/>
          <a:p>
            <a:r>
              <a:rPr lang="en-AU" sz="800" dirty="0"/>
              <a:t>Base: n=717</a:t>
            </a:r>
          </a:p>
          <a:p>
            <a:r>
              <a:rPr lang="en-AU" sz="800" dirty="0"/>
              <a:t>Question: </a:t>
            </a:r>
            <a:r>
              <a:rPr lang="en-US" sz="800" dirty="0"/>
              <a:t>Have you experienced discrimination in your current job? Have you experienced any abuse or bullying in your current job?</a:t>
            </a:r>
            <a:endParaRPr lang="en-AU" sz="800" dirty="0"/>
          </a:p>
        </p:txBody>
      </p:sp>
      <p:graphicFrame>
        <p:nvGraphicFramePr>
          <p:cNvPr id="32" name="Chart 31" descr="This stacked bar chart shows whether respondents experienced discrimination or abuse/bullying&#10;for 'experienced descrimination in current job': 24% yes, 65% no, 7% unsure, 4% prefer not to answer.&#10;For 'Experienced abuse or bullying in current job': 35% yes, 57% no, 3% unsure, 5% prefer not to answer. " title="Discrimination and abuse/bullying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13841502"/>
              </p:ext>
            </p:extLst>
          </p:nvPr>
        </p:nvGraphicFramePr>
        <p:xfrm>
          <a:off x="560518" y="2041177"/>
          <a:ext cx="5327130" cy="1659836"/>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79425" y="1706357"/>
            <a:ext cx="5472113" cy="168275"/>
          </a:xfrm>
          <a:prstGeom prst="rect">
            <a:avLst/>
          </a:prstGeom>
        </p:spPr>
        <p:txBody>
          <a:bodyPr/>
          <a:lstStyle/>
          <a:p>
            <a:r>
              <a:rPr lang="en-AU" sz="1100" dirty="0">
                <a:solidFill>
                  <a:schemeClr val="bg2"/>
                </a:solidFill>
              </a:rPr>
              <a:t>Discrimination </a:t>
            </a:r>
            <a:r>
              <a:rPr lang="en-AU" sz="1100" dirty="0">
                <a:solidFill>
                  <a:schemeClr val="tx1"/>
                </a:solidFill>
              </a:rPr>
              <a:t>and</a:t>
            </a:r>
            <a:r>
              <a:rPr lang="en-AU" sz="1100" dirty="0">
                <a:solidFill>
                  <a:schemeClr val="bg2"/>
                </a:solidFill>
              </a:rPr>
              <a:t> </a:t>
            </a:r>
            <a:r>
              <a:rPr lang="en-AU" sz="1100" dirty="0" smtClean="0">
                <a:solidFill>
                  <a:schemeClr val="bg2"/>
                </a:solidFill>
              </a:rPr>
              <a:t>abuse/bullying</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Job Demands </a:t>
            </a:r>
            <a:r>
              <a:rPr lang="en-AU" sz="2800"/>
              <a:t>in </a:t>
            </a:r>
            <a:r>
              <a:rPr lang="en-AU" sz="2800" dirty="0"/>
              <a:t>the</a:t>
            </a:r>
            <a:r>
              <a:rPr lang="en-AU" sz="2800"/>
              <a:t> NDIS</a:t>
            </a:r>
            <a:endParaRPr lang="en-AU" sz="2800" dirty="0"/>
          </a:p>
        </p:txBody>
      </p:sp>
    </p:spTree>
    <p:extLst>
      <p:ext uri="{BB962C8B-B14F-4D97-AF65-F5344CB8AC3E}">
        <p14:creationId xmlns:p14="http://schemas.microsoft.com/office/powerpoint/2010/main" val="370352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E9A0B1-2524-634F-8D00-79362DE0CA74}"/>
              </a:ext>
            </a:extLst>
          </p:cNvPr>
          <p:cNvSpPr>
            <a:spLocks noGrp="1"/>
          </p:cNvSpPr>
          <p:nvPr>
            <p:ph type="sldNum" sz="quarter" idx="10"/>
          </p:nvPr>
        </p:nvSpPr>
        <p:spPr/>
        <p:txBody>
          <a:bodyPr/>
          <a:lstStyle/>
          <a:p>
            <a:fld id="{7146FAA3-5F10-EC41-882E-FB4187E570D3}" type="slidenum">
              <a:rPr lang="en-AU"/>
              <a:pPr/>
              <a:t>5</a:t>
            </a:fld>
            <a:endParaRPr lang="en-AU"/>
          </a:p>
        </p:txBody>
      </p:sp>
      <p:pic>
        <p:nvPicPr>
          <p:cNvPr id="2" name="Picture 1" descr="Document and magnifier glass image"/>
          <p:cNvPicPr>
            <a:picLocks noChangeAspect="1"/>
          </p:cNvPicPr>
          <p:nvPr/>
        </p:nvPicPr>
        <p:blipFill>
          <a:blip r:embed="rId2"/>
          <a:stretch>
            <a:fillRect/>
          </a:stretch>
        </p:blipFill>
        <p:spPr>
          <a:xfrm>
            <a:off x="8465269" y="2808754"/>
            <a:ext cx="3247305" cy="3407959"/>
          </a:xfrm>
          <a:prstGeom prst="rect">
            <a:avLst/>
          </a:prstGeom>
        </p:spPr>
      </p:pic>
      <p:sp>
        <p:nvSpPr>
          <p:cNvPr id="16" name="Text Placeholder 15">
            <a:extLst>
              <a:ext uri="{FF2B5EF4-FFF2-40B4-BE49-F238E27FC236}">
                <a16:creationId xmlns:a16="http://schemas.microsoft.com/office/drawing/2014/main" id="{5C521F20-9D88-5E40-8722-BE3091442172}"/>
              </a:ext>
            </a:extLst>
          </p:cNvPr>
          <p:cNvSpPr>
            <a:spLocks noGrp="1"/>
          </p:cNvSpPr>
          <p:nvPr>
            <p:ph type="body" sz="quarter" idx="11"/>
          </p:nvPr>
        </p:nvSpPr>
        <p:spPr/>
        <p:txBody>
          <a:bodyPr/>
          <a:lstStyle/>
          <a:p>
            <a:r>
              <a:rPr lang="en-AU" dirty="0" smtClean="0"/>
              <a:t>What BETA did and why </a:t>
            </a:r>
            <a:endParaRPr lang="en-AU" b="0" dirty="0"/>
          </a:p>
        </p:txBody>
      </p:sp>
      <p:sp>
        <p:nvSpPr>
          <p:cNvPr id="15" name="Title 14">
            <a:extLst>
              <a:ext uri="{FF2B5EF4-FFF2-40B4-BE49-F238E27FC236}">
                <a16:creationId xmlns:a16="http://schemas.microsoft.com/office/drawing/2014/main" id="{5E6302BD-7775-EA46-9A02-4F3E4100D250}"/>
              </a:ext>
            </a:extLst>
          </p:cNvPr>
          <p:cNvSpPr>
            <a:spLocks noGrp="1"/>
          </p:cNvSpPr>
          <p:nvPr>
            <p:ph type="title"/>
          </p:nvPr>
        </p:nvSpPr>
        <p:spPr/>
        <p:txBody>
          <a:bodyPr/>
          <a:lstStyle/>
          <a:p>
            <a:r>
              <a:rPr lang="en-AU" dirty="0"/>
              <a:t>Project context and design</a:t>
            </a:r>
          </a:p>
        </p:txBody>
      </p:sp>
    </p:spTree>
    <p:extLst>
      <p:ext uri="{BB962C8B-B14F-4D97-AF65-F5344CB8AC3E}">
        <p14:creationId xmlns:p14="http://schemas.microsoft.com/office/powerpoint/2010/main" val="3341738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50</a:t>
            </a:fld>
            <a:endParaRPr lang="en-AU"/>
          </a:p>
        </p:txBody>
      </p:sp>
      <p:sp>
        <p:nvSpPr>
          <p:cNvPr id="20" name="Rectangle 19"/>
          <p:cNvSpPr/>
          <p:nvPr/>
        </p:nvSpPr>
        <p:spPr>
          <a:xfrm>
            <a:off x="6526404" y="5516032"/>
            <a:ext cx="5285169" cy="338554"/>
          </a:xfrm>
          <a:prstGeom prst="rect">
            <a:avLst/>
          </a:prstGeom>
        </p:spPr>
        <p:txBody>
          <a:bodyPr wrap="square">
            <a:spAutoFit/>
          </a:bodyPr>
          <a:lstStyle/>
          <a:p>
            <a:r>
              <a:rPr lang="en-AU" sz="800" dirty="0"/>
              <a:t>Base: </a:t>
            </a:r>
            <a:r>
              <a:rPr lang="en-AU" sz="800" dirty="0" smtClean="0"/>
              <a:t>n=697-698	</a:t>
            </a:r>
            <a:endParaRPr lang="en-AU" sz="800" dirty="0"/>
          </a:p>
          <a:p>
            <a:r>
              <a:rPr lang="en-AU" sz="800" dirty="0"/>
              <a:t>Question: </a:t>
            </a:r>
            <a:r>
              <a:rPr lang="en-US" sz="800" dirty="0"/>
              <a:t>To what extent do you agree or disagree with the following statements…</a:t>
            </a:r>
            <a:endParaRPr lang="en-AU" sz="800" dirty="0"/>
          </a:p>
        </p:txBody>
      </p:sp>
      <p:graphicFrame>
        <p:nvGraphicFramePr>
          <p:cNvPr id="11" name="Chart 10" descr="This stacked bar chart shows 5 point likert scale agreement across job control statements. &#10;For 'I feel I am consulted about what work I do': 5% strongly disagree, 16% disagree, 21% neither agree nor disagree, 41% agree, 13% strongly agree, 4% not applicable. &#10;For 'I feel my feedback and/or suggestions are valued': 4% strongly disagree, 12% disagree, 18% neither agree nor disagree, 42% agree, 21% strongly agree, 2% not applicable. &#10;For 'I feel trusted to do my job well': 3% strongly disagree, 5% disagree, 10% neither agree nor disagree, 48% agree, 34% strongly agree, 1% not applicable. &#10;For 'I recieve all the information I need to do my job well': 4% strongly disagree, 17% disagree, 25% neither agree nor disagree, 39% agree, 14% strongly agree, 1% not applicable. &#10;For 'It is clear what my tasks and responsibilities are': 3% strongly disagree, 10% disagree, 19% neither agree nor disagree, 47% agree, 20% strongly agree, 1% not applicable. " title="Job control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629918823"/>
              </p:ext>
            </p:extLst>
          </p:nvPr>
        </p:nvGraphicFramePr>
        <p:xfrm>
          <a:off x="6350794" y="1734033"/>
          <a:ext cx="5460779"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420440" y="1542113"/>
            <a:ext cx="5472113" cy="169277"/>
          </a:xfrm>
          <a:prstGeom prst="rect">
            <a:avLst/>
          </a:prstGeom>
        </p:spPr>
        <p:txBody>
          <a:bodyPr/>
          <a:lstStyle/>
          <a:p>
            <a:r>
              <a:rPr lang="en-AU" sz="1100" dirty="0">
                <a:solidFill>
                  <a:schemeClr val="bg2"/>
                </a:solidFill>
              </a:rPr>
              <a:t>Job control</a:t>
            </a:r>
            <a:endParaRPr lang="en-AU" sz="1100" dirty="0">
              <a:solidFill>
                <a:schemeClr val="tx1"/>
              </a:solidFill>
            </a:endParaRPr>
          </a:p>
        </p:txBody>
      </p:sp>
      <p:sp>
        <p:nvSpPr>
          <p:cNvPr id="19" name="Rectangle 18"/>
          <p:cNvSpPr/>
          <p:nvPr/>
        </p:nvSpPr>
        <p:spPr>
          <a:xfrm>
            <a:off x="482398" y="6045983"/>
            <a:ext cx="4200538" cy="338554"/>
          </a:xfrm>
          <a:prstGeom prst="rect">
            <a:avLst/>
          </a:prstGeom>
        </p:spPr>
        <p:txBody>
          <a:bodyPr wrap="square">
            <a:spAutoFit/>
          </a:bodyPr>
          <a:lstStyle/>
          <a:p>
            <a:r>
              <a:rPr lang="en-AU" sz="800" dirty="0"/>
              <a:t>Base: n=702</a:t>
            </a:r>
          </a:p>
          <a:p>
            <a:r>
              <a:rPr lang="en-AU" sz="800" dirty="0"/>
              <a:t>Question: </a:t>
            </a:r>
            <a:r>
              <a:rPr lang="en-US" sz="800" dirty="0"/>
              <a:t>To what extent do you agree or disagree with the following statements…</a:t>
            </a:r>
            <a:endParaRPr lang="en-AU" sz="800" dirty="0"/>
          </a:p>
        </p:txBody>
      </p:sp>
      <p:graphicFrame>
        <p:nvGraphicFramePr>
          <p:cNvPr id="22" name="Chart 21" descr="This stacked bar chart shows 5 point agreement scale across relationship with supervisor statements.&#10;For 'I can count on my supervisor when I encounter difficulties at work': 4% strongly disagree, 7% disagree, 16% neither agree not disagree, 33% agree, 35% strongly agree, 5% not applicable. &#10;For 'I get along well with my supervisor': 2% strongly disagree, 3% disagree, 12% neither agree nor disagree, 39% agree, 38% strongly agree, 6% not applicable.&#10;For 'My supervisor creates an environment that enables me to deliver my best': 5% strongly disagree, 8% disagree, 20% neither agree nor disagree, 32% agree, 30% strongly agree, 5% not applicable. &#10;" title="Relationship with supervisor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567354649"/>
              </p:ext>
            </p:extLst>
          </p:nvPr>
        </p:nvGraphicFramePr>
        <p:xfrm>
          <a:off x="438070" y="4297262"/>
          <a:ext cx="5560767" cy="179704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82398" y="4066370"/>
            <a:ext cx="5472113" cy="169277"/>
          </a:xfrm>
          <a:prstGeom prst="rect">
            <a:avLst/>
          </a:prstGeom>
        </p:spPr>
        <p:txBody>
          <a:bodyPr/>
          <a:lstStyle/>
          <a:p>
            <a:r>
              <a:rPr lang="en-AU" sz="1100" dirty="0">
                <a:solidFill>
                  <a:schemeClr val="bg2"/>
                </a:solidFill>
              </a:rPr>
              <a:t>Relationship with </a:t>
            </a:r>
            <a:r>
              <a:rPr lang="en-AU" sz="1100" dirty="0" smtClean="0">
                <a:solidFill>
                  <a:schemeClr val="bg2"/>
                </a:solidFill>
              </a:rPr>
              <a:t>supervisor</a:t>
            </a:r>
            <a:endParaRPr lang="en-AU" sz="1100" dirty="0">
              <a:solidFill>
                <a:schemeClr val="tx1"/>
              </a:solidFill>
            </a:endParaRPr>
          </a:p>
        </p:txBody>
      </p:sp>
      <p:sp>
        <p:nvSpPr>
          <p:cNvPr id="14" name="Rectangle 13"/>
          <p:cNvSpPr/>
          <p:nvPr/>
        </p:nvSpPr>
        <p:spPr>
          <a:xfrm>
            <a:off x="486798" y="3664886"/>
            <a:ext cx="5371561" cy="338554"/>
          </a:xfrm>
          <a:prstGeom prst="rect">
            <a:avLst/>
          </a:prstGeom>
        </p:spPr>
        <p:txBody>
          <a:bodyPr wrap="square">
            <a:spAutoFit/>
          </a:bodyPr>
          <a:lstStyle/>
          <a:p>
            <a:r>
              <a:rPr lang="en-AU" sz="800" dirty="0"/>
              <a:t>Base: n=701-702</a:t>
            </a:r>
          </a:p>
          <a:p>
            <a:r>
              <a:rPr lang="en-AU" sz="800" dirty="0"/>
              <a:t>Question: </a:t>
            </a:r>
            <a:r>
              <a:rPr lang="en-US" sz="800" dirty="0"/>
              <a:t>To what extent do you agree or disagree with the following statements…</a:t>
            </a:r>
            <a:endParaRPr lang="en-AU" sz="800" dirty="0"/>
          </a:p>
        </p:txBody>
      </p:sp>
      <p:pic>
        <p:nvPicPr>
          <p:cNvPr id="9" name="Picture 8" descr="This stacked bar chart shows 5 point agreemnt scale across relationship with colleague statements&#10;For 'I feel alone at work': 6% strongly agree, 17% agree, 22% neither agree not disagree, 37% disagree, 16% strongly disagree, 2% not applicable. &#10;For 'I can count on my coleages when i encounter difficulties at work': 2% strongly disagree, 8% disagree, 15% neither agree nor disagree, 41% agree, 32% strongly agree, 3% not applicable. &#10;For 'I get along well with my colleagues': &lt;1% strongly disagree, 2% disagree, 8% neither agree nor disagree, 47% agree, 39% strongly agree, 3% not applicable. &#10;" title="Relationship with colleagues chart"/>
          <p:cNvPicPr>
            <a:picLocks noChangeAspect="1"/>
          </p:cNvPicPr>
          <p:nvPr/>
        </p:nvPicPr>
        <p:blipFill>
          <a:blip r:embed="rId5"/>
          <a:stretch>
            <a:fillRect/>
          </a:stretch>
        </p:blipFill>
        <p:spPr>
          <a:xfrm>
            <a:off x="409977" y="1760971"/>
            <a:ext cx="5837094" cy="1903915"/>
          </a:xfrm>
          <a:prstGeom prst="rect">
            <a:avLst/>
          </a:prstGeom>
        </p:spPr>
      </p:pic>
      <p:sp>
        <p:nvSpPr>
          <p:cNvPr id="15"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09551" y="1514678"/>
            <a:ext cx="5472113" cy="169863"/>
          </a:xfrm>
          <a:prstGeom prst="rect">
            <a:avLst/>
          </a:prstGeom>
        </p:spPr>
        <p:txBody>
          <a:bodyPr/>
          <a:lstStyle/>
          <a:p>
            <a:r>
              <a:rPr lang="en-AU" sz="1100" dirty="0">
                <a:solidFill>
                  <a:schemeClr val="bg2"/>
                </a:solidFill>
              </a:rPr>
              <a:t>Relationship with colleagues</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smtClean="0">
                <a:solidFill>
                  <a:schemeClr val="bg2"/>
                </a:solidFill>
              </a:rPr>
              <a:t>Job Resources </a:t>
            </a:r>
            <a:r>
              <a:rPr lang="en-AU" sz="2800" dirty="0" smtClean="0"/>
              <a:t>in </a:t>
            </a:r>
            <a:r>
              <a:rPr lang="en-AU" sz="2800"/>
              <a:t>the </a:t>
            </a:r>
            <a:r>
              <a:rPr lang="en-AU" sz="2800" smtClean="0"/>
              <a:t>NDIS</a:t>
            </a:r>
            <a:endParaRPr lang="en-AU" sz="2800" dirty="0"/>
          </a:p>
        </p:txBody>
      </p:sp>
    </p:spTree>
    <p:extLst>
      <p:ext uri="{BB962C8B-B14F-4D97-AF65-F5344CB8AC3E}">
        <p14:creationId xmlns:p14="http://schemas.microsoft.com/office/powerpoint/2010/main" val="4999539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51</a:t>
            </a:fld>
            <a:endParaRPr lang="en-AU"/>
          </a:p>
        </p:txBody>
      </p:sp>
      <p:sp>
        <p:nvSpPr>
          <p:cNvPr id="12" name="Rectangle 11"/>
          <p:cNvSpPr/>
          <p:nvPr/>
        </p:nvSpPr>
        <p:spPr>
          <a:xfrm>
            <a:off x="6363886" y="6220034"/>
            <a:ext cx="5259843" cy="338554"/>
          </a:xfrm>
          <a:prstGeom prst="rect">
            <a:avLst/>
          </a:prstGeom>
        </p:spPr>
        <p:txBody>
          <a:bodyPr wrap="square">
            <a:spAutoFit/>
          </a:bodyPr>
          <a:lstStyle/>
          <a:p>
            <a:r>
              <a:rPr lang="en-AU" sz="800" dirty="0"/>
              <a:t>Base</a:t>
            </a:r>
            <a:r>
              <a:rPr lang="en-AU" sz="800"/>
              <a:t>: </a:t>
            </a:r>
            <a:r>
              <a:rPr lang="en-AU" sz="800" dirty="0"/>
              <a:t>n=705-707</a:t>
            </a:r>
          </a:p>
          <a:p>
            <a:r>
              <a:rPr lang="en-AU" sz="800"/>
              <a:t>Question</a:t>
            </a:r>
            <a:r>
              <a:rPr lang="en-AU" sz="800" dirty="0"/>
              <a:t>: </a:t>
            </a:r>
            <a:r>
              <a:rPr lang="en-US" sz="800" dirty="0"/>
              <a:t>Since starting your current job, how often have you undergone the following types of training?</a:t>
            </a:r>
            <a:endParaRPr lang="en-AU" sz="800" dirty="0"/>
          </a:p>
        </p:txBody>
      </p:sp>
      <p:graphicFrame>
        <p:nvGraphicFramePr>
          <p:cNvPr id="7" name="Chart 6" descr="This stacked bar chart shows frequency scale across training opportunity types. &#10;For 'On the job training (e.g. shadow shift, one-on-one supervision): 19% never, 15% once every few years, 16% yearly, 18% monthly, 7% weekly, 26% not applicable. &#10;For 'Training paid for or provided by your employer': 8% never, 14% once every few years, 45% yearly, 23% monthly, 3% weekly, 6% not applicable. &#10;For 'Training required for your job but not paid for or provided by your employer': 44% never, 13% once every few years, 15% yearly, 7% monthly, 2% weekly, 19% not applicable. " title="Training opportunitie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701609683"/>
              </p:ext>
            </p:extLst>
          </p:nvPr>
        </p:nvGraphicFramePr>
        <p:xfrm>
          <a:off x="6314867" y="4150707"/>
          <a:ext cx="5449696" cy="22257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363886" y="4068306"/>
            <a:ext cx="5472113" cy="169277"/>
          </a:xfrm>
          <a:prstGeom prst="rect">
            <a:avLst/>
          </a:prstGeom>
        </p:spPr>
        <p:txBody>
          <a:bodyPr/>
          <a:lstStyle/>
          <a:p>
            <a:r>
              <a:rPr lang="en-AU" sz="1100" dirty="0">
                <a:solidFill>
                  <a:schemeClr val="bg2"/>
                </a:solidFill>
              </a:rPr>
              <a:t>Training Opportunities</a:t>
            </a:r>
            <a:endParaRPr lang="en-AU" sz="1100" dirty="0">
              <a:solidFill>
                <a:schemeClr val="tx1"/>
              </a:solidFill>
            </a:endParaRPr>
          </a:p>
        </p:txBody>
      </p:sp>
      <p:sp>
        <p:nvSpPr>
          <p:cNvPr id="13" name="Rectangle 12"/>
          <p:cNvSpPr/>
          <p:nvPr/>
        </p:nvSpPr>
        <p:spPr>
          <a:xfrm>
            <a:off x="6314867" y="3518822"/>
            <a:ext cx="5449696" cy="338554"/>
          </a:xfrm>
          <a:prstGeom prst="rect">
            <a:avLst/>
          </a:prstGeom>
        </p:spPr>
        <p:txBody>
          <a:bodyPr wrap="square">
            <a:spAutoFit/>
          </a:bodyPr>
          <a:lstStyle/>
          <a:p>
            <a:r>
              <a:rPr lang="en-AU" sz="800" dirty="0"/>
              <a:t>Base</a:t>
            </a:r>
            <a:r>
              <a:rPr lang="en-AU" sz="800"/>
              <a:t>: </a:t>
            </a:r>
            <a:r>
              <a:rPr lang="en-AU" sz="800" dirty="0"/>
              <a:t>n=705-707</a:t>
            </a:r>
          </a:p>
          <a:p>
            <a:r>
              <a:rPr lang="en-AU" sz="800"/>
              <a:t>Question</a:t>
            </a:r>
            <a:r>
              <a:rPr lang="en-AU" sz="800" dirty="0"/>
              <a:t>: </a:t>
            </a:r>
            <a:r>
              <a:rPr lang="en-US" sz="800" dirty="0"/>
              <a:t>Based on your experience in your current job, please respond to the following statements:</a:t>
            </a:r>
            <a:endParaRPr lang="en-AU" sz="800" dirty="0"/>
          </a:p>
        </p:txBody>
      </p:sp>
      <p:graphicFrame>
        <p:nvGraphicFramePr>
          <p:cNvPr id="11" name="Chart 10" descr="This stacked bar chart shows 5 point agreement scale across training satisfaction statements.&#10;For 'I am satisfied with the amount of training I recieve': 7% strongly disagree, 22% disagree, 22% neither agree nor disagree, 36% agree, 11% strongly agree, 3% not applicable.&#10;For 'I am satisfied with the quality of training I recieve': 7% strongly disagree, 18% disagree, 19% neither agree nor disagree, 41% agree, 11% strongly agree, 3% not applicable. &#10;For 'Overall, the training I recieve meets the needs of my role': 7% strongly disagree, 19% disagree, 18% neither agree nor disagree, 41% agree, 12% strongly agree, 3% not applicable. " title="Training satisfcation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677619563"/>
              </p:ext>
            </p:extLst>
          </p:nvPr>
        </p:nvGraphicFramePr>
        <p:xfrm>
          <a:off x="6314867" y="1453246"/>
          <a:ext cx="5693962" cy="20578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314867" y="1252818"/>
            <a:ext cx="5472113" cy="169277"/>
          </a:xfrm>
          <a:prstGeom prst="rect">
            <a:avLst/>
          </a:prstGeom>
        </p:spPr>
        <p:txBody>
          <a:bodyPr/>
          <a:lstStyle/>
          <a:p>
            <a:r>
              <a:rPr lang="en-AU" sz="1100" dirty="0">
                <a:solidFill>
                  <a:schemeClr val="bg2"/>
                </a:solidFill>
              </a:rPr>
              <a:t>Training Satisfaction</a:t>
            </a:r>
            <a:endParaRPr lang="en-AU" sz="1100" dirty="0">
              <a:solidFill>
                <a:schemeClr val="tx1"/>
              </a:solidFill>
            </a:endParaRPr>
          </a:p>
        </p:txBody>
      </p:sp>
      <p:sp>
        <p:nvSpPr>
          <p:cNvPr id="19" name="Rectangle 18"/>
          <p:cNvSpPr/>
          <p:nvPr/>
        </p:nvSpPr>
        <p:spPr>
          <a:xfrm>
            <a:off x="520552" y="6121797"/>
            <a:ext cx="5430986" cy="338554"/>
          </a:xfrm>
          <a:prstGeom prst="rect">
            <a:avLst/>
          </a:prstGeom>
        </p:spPr>
        <p:txBody>
          <a:bodyPr wrap="square">
            <a:spAutoFit/>
          </a:bodyPr>
          <a:lstStyle/>
          <a:p>
            <a:r>
              <a:rPr lang="en-AU" sz="800" dirty="0"/>
              <a:t>Base: n=720-721</a:t>
            </a:r>
          </a:p>
          <a:p>
            <a:r>
              <a:rPr lang="en-AU" sz="800" dirty="0"/>
              <a:t>Question: </a:t>
            </a:r>
            <a:r>
              <a:rPr lang="en-US" sz="800" dirty="0"/>
              <a:t>Based on your experience in your current job, please respond to the following statements…</a:t>
            </a:r>
            <a:endParaRPr lang="en-AU" sz="800" dirty="0"/>
          </a:p>
        </p:txBody>
      </p:sp>
      <p:graphicFrame>
        <p:nvGraphicFramePr>
          <p:cNvPr id="16" name="Chart 15" descr="This stacked bar chart shows a 5 point agreement scale across organisations ethical standard statements. &#10;For 'The organisation I work for ensures staff are familiar with their requirements and responsibilitie under the NDIS': 4% strongly disagree, 8% disagree, 13% neither agree nor disagree, 34% agree, 38% strongly agree, 2% not applicable. &#10;For 'The organisation I work for has high ethical standards': 3% strongly disagree, 6% disagree, 17% neither agree nor disagree, 33% agree, 38% strongly agree, 3% not applicable " title="Organisations ethical standard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451077861"/>
              </p:ext>
            </p:extLst>
          </p:nvPr>
        </p:nvGraphicFramePr>
        <p:xfrm>
          <a:off x="411912" y="4343713"/>
          <a:ext cx="5564737" cy="158932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53830" y="4067979"/>
            <a:ext cx="5472113" cy="169862"/>
          </a:xfrm>
          <a:prstGeom prst="rect">
            <a:avLst/>
          </a:prstGeom>
        </p:spPr>
        <p:txBody>
          <a:bodyPr/>
          <a:lstStyle/>
          <a:p>
            <a:r>
              <a:rPr lang="en-AU" sz="1100" dirty="0" smtClean="0">
                <a:solidFill>
                  <a:schemeClr val="bg2"/>
                </a:solidFill>
              </a:rPr>
              <a:t>Organisations ethical standards</a:t>
            </a:r>
            <a:endParaRPr lang="en-AU" sz="1100" dirty="0">
              <a:solidFill>
                <a:schemeClr val="tx1"/>
              </a:solidFill>
            </a:endParaRPr>
          </a:p>
        </p:txBody>
      </p:sp>
      <p:sp>
        <p:nvSpPr>
          <p:cNvPr id="10" name="Rectangle 9"/>
          <p:cNvSpPr/>
          <p:nvPr/>
        </p:nvSpPr>
        <p:spPr>
          <a:xfrm>
            <a:off x="553830" y="3541818"/>
            <a:ext cx="6096000" cy="338554"/>
          </a:xfrm>
          <a:prstGeom prst="rect">
            <a:avLst/>
          </a:prstGeom>
        </p:spPr>
        <p:txBody>
          <a:bodyPr>
            <a:spAutoFit/>
          </a:bodyPr>
          <a:lstStyle/>
          <a:p>
            <a:r>
              <a:rPr lang="en-AU" sz="800" dirty="0"/>
              <a:t>Base: n=708</a:t>
            </a:r>
          </a:p>
          <a:p>
            <a:r>
              <a:rPr lang="en-AU" sz="800" dirty="0"/>
              <a:t>Question: </a:t>
            </a:r>
            <a:r>
              <a:rPr lang="en-US" sz="800" dirty="0"/>
              <a:t>Thinking back to when you first started your current job, please respond to the following statements…</a:t>
            </a:r>
            <a:endParaRPr lang="en-AU" sz="800" dirty="0"/>
          </a:p>
        </p:txBody>
      </p:sp>
      <p:graphicFrame>
        <p:nvGraphicFramePr>
          <p:cNvPr id="5" name="Chart 4" descr="This stacked bar chart shows a 5 point agreement scale across on boarding statements.&#10;For 'I felt well prepared when I started my current job': 7% strongly disagree, 21% disagree, 19% neither agree nor disagree, 35% agree, 16% strongly agree, 1% not applicable. &#10;For 'I received adequate training when I started my current job': 8% strongly disagree, 21% disagree, 16% neither agree nor disagree, 36% agree, 17% strongly agree, 2% not applicable." title="On boarding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727195148"/>
              </p:ext>
            </p:extLst>
          </p:nvPr>
        </p:nvGraphicFramePr>
        <p:xfrm>
          <a:off x="479426" y="1476044"/>
          <a:ext cx="5400676" cy="193104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53830" y="1262063"/>
            <a:ext cx="5472113" cy="168275"/>
          </a:xfrm>
          <a:prstGeom prst="rect">
            <a:avLst/>
          </a:prstGeom>
        </p:spPr>
        <p:txBody>
          <a:bodyPr/>
          <a:lstStyle/>
          <a:p>
            <a:r>
              <a:rPr lang="en-AU" sz="1100" dirty="0">
                <a:solidFill>
                  <a:schemeClr val="bg2"/>
                </a:solidFill>
              </a:rPr>
              <a:t>On boarding</a:t>
            </a:r>
            <a:endParaRPr lang="en-AU" sz="1100" dirty="0">
              <a:solidFill>
                <a:schemeClr val="tx1"/>
              </a:solidFill>
            </a:endParaRPr>
          </a:p>
        </p:txBody>
      </p:sp>
      <p:sp>
        <p:nvSpPr>
          <p:cNvPr id="2" name="Title 1"/>
          <p:cNvSpPr>
            <a:spLocks noGrp="1"/>
          </p:cNvSpPr>
          <p:nvPr>
            <p:ph type="title"/>
          </p:nvPr>
        </p:nvSpPr>
        <p:spPr>
          <a:xfrm>
            <a:off x="553830" y="476250"/>
            <a:ext cx="11233150" cy="387798"/>
          </a:xfrm>
        </p:spPr>
        <p:txBody>
          <a:bodyPr/>
          <a:lstStyle/>
          <a:p>
            <a:r>
              <a:rPr lang="en-AU" sz="2800" dirty="0">
                <a:solidFill>
                  <a:schemeClr val="bg2"/>
                </a:solidFill>
              </a:rPr>
              <a:t>Job Resources </a:t>
            </a:r>
            <a:r>
              <a:rPr lang="en-AU" sz="2800" dirty="0"/>
              <a:t>in the NDIS</a:t>
            </a:r>
            <a:endParaRPr lang="en-AU" sz="2800" dirty="0">
              <a:solidFill>
                <a:schemeClr val="bg2"/>
              </a:solidFill>
            </a:endParaRPr>
          </a:p>
        </p:txBody>
      </p:sp>
    </p:spTree>
    <p:extLst>
      <p:ext uri="{BB962C8B-B14F-4D97-AF65-F5344CB8AC3E}">
        <p14:creationId xmlns:p14="http://schemas.microsoft.com/office/powerpoint/2010/main" val="3029992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52</a:t>
            </a:fld>
            <a:endParaRPr lang="en-AU"/>
          </a:p>
        </p:txBody>
      </p:sp>
      <p:sp>
        <p:nvSpPr>
          <p:cNvPr id="30" name="Rectangle 29"/>
          <p:cNvSpPr/>
          <p:nvPr/>
        </p:nvSpPr>
        <p:spPr>
          <a:xfrm>
            <a:off x="6488776" y="6073161"/>
            <a:ext cx="5223799" cy="338554"/>
          </a:xfrm>
          <a:prstGeom prst="rect">
            <a:avLst/>
          </a:prstGeom>
        </p:spPr>
        <p:txBody>
          <a:bodyPr wrap="square">
            <a:spAutoFit/>
          </a:bodyPr>
          <a:lstStyle/>
          <a:p>
            <a:r>
              <a:rPr lang="en-AU" sz="800" dirty="0"/>
              <a:t>Base: n=683</a:t>
            </a:r>
          </a:p>
          <a:p>
            <a:r>
              <a:rPr lang="en-AU" sz="800" dirty="0"/>
              <a:t>Question: </a:t>
            </a:r>
            <a:r>
              <a:rPr lang="en-US" sz="800" dirty="0"/>
              <a:t>Based on your experience in your current job, please respond to the following statements…</a:t>
            </a:r>
            <a:endParaRPr lang="en-AU" sz="800" dirty="0"/>
          </a:p>
        </p:txBody>
      </p:sp>
      <p:graphicFrame>
        <p:nvGraphicFramePr>
          <p:cNvPr id="11" name="Chart 10" descr="This stacked bar chart shows a 5 point scale on whether respondents are satisfied with the stability and security of their job. 4% strongly disagree, 12% disagree, 16% neither agree nor disagree, 44% agree, 23% strongly agree, &lt;1% not applicable. " title="Job security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10935135"/>
              </p:ext>
            </p:extLst>
          </p:nvPr>
        </p:nvGraphicFramePr>
        <p:xfrm>
          <a:off x="6575068" y="4744439"/>
          <a:ext cx="5133098" cy="12268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405560" y="4683359"/>
            <a:ext cx="5472113" cy="169277"/>
          </a:xfrm>
          <a:prstGeom prst="rect">
            <a:avLst/>
          </a:prstGeom>
        </p:spPr>
        <p:txBody>
          <a:bodyPr/>
          <a:lstStyle/>
          <a:p>
            <a:r>
              <a:rPr lang="en-AU" sz="1100" dirty="0">
                <a:solidFill>
                  <a:schemeClr val="bg2"/>
                </a:solidFill>
              </a:rPr>
              <a:t>Job security </a:t>
            </a:r>
            <a:endParaRPr lang="en-AU" sz="1100" dirty="0">
              <a:solidFill>
                <a:schemeClr val="tx1"/>
              </a:solidFill>
            </a:endParaRPr>
          </a:p>
        </p:txBody>
      </p:sp>
      <p:sp>
        <p:nvSpPr>
          <p:cNvPr id="28" name="Rectangle 27"/>
          <p:cNvSpPr/>
          <p:nvPr/>
        </p:nvSpPr>
        <p:spPr>
          <a:xfrm>
            <a:off x="6405561" y="3975582"/>
            <a:ext cx="6096000" cy="338554"/>
          </a:xfrm>
          <a:prstGeom prst="rect">
            <a:avLst/>
          </a:prstGeom>
        </p:spPr>
        <p:txBody>
          <a:bodyPr>
            <a:spAutoFit/>
          </a:bodyPr>
          <a:lstStyle/>
          <a:p>
            <a:r>
              <a:rPr lang="en-AU" sz="800" dirty="0"/>
              <a:t>Base: n=684-685</a:t>
            </a:r>
          </a:p>
          <a:p>
            <a:r>
              <a:rPr lang="en-AU" sz="800" dirty="0"/>
              <a:t>Question: </a:t>
            </a:r>
            <a:r>
              <a:rPr lang="en-US" sz="800" dirty="0"/>
              <a:t>Thinking about your current job, to what extent do you agree or disagree with the following</a:t>
            </a:r>
            <a:endParaRPr lang="en-AU" sz="800" dirty="0"/>
          </a:p>
        </p:txBody>
      </p:sp>
      <p:graphicFrame>
        <p:nvGraphicFramePr>
          <p:cNvPr id="29" name="Chart 28" descr="This stacked bar chart shows a 5 point agreement scale across inclusive culture statements. &#10;For 'My organisation actively supports people from diverse backgrounds': 2% strongly disagree, 4% disagree, 17% neither agree nor disagree, 45% agree, 28% strongly agree, 4% not applicable. &#10;For 'My organisation encourages a feeling of belonging': 5% strongly disagree, 12% disagree, 21% neither agree nor disagree, 40% agree, 19% strongly agree, 2% not applicable. " title="Inclusive culture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75261921"/>
              </p:ext>
            </p:extLst>
          </p:nvPr>
        </p:nvGraphicFramePr>
        <p:xfrm>
          <a:off x="6666123" y="1977119"/>
          <a:ext cx="5376653" cy="1806584"/>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488776" y="1665288"/>
            <a:ext cx="5472113" cy="169277"/>
          </a:xfrm>
          <a:prstGeom prst="rect">
            <a:avLst/>
          </a:prstGeom>
        </p:spPr>
        <p:txBody>
          <a:bodyPr/>
          <a:lstStyle/>
          <a:p>
            <a:r>
              <a:rPr lang="en-AU" sz="1100" dirty="0">
                <a:solidFill>
                  <a:schemeClr val="bg2"/>
                </a:solidFill>
              </a:rPr>
              <a:t>Inclusive culture</a:t>
            </a:r>
            <a:endParaRPr lang="en-AU" sz="1100" dirty="0">
              <a:solidFill>
                <a:schemeClr val="tx1"/>
              </a:solidFill>
            </a:endParaRPr>
          </a:p>
        </p:txBody>
      </p:sp>
      <p:sp>
        <p:nvSpPr>
          <p:cNvPr id="18" name="Rectangle 17"/>
          <p:cNvSpPr/>
          <p:nvPr/>
        </p:nvSpPr>
        <p:spPr>
          <a:xfrm>
            <a:off x="483476" y="4360303"/>
            <a:ext cx="6096000" cy="338554"/>
          </a:xfrm>
          <a:prstGeom prst="rect">
            <a:avLst/>
          </a:prstGeom>
        </p:spPr>
        <p:txBody>
          <a:bodyPr>
            <a:spAutoFit/>
          </a:bodyPr>
          <a:lstStyle/>
          <a:p>
            <a:r>
              <a:rPr lang="en-AU" sz="800" dirty="0"/>
              <a:t>Base: n=684-685</a:t>
            </a:r>
          </a:p>
          <a:p>
            <a:r>
              <a:rPr lang="en-AU" sz="800" dirty="0"/>
              <a:t>Question: </a:t>
            </a:r>
            <a:r>
              <a:rPr lang="en-US" sz="800" dirty="0"/>
              <a:t>Based on your experience in your current job, please respond to the following statements…</a:t>
            </a:r>
            <a:endParaRPr lang="en-AU" sz="800" dirty="0"/>
          </a:p>
        </p:txBody>
      </p:sp>
      <p:graphicFrame>
        <p:nvGraphicFramePr>
          <p:cNvPr id="16" name="Chart 15" descr="This stacked bar chart shows a 5 point agreement scale across healthy work practices statements.&#10;For 'I am satisfied with the work practices in place to help me manage my mental and physical wellbeing': 6% strongly disagree, 18% disagree, 25% neither agree nor disagree, 38% agree, 12% strongly agree, 1% not applicable. &#10;For 'I have a healthy balance between work and personal life': 8% strongly disagree, 19% disagree, 21% neither agree nor disagree, 39% agree, 13% strongly agree, &lt;1% not applicable. &#10;For 'There are processes in place so I feel comfortable taking leave': 7% strongly disagree, 15% disagree, 21% neither agree nor disagree, 40% agree, 15% strongly agree, 2% not applicable. " title="Healthy work practice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427368995"/>
              </p:ext>
            </p:extLst>
          </p:nvPr>
        </p:nvGraphicFramePr>
        <p:xfrm>
          <a:off x="566070" y="1907556"/>
          <a:ext cx="5674389" cy="24065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83476" y="1704975"/>
            <a:ext cx="5472113" cy="169863"/>
          </a:xfrm>
          <a:prstGeom prst="rect">
            <a:avLst/>
          </a:prstGeom>
        </p:spPr>
        <p:txBody>
          <a:bodyPr/>
          <a:lstStyle/>
          <a:p>
            <a:r>
              <a:rPr lang="en-AU" sz="1100" dirty="0">
                <a:solidFill>
                  <a:schemeClr val="bg2"/>
                </a:solidFill>
              </a:rPr>
              <a:t>Healthy work practices</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Job Resources </a:t>
            </a:r>
            <a:r>
              <a:rPr lang="en-AU" sz="2800" dirty="0"/>
              <a:t>in the NDIS</a:t>
            </a:r>
          </a:p>
        </p:txBody>
      </p:sp>
    </p:spTree>
    <p:extLst>
      <p:ext uri="{BB962C8B-B14F-4D97-AF65-F5344CB8AC3E}">
        <p14:creationId xmlns:p14="http://schemas.microsoft.com/office/powerpoint/2010/main" val="3076114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53</a:t>
            </a:fld>
            <a:endParaRPr lang="en-AU"/>
          </a:p>
        </p:txBody>
      </p:sp>
      <p:sp>
        <p:nvSpPr>
          <p:cNvPr id="18" name="Rectangle 17"/>
          <p:cNvSpPr/>
          <p:nvPr/>
        </p:nvSpPr>
        <p:spPr>
          <a:xfrm>
            <a:off x="6384495" y="4670460"/>
            <a:ext cx="4740296" cy="338554"/>
          </a:xfrm>
          <a:prstGeom prst="rect">
            <a:avLst/>
          </a:prstGeom>
        </p:spPr>
        <p:txBody>
          <a:bodyPr wrap="square">
            <a:spAutoFit/>
          </a:bodyPr>
          <a:lstStyle/>
          <a:p>
            <a:r>
              <a:rPr lang="en-AU" sz="800" dirty="0"/>
              <a:t>Base</a:t>
            </a:r>
            <a:r>
              <a:rPr lang="en-AU" sz="800"/>
              <a:t>: </a:t>
            </a:r>
            <a:r>
              <a:rPr lang="en-AU" sz="800" dirty="0"/>
              <a:t>n=684-685</a:t>
            </a:r>
          </a:p>
          <a:p>
            <a:r>
              <a:rPr lang="en-AU" sz="800"/>
              <a:t>Question</a:t>
            </a:r>
            <a:r>
              <a:rPr lang="en-AU" sz="800" dirty="0"/>
              <a:t>: </a:t>
            </a:r>
            <a:r>
              <a:rPr lang="en-US" sz="800" dirty="0"/>
              <a:t>How satisfied or dissatisfied are you with your:</a:t>
            </a:r>
            <a:endParaRPr lang="en-AU" sz="800" dirty="0"/>
          </a:p>
        </p:txBody>
      </p:sp>
      <p:graphicFrame>
        <p:nvGraphicFramePr>
          <p:cNvPr id="11" name="Chart 10" descr="This stacked bar chart shows a 5 point satisfaction scale across pay condition statements.&#10;For 'Fringe benefits (e.g. superannuation, bonus, salary sacrifice arrangements)': 5% very dissatisfied, 8% dissatisfied, 19% neither satisfied or dissatisfied, 46% satisfied, 16% very satisfied, 6% not applicable. &#10;For 'Hourly rate': 7% very dissatisfied, 19% dissatisfied, 19% neither satisfied nor dissatisfied, 40% satisfied, 12% very satisfied, 3% not applicable. &#10;For 'non-monetary employment conditions (e.g. leave, flexible work arrangements)': 5% very dissatisfied, 12% dissatisfied, 22% neither satisfied nor dissatisfied, 41% satisfied, 16% very satisfied, 5% not applicable. &#10;For 'Take-home pay': 6% very dissatisfied, 16% dissatisfied, 21% neither satisfied nor dissatisfied, 43% satisfied, 12% very satisfied, 2% not applicable. " title="Pay condition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104384908"/>
              </p:ext>
            </p:extLst>
          </p:nvPr>
        </p:nvGraphicFramePr>
        <p:xfrm>
          <a:off x="6320721" y="1836879"/>
          <a:ext cx="5533142" cy="28070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381750" y="1638783"/>
            <a:ext cx="5472113" cy="169277"/>
          </a:xfrm>
          <a:prstGeom prst="rect">
            <a:avLst/>
          </a:prstGeom>
        </p:spPr>
        <p:txBody>
          <a:bodyPr/>
          <a:lstStyle/>
          <a:p>
            <a:r>
              <a:rPr lang="en-AU" sz="1100" dirty="0">
                <a:solidFill>
                  <a:schemeClr val="bg2"/>
                </a:solidFill>
              </a:rPr>
              <a:t>Pay conditions</a:t>
            </a:r>
            <a:endParaRPr lang="en-AU" sz="1100" dirty="0">
              <a:solidFill>
                <a:schemeClr val="tx1"/>
              </a:solidFill>
            </a:endParaRPr>
          </a:p>
        </p:txBody>
      </p:sp>
      <p:sp>
        <p:nvSpPr>
          <p:cNvPr id="17" name="Rectangle 16"/>
          <p:cNvSpPr/>
          <p:nvPr/>
        </p:nvSpPr>
        <p:spPr>
          <a:xfrm>
            <a:off x="514391" y="6022283"/>
            <a:ext cx="5356137" cy="338554"/>
          </a:xfrm>
          <a:prstGeom prst="rect">
            <a:avLst/>
          </a:prstGeom>
        </p:spPr>
        <p:txBody>
          <a:bodyPr wrap="square">
            <a:spAutoFit/>
          </a:bodyPr>
          <a:lstStyle/>
          <a:p>
            <a:r>
              <a:rPr lang="en-AU" sz="800" dirty="0"/>
              <a:t>Base</a:t>
            </a:r>
            <a:r>
              <a:rPr lang="en-AU" sz="800"/>
              <a:t>: n=685</a:t>
            </a:r>
            <a:endParaRPr lang="en-AU" sz="800" dirty="0"/>
          </a:p>
          <a:p>
            <a:r>
              <a:rPr lang="en-AU" sz="800"/>
              <a:t>Question</a:t>
            </a:r>
            <a:r>
              <a:rPr lang="en-AU" sz="800" dirty="0"/>
              <a:t>: </a:t>
            </a:r>
            <a:r>
              <a:rPr lang="en-US" sz="800" dirty="0"/>
              <a:t>Thinking about your current job, to what extent do you agree or disagree with the following</a:t>
            </a:r>
            <a:endParaRPr lang="en-AU" sz="800" dirty="0"/>
          </a:p>
        </p:txBody>
      </p:sp>
      <p:graphicFrame>
        <p:nvGraphicFramePr>
          <p:cNvPr id="7" name="Chart 6" descr="This stacked bar chart shows a 5 point agreement scale across growth and recognition statements. For 'I am satisfied with the recognition I recieve for doing my work': 7% strongly disagree, 18% disagree, 21% neither agree nor disagree, 37% agree, 15% strongly agree, 2% not applicable. &#10;For 'I have the opportunity to develop my skills and knowledge': 3% strongly agree, 13% disagree, 19% neither agree nor disagree, 45% agree, 18% strongly agree, 1% not applicable.&#10;For 'There are possibilities for career progression': 5% strongly disagree, 20% disagree, 19% neither agree nor disagree, 36% agree, 15% strongly agree, 5% not applicable. " title="Growth and recognition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57706789"/>
              </p:ext>
            </p:extLst>
          </p:nvPr>
        </p:nvGraphicFramePr>
        <p:xfrm>
          <a:off x="398415" y="3999717"/>
          <a:ext cx="5365710" cy="200755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19065" y="3923469"/>
            <a:ext cx="5472113" cy="169277"/>
          </a:xfrm>
          <a:prstGeom prst="rect">
            <a:avLst/>
          </a:prstGeom>
        </p:spPr>
        <p:txBody>
          <a:bodyPr/>
          <a:lstStyle/>
          <a:p>
            <a:r>
              <a:rPr lang="en-AU" sz="1100" dirty="0">
                <a:solidFill>
                  <a:schemeClr val="bg2"/>
                </a:solidFill>
              </a:rPr>
              <a:t>Growth and </a:t>
            </a:r>
            <a:r>
              <a:rPr lang="en-AU" sz="1100" dirty="0" smtClean="0">
                <a:solidFill>
                  <a:schemeClr val="bg2"/>
                </a:solidFill>
              </a:rPr>
              <a:t>recognition</a:t>
            </a:r>
            <a:endParaRPr lang="en-AU" sz="1100" dirty="0">
              <a:solidFill>
                <a:schemeClr val="tx1"/>
              </a:solidFill>
            </a:endParaRPr>
          </a:p>
        </p:txBody>
      </p:sp>
      <p:sp>
        <p:nvSpPr>
          <p:cNvPr id="16" name="Rectangle 15"/>
          <p:cNvSpPr/>
          <p:nvPr/>
        </p:nvSpPr>
        <p:spPr>
          <a:xfrm>
            <a:off x="479425" y="3443035"/>
            <a:ext cx="5507079" cy="338554"/>
          </a:xfrm>
          <a:prstGeom prst="rect">
            <a:avLst/>
          </a:prstGeom>
        </p:spPr>
        <p:txBody>
          <a:bodyPr wrap="square">
            <a:spAutoFit/>
          </a:bodyPr>
          <a:lstStyle/>
          <a:p>
            <a:r>
              <a:rPr lang="en-AU" sz="800" dirty="0"/>
              <a:t>Base: n=684</a:t>
            </a:r>
          </a:p>
          <a:p>
            <a:r>
              <a:rPr lang="en-AU" sz="800" dirty="0"/>
              <a:t>Question: </a:t>
            </a:r>
            <a:r>
              <a:rPr lang="en-US" sz="800" dirty="0"/>
              <a:t>Thinking about your current job, to what extent do you agree or disagree with the following</a:t>
            </a:r>
            <a:endParaRPr lang="en-AU" sz="800" dirty="0"/>
          </a:p>
        </p:txBody>
      </p:sp>
      <p:graphicFrame>
        <p:nvGraphicFramePr>
          <p:cNvPr id="13" name="Chart 12" descr="This stacked bar chart shows 5 point agreement scale across organisational commitment scales. &#10;For 'I feel committed to my organisation': 5% strongly disagree, 10% disagree, 20% neither agree nor disagree, 38% agree, 26% strongly agree, 1% not applicable. &#10;For 'The organisational values align well with my own values': 3% strongly disagree, 7% disagree, 16% neither agree nor disagree, 44% agree, 27% strongly agree, 2% not applicable. " title="Organisational commitment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21660830"/>
              </p:ext>
            </p:extLst>
          </p:nvPr>
        </p:nvGraphicFramePr>
        <p:xfrm>
          <a:off x="398415" y="1874226"/>
          <a:ext cx="5472113" cy="157433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519065" y="1639785"/>
            <a:ext cx="5472113" cy="168275"/>
          </a:xfrm>
          <a:prstGeom prst="rect">
            <a:avLst/>
          </a:prstGeom>
        </p:spPr>
        <p:txBody>
          <a:bodyPr/>
          <a:lstStyle/>
          <a:p>
            <a:r>
              <a:rPr lang="en-AU" sz="1100" dirty="0">
                <a:solidFill>
                  <a:schemeClr val="bg2"/>
                </a:solidFill>
              </a:rPr>
              <a:t>Organisational </a:t>
            </a:r>
            <a:r>
              <a:rPr lang="en-AU" sz="1100" dirty="0" smtClean="0">
                <a:solidFill>
                  <a:schemeClr val="bg2"/>
                </a:solidFill>
              </a:rPr>
              <a:t>commitment</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Job Resources </a:t>
            </a:r>
            <a:r>
              <a:rPr lang="en-AU" sz="2800" dirty="0"/>
              <a:t>in the NDIS</a:t>
            </a:r>
          </a:p>
        </p:txBody>
      </p:sp>
    </p:spTree>
    <p:extLst>
      <p:ext uri="{BB962C8B-B14F-4D97-AF65-F5344CB8AC3E}">
        <p14:creationId xmlns:p14="http://schemas.microsoft.com/office/powerpoint/2010/main" val="4098065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54</a:t>
            </a:fld>
            <a:endParaRPr lang="en-AU"/>
          </a:p>
        </p:txBody>
      </p:sp>
      <p:sp>
        <p:nvSpPr>
          <p:cNvPr id="22" name="Rectangle 21"/>
          <p:cNvSpPr/>
          <p:nvPr/>
        </p:nvSpPr>
        <p:spPr>
          <a:xfrm>
            <a:off x="6523474" y="5840639"/>
            <a:ext cx="5344407" cy="338554"/>
          </a:xfrm>
          <a:prstGeom prst="rect">
            <a:avLst/>
          </a:prstGeom>
        </p:spPr>
        <p:txBody>
          <a:bodyPr wrap="square">
            <a:spAutoFit/>
          </a:bodyPr>
          <a:lstStyle/>
          <a:p>
            <a:r>
              <a:rPr lang="en-AU" sz="800" dirty="0"/>
              <a:t>Base</a:t>
            </a:r>
            <a:r>
              <a:rPr lang="en-AU" sz="800"/>
              <a:t>: </a:t>
            </a:r>
            <a:r>
              <a:rPr lang="en-AU" sz="800" dirty="0"/>
              <a:t>n=676-677</a:t>
            </a:r>
          </a:p>
          <a:p>
            <a:r>
              <a:rPr lang="en-AU" sz="800"/>
              <a:t>Question</a:t>
            </a:r>
            <a:r>
              <a:rPr lang="en-AU" sz="800" dirty="0"/>
              <a:t>: </a:t>
            </a:r>
            <a:r>
              <a:rPr lang="en-US" sz="800" dirty="0"/>
              <a:t>During the pandemic, how concerned have you been about the following at work…</a:t>
            </a:r>
            <a:endParaRPr lang="en-AU" sz="800" dirty="0"/>
          </a:p>
        </p:txBody>
      </p:sp>
      <p:graphicFrame>
        <p:nvGraphicFramePr>
          <p:cNvPr id="20" name="Chart 19" descr="This stacked bar chart shows a 4 point concern level across covid-19 concerns statements of NDIS workers. &#10;For 'Ability to comply with all COVID-19 helath measures at work': 35% not concerned at all, 24% somewhat concerned, 23% moderately concerned, 17% very concerned, 1% not applicable. &#10;For 'Being pressured by your employer to work against COVID-19 health advice': 56% not concerned at all, 11% somewhat concerned, 7% moderately concerned, 8% very concerned, 19% not applicable. &#10;For 'Contracting COVID-19 during work': 20% not concerned at all, 32% somewhat concerned, 22% moderately concerned, 24% very concerned, 1% not applicable. &#10;For 'Losing all or part of your income due to COVID-19': 30% not concerned at all, 22% somewhat concerned, 15% moderately concerned, 25% very concerned, 7% not applicable. &#10;For 'Transmitting COVID-19 to clients or other colleagues': 15% not concerned at all, 21% somewhat concerned, 22% moderately concerned, 40% very concerned, 2% not applicable. &#10;" title="COVID-19 concerns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258904640"/>
              </p:ext>
            </p:extLst>
          </p:nvPr>
        </p:nvGraphicFramePr>
        <p:xfrm>
          <a:off x="6395767" y="1977423"/>
          <a:ext cx="5472113" cy="38034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6395768" y="1698981"/>
            <a:ext cx="5472113" cy="169277"/>
          </a:xfrm>
          <a:prstGeom prst="rect">
            <a:avLst/>
          </a:prstGeom>
        </p:spPr>
        <p:txBody>
          <a:bodyPr/>
          <a:lstStyle/>
          <a:p>
            <a:r>
              <a:rPr lang="en-AU" sz="1100">
                <a:solidFill>
                  <a:schemeClr val="bg2"/>
                </a:solidFill>
              </a:rPr>
              <a:t>COVID-19 concerns </a:t>
            </a:r>
            <a:r>
              <a:rPr lang="en-AU" sz="1100">
                <a:solidFill>
                  <a:schemeClr val="tx1"/>
                </a:solidFill>
              </a:rPr>
              <a:t>of </a:t>
            </a:r>
            <a:r>
              <a:rPr lang="en-AU" sz="1100" dirty="0">
                <a:solidFill>
                  <a:schemeClr val="tx1"/>
                </a:solidFill>
              </a:rPr>
              <a:t>NDIS workers</a:t>
            </a:r>
          </a:p>
        </p:txBody>
      </p:sp>
      <p:sp>
        <p:nvSpPr>
          <p:cNvPr id="19" name="Rectangle 18"/>
          <p:cNvSpPr/>
          <p:nvPr/>
        </p:nvSpPr>
        <p:spPr>
          <a:xfrm>
            <a:off x="479473" y="5929038"/>
            <a:ext cx="6096000" cy="338554"/>
          </a:xfrm>
          <a:prstGeom prst="rect">
            <a:avLst/>
          </a:prstGeom>
        </p:spPr>
        <p:txBody>
          <a:bodyPr>
            <a:spAutoFit/>
          </a:bodyPr>
          <a:lstStyle/>
          <a:p>
            <a:r>
              <a:rPr lang="en-AU" sz="800" dirty="0"/>
              <a:t>Base</a:t>
            </a:r>
            <a:r>
              <a:rPr lang="en-AU" sz="800"/>
              <a:t>: </a:t>
            </a:r>
            <a:r>
              <a:rPr lang="en-AU" sz="800" dirty="0"/>
              <a:t>n=669</a:t>
            </a:r>
          </a:p>
          <a:p>
            <a:r>
              <a:rPr lang="en-AU" sz="800"/>
              <a:t>Question</a:t>
            </a:r>
            <a:r>
              <a:rPr lang="en-AU" sz="800" dirty="0"/>
              <a:t>: </a:t>
            </a:r>
            <a:r>
              <a:rPr lang="en-US" sz="800" dirty="0"/>
              <a:t>Has the pandemic changed your plans to work in the disability sector?</a:t>
            </a:r>
            <a:endParaRPr lang="en-AU" sz="800" dirty="0"/>
          </a:p>
        </p:txBody>
      </p:sp>
      <p:graphicFrame>
        <p:nvGraphicFramePr>
          <p:cNvPr id="16" name="Chart 15" descr="This column chart shows how respondents plans to leave or stay in the disability sector have changed due to the pandemic. &#10;85% no plans have not changed. 1% planning to retire but now will stay in the sector. 1% planning to stay in the sector but now will retire. 1% planning to leave the sector but now will stay. 7% planning to stay in the sector but now will leave. 4% other. " title="Impact of COVID on respondents plan chart">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012280270"/>
              </p:ext>
            </p:extLst>
          </p:nvPr>
        </p:nvGraphicFramePr>
        <p:xfrm>
          <a:off x="479425" y="4377558"/>
          <a:ext cx="5447019" cy="168987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79473" y="4105041"/>
            <a:ext cx="5472113" cy="169277"/>
          </a:xfrm>
          <a:prstGeom prst="rect">
            <a:avLst/>
          </a:prstGeom>
        </p:spPr>
        <p:txBody>
          <a:bodyPr/>
          <a:lstStyle/>
          <a:p>
            <a:r>
              <a:rPr lang="en-AU" sz="1100" dirty="0">
                <a:solidFill>
                  <a:schemeClr val="bg2"/>
                </a:solidFill>
              </a:rPr>
              <a:t>Impact of COVID-19 </a:t>
            </a:r>
            <a:r>
              <a:rPr lang="en-AU" sz="1100" dirty="0">
                <a:solidFill>
                  <a:schemeClr val="tx1"/>
                </a:solidFill>
              </a:rPr>
              <a:t>on NDIS workers </a:t>
            </a:r>
            <a:r>
              <a:rPr lang="en-AU" sz="1100" dirty="0">
                <a:solidFill>
                  <a:schemeClr val="bg2"/>
                </a:solidFill>
              </a:rPr>
              <a:t>plans to work in the workforce</a:t>
            </a:r>
          </a:p>
        </p:txBody>
      </p:sp>
      <p:sp>
        <p:nvSpPr>
          <p:cNvPr id="18" name="Rectangle 17"/>
          <p:cNvSpPr/>
          <p:nvPr/>
        </p:nvSpPr>
        <p:spPr>
          <a:xfrm>
            <a:off x="479425" y="3536036"/>
            <a:ext cx="5447019" cy="338554"/>
          </a:xfrm>
          <a:prstGeom prst="rect">
            <a:avLst/>
          </a:prstGeom>
        </p:spPr>
        <p:txBody>
          <a:bodyPr wrap="square">
            <a:spAutoFit/>
          </a:bodyPr>
          <a:lstStyle/>
          <a:p>
            <a:r>
              <a:rPr lang="en-AU" sz="800" dirty="0"/>
              <a:t>Base: n=683</a:t>
            </a:r>
          </a:p>
          <a:p>
            <a:r>
              <a:rPr lang="en-AU" sz="800" dirty="0"/>
              <a:t>Question: </a:t>
            </a:r>
            <a:r>
              <a:rPr lang="en-US" sz="800" dirty="0"/>
              <a:t>Overall, do you think the COVID-19 pandemic affected your experience of working in the disability sector?</a:t>
            </a:r>
            <a:endParaRPr lang="en-AU" sz="800" dirty="0"/>
          </a:p>
        </p:txBody>
      </p:sp>
      <p:graphicFrame>
        <p:nvGraphicFramePr>
          <p:cNvPr id="15" name="Chart 14" descr="This column chart shows how respondents think that covid-19 affected their experience in the disability sector. 52% reported it made their experience worse. 16% reported that it made their experience better. 31% reported that it made no difference. " title="Impact of Covid-19 chart">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720976704"/>
              </p:ext>
            </p:extLst>
          </p:nvPr>
        </p:nvGraphicFramePr>
        <p:xfrm>
          <a:off x="479425" y="1793550"/>
          <a:ext cx="5229661" cy="160543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3">
            <a:extLst>
              <a:ext uri="{FF2B5EF4-FFF2-40B4-BE49-F238E27FC236}">
                <a16:creationId xmlns:a16="http://schemas.microsoft.com/office/drawing/2014/main" id="{8315E5D1-810F-2F43-AAEC-73D9A03FDFEF}"/>
              </a:ext>
            </a:extLst>
          </p:cNvPr>
          <p:cNvSpPr>
            <a:spLocks noGrp="1"/>
          </p:cNvSpPr>
          <p:nvPr>
            <p:ph type="body" sz="quarter" idx="4294967295"/>
          </p:nvPr>
        </p:nvSpPr>
        <p:spPr>
          <a:xfrm>
            <a:off x="479473" y="1698625"/>
            <a:ext cx="5472113" cy="169863"/>
          </a:xfrm>
          <a:prstGeom prst="rect">
            <a:avLst/>
          </a:prstGeom>
        </p:spPr>
        <p:txBody>
          <a:bodyPr/>
          <a:lstStyle/>
          <a:p>
            <a:r>
              <a:rPr lang="en-AU" sz="1100">
                <a:solidFill>
                  <a:schemeClr val="bg2"/>
                </a:solidFill>
              </a:rPr>
              <a:t>Impact of </a:t>
            </a:r>
            <a:r>
              <a:rPr lang="en-AU" sz="1100">
                <a:solidFill>
                  <a:schemeClr val="tx1"/>
                </a:solidFill>
              </a:rPr>
              <a:t>COVID-19</a:t>
            </a:r>
            <a:endParaRPr lang="en-AU" sz="11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sz="2800" dirty="0">
                <a:solidFill>
                  <a:schemeClr val="bg2"/>
                </a:solidFill>
              </a:rPr>
              <a:t>COVID-19 </a:t>
            </a:r>
            <a:r>
              <a:rPr lang="en-AU" sz="2800" dirty="0" smtClean="0"/>
              <a:t>and the NDIS workforce</a:t>
            </a:r>
            <a:endParaRPr lang="en-AU" sz="2800" dirty="0"/>
          </a:p>
        </p:txBody>
      </p:sp>
    </p:spTree>
    <p:extLst>
      <p:ext uri="{BB962C8B-B14F-4D97-AF65-F5344CB8AC3E}">
        <p14:creationId xmlns:p14="http://schemas.microsoft.com/office/powerpoint/2010/main" val="325863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11253" y="6501803"/>
            <a:ext cx="412751" cy="153888"/>
          </a:xfrm>
        </p:spPr>
        <p:txBody>
          <a:bodyPr/>
          <a:lstStyle/>
          <a:p>
            <a:fld id="{0500C9E6-702F-A843-8A04-80C500C6891A}" type="slidenum">
              <a:rPr lang="en-AU" smtClean="0"/>
              <a:t>6</a:t>
            </a:fld>
            <a:endParaRPr lang="en-AU"/>
          </a:p>
        </p:txBody>
      </p:sp>
      <p:sp>
        <p:nvSpPr>
          <p:cNvPr id="4" name="Rectangle 3"/>
          <p:cNvSpPr/>
          <p:nvPr/>
        </p:nvSpPr>
        <p:spPr>
          <a:xfrm>
            <a:off x="996883" y="6438452"/>
            <a:ext cx="10509315" cy="217239"/>
          </a:xfrm>
          <a:prstGeom prst="rect">
            <a:avLst/>
          </a:prstGeom>
        </p:spPr>
        <p:txBody>
          <a:bodyPr wrap="square">
            <a:spAutoFit/>
          </a:bodyPr>
          <a:lstStyle/>
          <a:p>
            <a:pPr>
              <a:lnSpc>
                <a:spcPct val="110000"/>
              </a:lnSpc>
            </a:pPr>
            <a:r>
              <a:rPr lang="en-US" sz="800" dirty="0" smtClean="0"/>
              <a:t>1. </a:t>
            </a:r>
            <a:r>
              <a:rPr lang="en-AU" sz="800" dirty="0"/>
              <a:t>Data is based on 2020 Department of Social Services and </a:t>
            </a:r>
            <a:r>
              <a:rPr lang="en-AU" sz="800" dirty="0" err="1"/>
              <a:t>AlphaBeta</a:t>
            </a:r>
            <a:r>
              <a:rPr lang="en-AU" sz="800" dirty="0"/>
              <a:t> analysis of NDIA monthly data</a:t>
            </a:r>
            <a:r>
              <a:rPr lang="en-US" sz="200" dirty="0" smtClean="0"/>
              <a:t>. </a:t>
            </a:r>
            <a:endParaRPr lang="en-AU" sz="200" dirty="0">
              <a:latin typeface="Helvetica" pitchFamily="2" charset="0"/>
            </a:endParaRPr>
          </a:p>
        </p:txBody>
      </p:sp>
      <p:sp>
        <p:nvSpPr>
          <p:cNvPr id="11" name="Text Placeholder 4"/>
          <p:cNvSpPr txBox="1">
            <a:spLocks/>
          </p:cNvSpPr>
          <p:nvPr/>
        </p:nvSpPr>
        <p:spPr>
          <a:xfrm>
            <a:off x="8317097" y="1797049"/>
            <a:ext cx="3297926" cy="3809093"/>
          </a:xfrm>
          <a:prstGeom prst="rect">
            <a:avLst/>
          </a:prstGeom>
        </p:spPr>
        <p:txBody>
          <a:bodyPr vert="horz" lIns="0" tIns="0" rIns="0" bIns="0" numCol="1" spcCol="180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1400" b="1" dirty="0">
                <a:solidFill>
                  <a:schemeClr val="accent1"/>
                </a:solidFill>
              </a:rPr>
              <a:t>Key research questions </a:t>
            </a:r>
          </a:p>
          <a:p>
            <a:pPr lvl="1"/>
            <a:r>
              <a:rPr lang="en-AU" sz="1200" dirty="0"/>
              <a:t>The focus of our research </a:t>
            </a:r>
            <a:r>
              <a:rPr lang="en-AU" sz="1200" dirty="0" smtClean="0"/>
              <a:t>is </a:t>
            </a:r>
            <a:r>
              <a:rPr lang="en-AU" sz="1200" dirty="0"/>
              <a:t>to answer the following questions:</a:t>
            </a:r>
          </a:p>
          <a:p>
            <a:pPr marL="228600" lvl="2" indent="-228600">
              <a:buFont typeface="+mj-lt"/>
              <a:buAutoNum type="arabicPeriod"/>
            </a:pPr>
            <a:r>
              <a:rPr lang="en-AU" sz="1200" dirty="0"/>
              <a:t>Why are workers leaving the NDIS workforce? What influences intentions to leave the workforce, stay in the workforce or retire?</a:t>
            </a:r>
          </a:p>
          <a:p>
            <a:pPr marL="228600" lvl="2" indent="-228600">
              <a:buFont typeface="+mj-lt"/>
              <a:buAutoNum type="arabicPeriod"/>
            </a:pPr>
            <a:r>
              <a:rPr lang="en-AU" sz="1200" dirty="0"/>
              <a:t>What are the barriers (job demands) and drivers (job resources) associated with retaining workers in the NDIS workforce? </a:t>
            </a:r>
          </a:p>
          <a:p>
            <a:pPr marL="228600" lvl="2" indent="-228600">
              <a:buFont typeface="+mj-lt"/>
              <a:buAutoNum type="arabicPeriod"/>
            </a:pPr>
            <a:r>
              <a:rPr lang="en-US" sz="1200" b="0" dirty="0">
                <a:solidFill>
                  <a:schemeClr val="tx1"/>
                </a:solidFill>
              </a:rPr>
              <a:t>What work characteristics are associated with higher intentions to leave </a:t>
            </a:r>
            <a:r>
              <a:rPr lang="en-US" sz="1200" dirty="0"/>
              <a:t>the NDIS workforce</a:t>
            </a:r>
            <a:r>
              <a:rPr lang="en-US" sz="1200" b="0" dirty="0">
                <a:solidFill>
                  <a:schemeClr val="tx1"/>
                </a:solidFill>
              </a:rPr>
              <a:t>? </a:t>
            </a:r>
          </a:p>
          <a:p>
            <a:pPr marL="228600" lvl="2" indent="-228600">
              <a:buFont typeface="+mj-lt"/>
              <a:buAutoNum type="arabicPeriod"/>
            </a:pPr>
            <a:r>
              <a:rPr lang="en-AU" sz="1200" dirty="0"/>
              <a:t>What intervention/s could be implemented to reduce turnover? How can we support workers to stay in this workforce? </a:t>
            </a:r>
          </a:p>
          <a:p>
            <a:pPr marL="228600" lvl="2" indent="-228600">
              <a:buFont typeface="+mj-lt"/>
              <a:buAutoNum type="arabicPeriod"/>
            </a:pPr>
            <a:endParaRPr lang="en-AU" sz="1050" dirty="0"/>
          </a:p>
          <a:p>
            <a:pPr marL="0" lvl="2" indent="0">
              <a:buNone/>
            </a:pPr>
            <a:endParaRPr lang="en-AU" sz="900" dirty="0"/>
          </a:p>
          <a:p>
            <a:pPr lvl="1"/>
            <a:endParaRPr lang="en-AU" sz="900" dirty="0"/>
          </a:p>
        </p:txBody>
      </p:sp>
      <p:sp>
        <p:nvSpPr>
          <p:cNvPr id="13" name="Rectangle 12" descr="Green background"/>
          <p:cNvSpPr/>
          <p:nvPr/>
        </p:nvSpPr>
        <p:spPr>
          <a:xfrm>
            <a:off x="8129588" y="1665288"/>
            <a:ext cx="3582986" cy="39408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b="1" dirty="0">
              <a:solidFill>
                <a:schemeClr val="bg1"/>
              </a:solidFill>
              <a:cs typeface="Helvetica"/>
            </a:endParaRPr>
          </a:p>
          <a:p>
            <a:pPr marL="171450" indent="-171450">
              <a:buFont typeface="Arial" panose="020B0604020202020204" pitchFamily="34" charset="0"/>
              <a:buChar char="•"/>
            </a:pPr>
            <a:endParaRPr lang="en-AU" sz="1200" b="1" dirty="0">
              <a:solidFill>
                <a:schemeClr val="bg1"/>
              </a:solidFill>
            </a:endParaRPr>
          </a:p>
        </p:txBody>
      </p:sp>
      <p:sp>
        <p:nvSpPr>
          <p:cNvPr id="10" name="Text Placeholder 4"/>
          <p:cNvSpPr txBox="1">
            <a:spLocks/>
          </p:cNvSpPr>
          <p:nvPr/>
        </p:nvSpPr>
        <p:spPr>
          <a:xfrm>
            <a:off x="4442195" y="1797050"/>
            <a:ext cx="3297925" cy="4256088"/>
          </a:xfrm>
          <a:prstGeom prst="rect">
            <a:avLst/>
          </a:prstGeom>
        </p:spPr>
        <p:txBody>
          <a:bodyPr vert="horz" lIns="0" tIns="0" rIns="0" bIns="0" numCol="1" spcCol="180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1400" b="1" dirty="0">
                <a:solidFill>
                  <a:schemeClr val="accent1"/>
                </a:solidFill>
              </a:rPr>
              <a:t>Research scope </a:t>
            </a:r>
          </a:p>
          <a:p>
            <a:r>
              <a:rPr lang="en-AU" sz="1200" b="0" dirty="0">
                <a:solidFill>
                  <a:schemeClr val="tx1"/>
                </a:solidFill>
                <a:latin typeface="Helvetica" pitchFamily="2" charset="0"/>
              </a:rPr>
              <a:t>BETA partnered with the Markets </a:t>
            </a:r>
            <a:r>
              <a:rPr lang="en-AU" sz="1200" b="0" dirty="0" smtClean="0">
                <a:solidFill>
                  <a:schemeClr val="tx1"/>
                </a:solidFill>
                <a:latin typeface="Helvetica" pitchFamily="2" charset="0"/>
              </a:rPr>
              <a:t>and Workforce Policy </a:t>
            </a:r>
            <a:r>
              <a:rPr lang="en-AU" sz="1200" b="0" dirty="0">
                <a:solidFill>
                  <a:schemeClr val="tx1"/>
                </a:solidFill>
                <a:latin typeface="Helvetica" pitchFamily="2" charset="0"/>
              </a:rPr>
              <a:t>Branch in the Department of Social Services to </a:t>
            </a:r>
            <a:r>
              <a:rPr lang="en-AU" sz="1200" dirty="0">
                <a:latin typeface="Helvetica" pitchFamily="2" charset="0"/>
              </a:rPr>
              <a:t>conduct qualitative and quantitative research on NDIS retention</a:t>
            </a:r>
            <a:r>
              <a:rPr lang="en-AU" sz="1200" b="0" dirty="0">
                <a:solidFill>
                  <a:schemeClr val="tx1"/>
                </a:solidFill>
                <a:latin typeface="Helvetica" pitchFamily="2" charset="0"/>
              </a:rPr>
              <a:t>.  </a:t>
            </a:r>
          </a:p>
          <a:p>
            <a:r>
              <a:rPr lang="en-AU" sz="1200" b="0" dirty="0">
                <a:solidFill>
                  <a:schemeClr val="tx1"/>
                </a:solidFill>
              </a:rPr>
              <a:t>The research seeks to understand why </a:t>
            </a:r>
            <a:r>
              <a:rPr lang="en-AU" sz="1200" dirty="0"/>
              <a:t>worker turnover in the NDIS workforce is high and what predicts intentions to leave the NDIS workforce. </a:t>
            </a:r>
            <a:endParaRPr lang="en-AU" sz="1200" dirty="0">
              <a:latin typeface="Helvetica" pitchFamily="2" charset="0"/>
            </a:endParaRPr>
          </a:p>
          <a:p>
            <a:r>
              <a:rPr lang="en-AU" sz="1200" b="0" dirty="0">
                <a:solidFill>
                  <a:schemeClr val="tx1"/>
                </a:solidFill>
                <a:latin typeface="Helvetica" pitchFamily="2" charset="0"/>
              </a:rPr>
              <a:t>This project explores the </a:t>
            </a:r>
            <a:r>
              <a:rPr lang="en-AU" sz="1200" b="0" dirty="0">
                <a:solidFill>
                  <a:schemeClr val="tx1"/>
                </a:solidFill>
                <a:latin typeface="Helvetica" panose="020B0604020202020204" pitchFamily="34" charset="0"/>
                <a:cs typeface="Helvetica" panose="020B0604020202020204" pitchFamily="34" charset="0"/>
              </a:rPr>
              <a:t>experience of workers in the NDIS workforce. The aim is to identify what factors are leading to job engagement or increasing burnout and how this relates to intentions to leave the NDIS workforce. </a:t>
            </a:r>
          </a:p>
          <a:p>
            <a:r>
              <a:rPr lang="en-AU" sz="1200" b="0" dirty="0">
                <a:solidFill>
                  <a:schemeClr val="tx1"/>
                </a:solidFill>
                <a:latin typeface="Helvetica" panose="020B0604020202020204" pitchFamily="34" charset="0"/>
                <a:cs typeface="Helvetica" panose="020B0604020202020204" pitchFamily="34" charset="0"/>
              </a:rPr>
              <a:t>If behavioural in nature, BETA proposes using the insights from this work to </a:t>
            </a:r>
            <a:r>
              <a:rPr lang="en-AU" sz="1200" dirty="0">
                <a:latin typeface="Helvetica" panose="020B0604020202020204" pitchFamily="34" charset="0"/>
                <a:cs typeface="Helvetica" panose="020B0604020202020204" pitchFamily="34" charset="0"/>
              </a:rPr>
              <a:t>design and test interventions </a:t>
            </a:r>
            <a:r>
              <a:rPr lang="en-AU" sz="1200" b="0" dirty="0">
                <a:solidFill>
                  <a:schemeClr val="tx1"/>
                </a:solidFill>
                <a:latin typeface="Helvetica" panose="020B0604020202020204" pitchFamily="34" charset="0"/>
                <a:cs typeface="Helvetica" panose="020B0604020202020204" pitchFamily="34" charset="0"/>
              </a:rPr>
              <a:t>to increase retention and positive experiences in the NDIS </a:t>
            </a:r>
            <a:r>
              <a:rPr lang="en-AU" sz="1200" b="0" dirty="0">
                <a:solidFill>
                  <a:schemeClr val="tx1"/>
                </a:solidFill>
                <a:latin typeface="Helvetica" pitchFamily="2" charset="0"/>
              </a:rPr>
              <a:t>workforce. </a:t>
            </a:r>
          </a:p>
        </p:txBody>
      </p:sp>
      <p:sp>
        <p:nvSpPr>
          <p:cNvPr id="9" name="Text Placeholder 4"/>
          <p:cNvSpPr txBox="1">
            <a:spLocks/>
          </p:cNvSpPr>
          <p:nvPr/>
        </p:nvSpPr>
        <p:spPr>
          <a:xfrm>
            <a:off x="576977" y="1797050"/>
            <a:ext cx="3288241" cy="4256088"/>
          </a:xfrm>
          <a:prstGeom prst="rect">
            <a:avLst/>
          </a:prstGeom>
        </p:spPr>
        <p:txBody>
          <a:bodyPr vert="horz" lIns="0" tIns="0" rIns="0" bIns="0" numCol="1" spcCol="180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2pPr>
            <a:lvl3pPr marL="216000" indent="-216000" algn="l" defTabSz="914400" rtl="0" eaLnBrk="1" latinLnBrk="0" hangingPunct="1">
              <a:lnSpc>
                <a:spcPct val="100000"/>
              </a:lnSpc>
              <a:spcBef>
                <a:spcPts val="700"/>
              </a:spcBef>
              <a:buClr>
                <a:schemeClr val="accent2"/>
              </a:buClr>
              <a:buFont typeface="Arial" panose="020B0604020202020204" pitchFamily="34" charset="0"/>
              <a:buChar char="•"/>
              <a:defRPr lang="en-GB" sz="2200" kern="1200">
                <a:solidFill>
                  <a:schemeClr val="tx1"/>
                </a:solidFill>
                <a:latin typeface="+mn-lt"/>
                <a:ea typeface="+mn-ea"/>
                <a:cs typeface="+mn-cs"/>
              </a:defRPr>
            </a:lvl3pPr>
            <a:lvl4pPr marL="432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4pPr>
            <a:lvl5pPr marL="648000" indent="-216000" algn="l" defTabSz="914400" rtl="0" eaLnBrk="1" latinLnBrk="0" hangingPunct="1">
              <a:lnSpc>
                <a:spcPct val="100000"/>
              </a:lnSpc>
              <a:spcBef>
                <a:spcPts val="700"/>
              </a:spcBef>
              <a:buClr>
                <a:schemeClr val="accent2"/>
              </a:buClr>
              <a:buFont typeface="System Font Regula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1400" b="1" dirty="0">
                <a:solidFill>
                  <a:schemeClr val="accent1"/>
                </a:solidFill>
              </a:rPr>
              <a:t>Policy background</a:t>
            </a:r>
          </a:p>
          <a:p>
            <a:pPr>
              <a:lnSpc>
                <a:spcPct val="110000"/>
              </a:lnSpc>
            </a:pPr>
            <a:r>
              <a:rPr lang="en-AU" sz="1200" b="0" dirty="0" smtClean="0">
                <a:solidFill>
                  <a:schemeClr val="tx1"/>
                </a:solidFill>
              </a:rPr>
              <a:t>The </a:t>
            </a:r>
            <a:r>
              <a:rPr lang="en-AU" sz="1200" b="0" dirty="0">
                <a:solidFill>
                  <a:schemeClr val="tx1"/>
                </a:solidFill>
              </a:rPr>
              <a:t>NDIS workforce has an annual turnover rate of </a:t>
            </a:r>
            <a:r>
              <a:rPr lang="en-AU" sz="1200" b="0" dirty="0" smtClean="0">
                <a:solidFill>
                  <a:schemeClr val="tx1"/>
                </a:solidFill>
              </a:rPr>
              <a:t>17-25%, based on taxation data from 2015-16 – 2017-18. </a:t>
            </a:r>
            <a:r>
              <a:rPr lang="en-AU" sz="1200" b="0" dirty="0">
                <a:solidFill>
                  <a:schemeClr val="tx1"/>
                </a:solidFill>
              </a:rPr>
              <a:t>This </a:t>
            </a:r>
            <a:r>
              <a:rPr lang="en-AU" sz="1200" b="0" dirty="0" smtClean="0">
                <a:solidFill>
                  <a:schemeClr val="tx1"/>
                </a:solidFill>
              </a:rPr>
              <a:t>is notably high compared </a:t>
            </a:r>
            <a:r>
              <a:rPr lang="en-AU" sz="1200" b="0" dirty="0">
                <a:solidFill>
                  <a:schemeClr val="tx1"/>
                </a:solidFill>
              </a:rPr>
              <a:t>to the average turnover rate across all sectors (12%) and other </a:t>
            </a:r>
            <a:r>
              <a:rPr lang="en-AU" sz="1200" b="0" dirty="0" smtClean="0">
                <a:solidFill>
                  <a:schemeClr val="tx1"/>
                </a:solidFill>
              </a:rPr>
              <a:t>similar </a:t>
            </a:r>
            <a:r>
              <a:rPr lang="en-AU" sz="1200" b="0" dirty="0">
                <a:solidFill>
                  <a:schemeClr val="tx1"/>
                </a:solidFill>
              </a:rPr>
              <a:t>sectors (e.g., 12% for retail, and 7% for health care and social assistance</a:t>
            </a:r>
            <a:r>
              <a:rPr lang="en-AU" sz="1200" b="0" dirty="0" smtClean="0">
                <a:solidFill>
                  <a:schemeClr val="tx1"/>
                </a:solidFill>
              </a:rPr>
              <a:t>).</a:t>
            </a:r>
          </a:p>
          <a:p>
            <a:pPr>
              <a:lnSpc>
                <a:spcPct val="110000"/>
              </a:lnSpc>
            </a:pPr>
            <a:r>
              <a:rPr lang="en-AU" sz="1200" b="0" dirty="0" smtClean="0">
                <a:solidFill>
                  <a:schemeClr val="tx1"/>
                </a:solidFill>
              </a:rPr>
              <a:t>If this turnover </a:t>
            </a:r>
            <a:r>
              <a:rPr lang="en-AU" sz="1200" b="0" dirty="0">
                <a:solidFill>
                  <a:schemeClr val="tx1"/>
                </a:solidFill>
              </a:rPr>
              <a:t>rate continues</a:t>
            </a:r>
            <a:r>
              <a:rPr lang="en-AU" sz="1200" b="0" dirty="0" smtClean="0">
                <a:solidFill>
                  <a:schemeClr val="tx1"/>
                </a:solidFill>
              </a:rPr>
              <a:t>, the NDIS will need </a:t>
            </a:r>
            <a:r>
              <a:rPr lang="en-AU" sz="1200" dirty="0" smtClean="0"/>
              <a:t>213,000 replacement workers by 2024</a:t>
            </a:r>
            <a:r>
              <a:rPr lang="en-AU" sz="1200" b="0" dirty="0" smtClean="0">
                <a:solidFill>
                  <a:schemeClr val="tx1"/>
                </a:solidFill>
              </a:rPr>
              <a:t>. In addition, the NDIS workforce will also need to </a:t>
            </a:r>
            <a:r>
              <a:rPr lang="en-AU" sz="1200" dirty="0" smtClean="0"/>
              <a:t>grow by at least an additional 83,000 workers by 2024 </a:t>
            </a:r>
            <a:r>
              <a:rPr lang="en-AU" sz="1200" b="0" dirty="0" smtClean="0">
                <a:solidFill>
                  <a:schemeClr val="tx1"/>
                </a:solidFill>
              </a:rPr>
              <a:t>to support over 600,000 NDIS participants</a:t>
            </a:r>
            <a:r>
              <a:rPr lang="en-AU" sz="1200" baseline="30000" dirty="0"/>
              <a:t>1</a:t>
            </a:r>
            <a:r>
              <a:rPr lang="en-AU" sz="1200" b="0" dirty="0" smtClean="0">
                <a:solidFill>
                  <a:schemeClr val="tx1"/>
                </a:solidFill>
              </a:rPr>
              <a:t>.</a:t>
            </a:r>
            <a:r>
              <a:rPr lang="en-AU" sz="1200" dirty="0" smtClean="0"/>
              <a:t> </a:t>
            </a:r>
          </a:p>
        </p:txBody>
      </p:sp>
      <p:sp>
        <p:nvSpPr>
          <p:cNvPr id="8" name="Text Placeholder 3">
            <a:extLst>
              <a:ext uri="{FF2B5EF4-FFF2-40B4-BE49-F238E27FC236}">
                <a16:creationId xmlns:a16="http://schemas.microsoft.com/office/drawing/2014/main" id="{D00E0E80-D2A3-4996-BF27-6B8ADFE94831}"/>
              </a:ext>
            </a:extLst>
          </p:cNvPr>
          <p:cNvSpPr>
            <a:spLocks noGrp="1"/>
          </p:cNvSpPr>
          <p:nvPr>
            <p:ph type="body" sz="quarter" idx="13"/>
          </p:nvPr>
        </p:nvSpPr>
        <p:spPr>
          <a:xfrm>
            <a:off x="479424" y="873125"/>
            <a:ext cx="11233150" cy="615553"/>
          </a:xfrm>
        </p:spPr>
        <p:txBody>
          <a:bodyPr vert="horz" lIns="0" tIns="0" rIns="0" bIns="0" rtlCol="0" anchor="t">
            <a:spAutoFit/>
          </a:bodyPr>
          <a:lstStyle/>
          <a:p>
            <a:r>
              <a:rPr lang="en-AU" sz="2000" dirty="0">
                <a:cs typeface="Helvetica"/>
              </a:rPr>
              <a:t>The Department of Social Services is interested in understanding the drivers and barriers to </a:t>
            </a:r>
            <a:r>
              <a:rPr lang="en-AU" sz="2000" dirty="0" smtClean="0">
                <a:cs typeface="Helvetica"/>
              </a:rPr>
              <a:t>retain </a:t>
            </a:r>
            <a:r>
              <a:rPr lang="en-AU" sz="2000" dirty="0">
                <a:cs typeface="Helvetica"/>
              </a:rPr>
              <a:t>workers in the NDIS </a:t>
            </a:r>
            <a:r>
              <a:rPr lang="en-AU" sz="2000" dirty="0" smtClean="0">
                <a:cs typeface="Helvetica"/>
              </a:rPr>
              <a:t>workforce</a:t>
            </a:r>
            <a:endParaRPr lang="en-US" sz="2000" dirty="0"/>
          </a:p>
        </p:txBody>
      </p:sp>
      <p:sp>
        <p:nvSpPr>
          <p:cNvPr id="2" name="Title 1"/>
          <p:cNvSpPr>
            <a:spLocks noGrp="1"/>
          </p:cNvSpPr>
          <p:nvPr>
            <p:ph type="title"/>
          </p:nvPr>
        </p:nvSpPr>
        <p:spPr>
          <a:xfrm>
            <a:off x="479425" y="476250"/>
            <a:ext cx="11233150" cy="387798"/>
          </a:xfrm>
        </p:spPr>
        <p:txBody>
          <a:bodyPr/>
          <a:lstStyle/>
          <a:p>
            <a:r>
              <a:rPr lang="en-AU" sz="2800" dirty="0"/>
              <a:t>Project context and scope</a:t>
            </a:r>
          </a:p>
        </p:txBody>
      </p:sp>
    </p:spTree>
    <p:extLst>
      <p:ext uri="{BB962C8B-B14F-4D97-AF65-F5344CB8AC3E}">
        <p14:creationId xmlns:p14="http://schemas.microsoft.com/office/powerpoint/2010/main" val="428370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7</a:t>
            </a:fld>
            <a:endParaRPr lang="en-AU"/>
          </a:p>
        </p:txBody>
      </p:sp>
      <p:sp>
        <p:nvSpPr>
          <p:cNvPr id="72" name="TextBox 71"/>
          <p:cNvSpPr txBox="1"/>
          <p:nvPr/>
        </p:nvSpPr>
        <p:spPr>
          <a:xfrm>
            <a:off x="9390998" y="6127698"/>
            <a:ext cx="2184400" cy="338554"/>
          </a:xfrm>
          <a:prstGeom prst="rect">
            <a:avLst/>
          </a:prstGeom>
          <a:noFill/>
        </p:spPr>
        <p:txBody>
          <a:bodyPr wrap="square" rtlCol="0">
            <a:spAutoFit/>
          </a:bodyPr>
          <a:lstStyle/>
          <a:p>
            <a:pPr algn="ctr"/>
            <a:r>
              <a:rPr lang="en-AU" sz="1600" i="1" dirty="0" smtClean="0"/>
              <a:t>Next steps</a:t>
            </a:r>
            <a:endParaRPr lang="en-AU" sz="1600" dirty="0"/>
          </a:p>
        </p:txBody>
      </p:sp>
      <p:sp>
        <p:nvSpPr>
          <p:cNvPr id="24" name="Text Placeholder 4"/>
          <p:cNvSpPr txBox="1">
            <a:spLocks/>
          </p:cNvSpPr>
          <p:nvPr/>
        </p:nvSpPr>
        <p:spPr>
          <a:xfrm>
            <a:off x="9237505" y="2609537"/>
            <a:ext cx="2484000" cy="37665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700"/>
              </a:spcBef>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10000"/>
              </a:lnSpc>
              <a:spcBef>
                <a:spcPts val="700"/>
              </a:spcBef>
              <a:buFont typeface="Arial" panose="020B0604020202020204" pitchFamily="34" charset="0"/>
              <a:buNone/>
              <a:defRPr sz="1000" b="0" kern="1200">
                <a:solidFill>
                  <a:schemeClr val="tx1"/>
                </a:solidFill>
                <a:latin typeface="+mn-lt"/>
                <a:ea typeface="+mn-ea"/>
                <a:cs typeface="+mn-cs"/>
              </a:defRPr>
            </a:lvl2pPr>
            <a:lvl3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lang="en-GB" sz="1000" kern="1200">
                <a:solidFill>
                  <a:schemeClr val="tx1"/>
                </a:solidFill>
                <a:latin typeface="+mn-lt"/>
                <a:ea typeface="+mn-ea"/>
                <a:cs typeface="+mn-cs"/>
              </a:defRPr>
            </a:lvl3pPr>
            <a:lvl4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solidFill>
                  <a:schemeClr val="accent3"/>
                </a:solidFill>
              </a:rPr>
              <a:t>Intervention</a:t>
            </a:r>
            <a:endParaRPr lang="en-AU" dirty="0">
              <a:solidFill>
                <a:schemeClr val="accent3"/>
              </a:solidFill>
            </a:endParaRPr>
          </a:p>
          <a:p>
            <a:pPr lvl="1"/>
            <a:r>
              <a:rPr lang="en-AU" sz="1050" dirty="0"/>
              <a:t>Insights from the interviews and survey may be used to design and test intervention/s to better retain current NDIS workers. </a:t>
            </a:r>
          </a:p>
          <a:p>
            <a:pPr lvl="1"/>
            <a:r>
              <a:rPr lang="en-AU" sz="1050" dirty="0">
                <a:cs typeface="Helvetica"/>
              </a:rPr>
              <a:t>The trial interventions will be scoped after the survey findings have been collated and distributed. </a:t>
            </a:r>
          </a:p>
          <a:p>
            <a:pPr lvl="1"/>
            <a:r>
              <a:rPr lang="en-AU" sz="1050" dirty="0">
                <a:cs typeface="Helvetica"/>
              </a:rPr>
              <a:t>The intervention design will consider both the perspective of NDIS workers and providers. </a:t>
            </a:r>
          </a:p>
          <a:p>
            <a:pPr lvl="1"/>
            <a:endParaRPr lang="en-AU" sz="1050" dirty="0">
              <a:cs typeface="Helvetica"/>
            </a:endParaRPr>
          </a:p>
          <a:p>
            <a:pPr lvl="1"/>
            <a:endParaRPr lang="en-AU" sz="1050" dirty="0">
              <a:cs typeface="Helvetica"/>
            </a:endParaRPr>
          </a:p>
        </p:txBody>
      </p:sp>
      <p:pic>
        <p:nvPicPr>
          <p:cNvPr id="10" name="Picture 9" descr="Lightbulb icon"/>
          <p:cNvPicPr>
            <a:picLocks noChangeAspect="1"/>
          </p:cNvPicPr>
          <p:nvPr/>
        </p:nvPicPr>
        <p:blipFill>
          <a:blip r:embed="rId3"/>
          <a:stretch>
            <a:fillRect/>
          </a:stretch>
        </p:blipFill>
        <p:spPr>
          <a:xfrm>
            <a:off x="10003976" y="1516428"/>
            <a:ext cx="951058" cy="951058"/>
          </a:xfrm>
          <a:prstGeom prst="rect">
            <a:avLst/>
          </a:prstGeom>
        </p:spPr>
      </p:pic>
      <p:sp>
        <p:nvSpPr>
          <p:cNvPr id="71" name="TextBox 70"/>
          <p:cNvSpPr txBox="1"/>
          <p:nvPr/>
        </p:nvSpPr>
        <p:spPr>
          <a:xfrm>
            <a:off x="6376482" y="6127698"/>
            <a:ext cx="2343562" cy="338554"/>
          </a:xfrm>
          <a:prstGeom prst="rect">
            <a:avLst/>
          </a:prstGeom>
          <a:noFill/>
        </p:spPr>
        <p:txBody>
          <a:bodyPr wrap="square" rtlCol="0">
            <a:spAutoFit/>
          </a:bodyPr>
          <a:lstStyle/>
          <a:p>
            <a:pPr algn="ctr"/>
            <a:r>
              <a:rPr lang="en-AU" sz="1600" b="1" i="1" dirty="0"/>
              <a:t>Focus of this report</a:t>
            </a:r>
            <a:endParaRPr lang="en-AU" sz="1600" b="1" dirty="0"/>
          </a:p>
        </p:txBody>
      </p:sp>
      <p:sp>
        <p:nvSpPr>
          <p:cNvPr id="23" name="Text Placeholder 4"/>
          <p:cNvSpPr txBox="1">
            <a:spLocks/>
          </p:cNvSpPr>
          <p:nvPr/>
        </p:nvSpPr>
        <p:spPr>
          <a:xfrm>
            <a:off x="6308299" y="2609537"/>
            <a:ext cx="2484000" cy="37665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700"/>
              </a:spcBef>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10000"/>
              </a:lnSpc>
              <a:spcBef>
                <a:spcPts val="700"/>
              </a:spcBef>
              <a:buFont typeface="Arial" panose="020B0604020202020204" pitchFamily="34" charset="0"/>
              <a:buNone/>
              <a:defRPr sz="1000" b="0" kern="1200">
                <a:solidFill>
                  <a:schemeClr val="tx1"/>
                </a:solidFill>
                <a:latin typeface="+mn-lt"/>
                <a:ea typeface="+mn-ea"/>
                <a:cs typeface="+mn-cs"/>
              </a:defRPr>
            </a:lvl2pPr>
            <a:lvl3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lang="en-GB" sz="1000" kern="1200">
                <a:solidFill>
                  <a:schemeClr val="tx1"/>
                </a:solidFill>
                <a:latin typeface="+mn-lt"/>
                <a:ea typeface="+mn-ea"/>
                <a:cs typeface="+mn-cs"/>
              </a:defRPr>
            </a:lvl3pPr>
            <a:lvl4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t>Survey</a:t>
            </a:r>
          </a:p>
          <a:p>
            <a:pPr lvl="1"/>
            <a:r>
              <a:rPr lang="en-AU" sz="1050" dirty="0"/>
              <a:t>Drawing on the desktop and qualitative research, BETA designed an online survey to dig deeper into the </a:t>
            </a:r>
            <a:r>
              <a:rPr lang="en-AU" sz="1050" dirty="0" smtClean="0"/>
              <a:t>experience of the </a:t>
            </a:r>
            <a:r>
              <a:rPr lang="en-AU" sz="1050" dirty="0"/>
              <a:t>NDIS workforce. </a:t>
            </a:r>
          </a:p>
          <a:p>
            <a:pPr lvl="1"/>
            <a:r>
              <a:rPr lang="en-AU" sz="1050" dirty="0"/>
              <a:t>The survey had a particular focus on understanding job demands that might contribute to burnout and intentions to leave the NDIS workforce. </a:t>
            </a:r>
            <a:endParaRPr lang="en-AU" sz="1050" dirty="0" smtClean="0"/>
          </a:p>
          <a:p>
            <a:pPr lvl="1"/>
            <a:r>
              <a:rPr lang="en-AU" sz="1050" dirty="0" smtClean="0"/>
              <a:t>It </a:t>
            </a:r>
            <a:r>
              <a:rPr lang="en-AU" sz="1050" dirty="0"/>
              <a:t>also focused on understanding job resources that might boost job engagement and intentions to stay in the NDIS workforce. </a:t>
            </a:r>
          </a:p>
          <a:p>
            <a:pPr lvl="1"/>
            <a:r>
              <a:rPr lang="en-AU" sz="1050" i="1" dirty="0"/>
              <a:t>See following slides for further details on our survey sample and the results. </a:t>
            </a:r>
          </a:p>
        </p:txBody>
      </p:sp>
      <p:pic>
        <p:nvPicPr>
          <p:cNvPr id="9" name="Picture 8" descr="Checklist icon"/>
          <p:cNvPicPr>
            <a:picLocks noChangeAspect="1"/>
          </p:cNvPicPr>
          <p:nvPr/>
        </p:nvPicPr>
        <p:blipFill>
          <a:blip r:embed="rId4"/>
          <a:stretch>
            <a:fillRect/>
          </a:stretch>
        </p:blipFill>
        <p:spPr>
          <a:xfrm>
            <a:off x="7068674" y="1516428"/>
            <a:ext cx="963251" cy="963251"/>
          </a:xfrm>
          <a:prstGeom prst="rect">
            <a:avLst/>
          </a:prstGeom>
        </p:spPr>
      </p:pic>
      <p:sp>
        <p:nvSpPr>
          <p:cNvPr id="70" name="TextBox 69"/>
          <p:cNvSpPr txBox="1"/>
          <p:nvPr/>
        </p:nvSpPr>
        <p:spPr>
          <a:xfrm>
            <a:off x="3694357" y="6127698"/>
            <a:ext cx="1648898" cy="338554"/>
          </a:xfrm>
          <a:prstGeom prst="rect">
            <a:avLst/>
          </a:prstGeom>
          <a:noFill/>
        </p:spPr>
        <p:txBody>
          <a:bodyPr wrap="square" rtlCol="0">
            <a:spAutoFit/>
          </a:bodyPr>
          <a:lstStyle/>
          <a:p>
            <a:pPr algn="ctr"/>
            <a:r>
              <a:rPr lang="en-AU" sz="1600" i="1" dirty="0"/>
              <a:t>Delivered</a:t>
            </a:r>
            <a:r>
              <a:rPr lang="en-AU" sz="1600" dirty="0"/>
              <a:t> </a:t>
            </a:r>
          </a:p>
        </p:txBody>
      </p:sp>
      <p:sp>
        <p:nvSpPr>
          <p:cNvPr id="22" name="Text Placeholder 4"/>
          <p:cNvSpPr txBox="1">
            <a:spLocks/>
          </p:cNvSpPr>
          <p:nvPr/>
        </p:nvSpPr>
        <p:spPr>
          <a:xfrm>
            <a:off x="3349546" y="2609537"/>
            <a:ext cx="2556238" cy="37665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700"/>
              </a:spcBef>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10000"/>
              </a:lnSpc>
              <a:spcBef>
                <a:spcPts val="700"/>
              </a:spcBef>
              <a:buFont typeface="Arial" panose="020B0604020202020204" pitchFamily="34" charset="0"/>
              <a:buNone/>
              <a:defRPr sz="1000" b="0" kern="1200">
                <a:solidFill>
                  <a:schemeClr val="tx1"/>
                </a:solidFill>
                <a:latin typeface="+mn-lt"/>
                <a:ea typeface="+mn-ea"/>
                <a:cs typeface="+mn-cs"/>
              </a:defRPr>
            </a:lvl2pPr>
            <a:lvl3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lang="en-GB" sz="1000" kern="1200">
                <a:solidFill>
                  <a:schemeClr val="tx1"/>
                </a:solidFill>
                <a:latin typeface="+mn-lt"/>
                <a:ea typeface="+mn-ea"/>
                <a:cs typeface="+mn-cs"/>
              </a:defRPr>
            </a:lvl3pPr>
            <a:lvl4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solidFill>
                  <a:schemeClr val="tx2"/>
                </a:solidFill>
              </a:rPr>
              <a:t>Interviews</a:t>
            </a:r>
            <a:endParaRPr lang="en-AU" dirty="0">
              <a:solidFill>
                <a:schemeClr val="tx2"/>
              </a:solidFill>
            </a:endParaRPr>
          </a:p>
          <a:p>
            <a:pPr lvl="1"/>
            <a:r>
              <a:rPr lang="en-AU" sz="1050" dirty="0"/>
              <a:t>BETA </a:t>
            </a:r>
            <a:r>
              <a:rPr lang="en-AU" sz="1050" dirty="0">
                <a:cs typeface="Helvetica"/>
              </a:rPr>
              <a:t>interviewed NDIS care and support workers who had left the </a:t>
            </a:r>
            <a:r>
              <a:rPr lang="en-AU" sz="1050" dirty="0" smtClean="0">
                <a:cs typeface="Helvetica"/>
              </a:rPr>
              <a:t>NDIS workforce. </a:t>
            </a:r>
            <a:r>
              <a:rPr lang="en-AU" sz="1050" dirty="0">
                <a:cs typeface="Helvetica"/>
              </a:rPr>
              <a:t>The time since leaving the </a:t>
            </a:r>
            <a:r>
              <a:rPr lang="en-AU" sz="1050" dirty="0" smtClean="0">
                <a:cs typeface="Helvetica"/>
              </a:rPr>
              <a:t>NDIS workforce </a:t>
            </a:r>
            <a:r>
              <a:rPr lang="en-AU" sz="1050" dirty="0">
                <a:cs typeface="Helvetica"/>
              </a:rPr>
              <a:t>ranged from ‘currently in the progress of leaving’ to ‘12 months ago’. </a:t>
            </a:r>
          </a:p>
          <a:p>
            <a:pPr lvl="1"/>
            <a:r>
              <a:rPr lang="en-AU" sz="1050" dirty="0">
                <a:cs typeface="Helvetica"/>
              </a:rPr>
              <a:t>The aim was to establish a foundational understanding of the NDIS and explore why workers were leaving the NDIS workforce. </a:t>
            </a:r>
            <a:r>
              <a:rPr lang="en-AU" sz="1050" dirty="0"/>
              <a:t>The most common reasons for leaving the NDIS workforce included:</a:t>
            </a:r>
          </a:p>
          <a:p>
            <a:pPr marL="171450" lvl="1" indent="-171450">
              <a:buFont typeface="Arial" panose="020B0604020202020204" pitchFamily="34" charset="0"/>
              <a:buChar char="•"/>
            </a:pPr>
            <a:r>
              <a:rPr lang="en-AU" sz="1050" dirty="0">
                <a:cs typeface="Helvetica"/>
              </a:rPr>
              <a:t>Complexity of the NDIS system </a:t>
            </a:r>
          </a:p>
          <a:p>
            <a:pPr marL="171450" lvl="1" indent="-171450">
              <a:buFont typeface="Arial" panose="020B0604020202020204" pitchFamily="34" charset="0"/>
              <a:buChar char="•"/>
            </a:pPr>
            <a:r>
              <a:rPr lang="en-AU" sz="1050" dirty="0">
                <a:cs typeface="Helvetica"/>
              </a:rPr>
              <a:t>Burnout </a:t>
            </a:r>
          </a:p>
          <a:p>
            <a:pPr marL="171450" lvl="1" indent="-171450">
              <a:buFont typeface="Arial" panose="020B0604020202020204" pitchFamily="34" charset="0"/>
              <a:buChar char="•"/>
            </a:pPr>
            <a:r>
              <a:rPr lang="en-AU" sz="1050" dirty="0">
                <a:cs typeface="Helvetica"/>
              </a:rPr>
              <a:t>Lack of training</a:t>
            </a:r>
          </a:p>
          <a:p>
            <a:pPr marL="171450" lvl="1" indent="-171450">
              <a:buFont typeface="Arial" panose="020B0604020202020204" pitchFamily="34" charset="0"/>
              <a:buChar char="•"/>
            </a:pPr>
            <a:r>
              <a:rPr lang="en-AU" sz="1050" dirty="0">
                <a:cs typeface="Helvetica"/>
              </a:rPr>
              <a:t>Work </a:t>
            </a:r>
            <a:r>
              <a:rPr lang="en-AU" sz="1050" dirty="0" smtClean="0">
                <a:cs typeface="Helvetica"/>
              </a:rPr>
              <a:t>instabilities</a:t>
            </a:r>
            <a:endParaRPr lang="en-AU" sz="1050" dirty="0">
              <a:cs typeface="Helvetica"/>
            </a:endParaRPr>
          </a:p>
        </p:txBody>
      </p:sp>
      <p:pic>
        <p:nvPicPr>
          <p:cNvPr id="8" name="Picture 7" descr="Three people and speechbox icon"/>
          <p:cNvPicPr>
            <a:picLocks noChangeAspect="1"/>
          </p:cNvPicPr>
          <p:nvPr/>
        </p:nvPicPr>
        <p:blipFill>
          <a:blip r:embed="rId5"/>
          <a:stretch>
            <a:fillRect/>
          </a:stretch>
        </p:blipFill>
        <p:spPr>
          <a:xfrm>
            <a:off x="4146040" y="1516428"/>
            <a:ext cx="963251" cy="963251"/>
          </a:xfrm>
          <a:prstGeom prst="rect">
            <a:avLst/>
          </a:prstGeom>
        </p:spPr>
      </p:pic>
      <p:sp>
        <p:nvSpPr>
          <p:cNvPr id="69" name="TextBox 68"/>
          <p:cNvSpPr txBox="1"/>
          <p:nvPr/>
        </p:nvSpPr>
        <p:spPr>
          <a:xfrm>
            <a:off x="899457" y="6127698"/>
            <a:ext cx="1648898" cy="338554"/>
          </a:xfrm>
          <a:prstGeom prst="rect">
            <a:avLst/>
          </a:prstGeom>
          <a:noFill/>
        </p:spPr>
        <p:txBody>
          <a:bodyPr wrap="square" rtlCol="0">
            <a:spAutoFit/>
          </a:bodyPr>
          <a:lstStyle/>
          <a:p>
            <a:pPr algn="ctr"/>
            <a:r>
              <a:rPr lang="en-AU" sz="1600" i="1" dirty="0"/>
              <a:t>Delivered</a:t>
            </a:r>
            <a:r>
              <a:rPr lang="en-AU" sz="1600" dirty="0"/>
              <a:t> </a:t>
            </a:r>
          </a:p>
        </p:txBody>
      </p:sp>
      <p:sp>
        <p:nvSpPr>
          <p:cNvPr id="7" name="Text Placeholder 4"/>
          <p:cNvSpPr txBox="1">
            <a:spLocks/>
          </p:cNvSpPr>
          <p:nvPr/>
        </p:nvSpPr>
        <p:spPr>
          <a:xfrm>
            <a:off x="478213" y="2609537"/>
            <a:ext cx="2484000" cy="37665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700"/>
              </a:spcBef>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10000"/>
              </a:lnSpc>
              <a:spcBef>
                <a:spcPts val="700"/>
              </a:spcBef>
              <a:buFont typeface="Arial" panose="020B0604020202020204" pitchFamily="34" charset="0"/>
              <a:buNone/>
              <a:defRPr sz="1000" b="0" kern="1200">
                <a:solidFill>
                  <a:schemeClr val="tx1"/>
                </a:solidFill>
                <a:latin typeface="+mn-lt"/>
                <a:ea typeface="+mn-ea"/>
                <a:cs typeface="+mn-cs"/>
              </a:defRPr>
            </a:lvl2pPr>
            <a:lvl3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lang="en-GB" sz="1000" kern="1200">
                <a:solidFill>
                  <a:schemeClr val="tx1"/>
                </a:solidFill>
                <a:latin typeface="+mn-lt"/>
                <a:ea typeface="+mn-ea"/>
                <a:cs typeface="+mn-cs"/>
              </a:defRPr>
            </a:lvl3pPr>
            <a:lvl4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sz="1400" dirty="0">
                <a:solidFill>
                  <a:schemeClr val="accent1"/>
                </a:solidFill>
              </a:rPr>
              <a:t>Desktop research</a:t>
            </a:r>
            <a:endParaRPr lang="en-AU" dirty="0"/>
          </a:p>
          <a:p>
            <a:pPr lvl="1"/>
            <a:r>
              <a:rPr lang="en-AU" sz="1050" dirty="0"/>
              <a:t>BETA conducted a literature review to identify common barriers and facilitators affecting worker decisions to remain in the NDIS workforce. The review highlighted key gaps in knowledge including:</a:t>
            </a:r>
          </a:p>
          <a:p>
            <a:pPr marL="171450" lvl="1" indent="-171450">
              <a:buFont typeface="Arial" panose="020B0604020202020204" pitchFamily="34" charset="0"/>
              <a:buChar char="•"/>
            </a:pPr>
            <a:r>
              <a:rPr lang="en-US" sz="1050" dirty="0">
                <a:cs typeface="Helvetica"/>
              </a:rPr>
              <a:t>Past research asks about the work environment and intentions to leave, but often the ‘why’ is not clear.</a:t>
            </a:r>
          </a:p>
          <a:p>
            <a:pPr marL="171450" lvl="1" indent="-171450">
              <a:buFont typeface="Arial" panose="020B0604020202020204" pitchFamily="34" charset="0"/>
              <a:buChar char="•"/>
            </a:pPr>
            <a:r>
              <a:rPr lang="en-US" sz="1050" dirty="0">
                <a:cs typeface="Helvetica"/>
              </a:rPr>
              <a:t>Little is known about the </a:t>
            </a:r>
            <a:r>
              <a:rPr lang="en-US" sz="1050" dirty="0" err="1">
                <a:cs typeface="Helvetica"/>
              </a:rPr>
              <a:t>behavioural</a:t>
            </a:r>
            <a:r>
              <a:rPr lang="en-US" sz="1050" dirty="0">
                <a:cs typeface="Helvetica"/>
              </a:rPr>
              <a:t> and motivational barriers impacting NDIS workforce retention.</a:t>
            </a:r>
            <a:endParaRPr lang="en-AU" sz="1050" dirty="0">
              <a:cs typeface="Helvetica"/>
            </a:endParaRPr>
          </a:p>
          <a:p>
            <a:pPr marL="171450" lvl="1" indent="-171450">
              <a:buFont typeface="Arial" panose="020B0604020202020204" pitchFamily="34" charset="0"/>
              <a:buChar char="•"/>
            </a:pPr>
            <a:r>
              <a:rPr lang="en-AU" sz="1050" dirty="0">
                <a:cs typeface="Helvetica"/>
              </a:rPr>
              <a:t>BETA has not found past evidence of a </a:t>
            </a:r>
            <a:r>
              <a:rPr lang="en-US" sz="1050" dirty="0">
                <a:cs typeface="Helvetica"/>
              </a:rPr>
              <a:t>framed field experiment or </a:t>
            </a:r>
            <a:r>
              <a:rPr lang="en-US" sz="1050" dirty="0" smtClean="0">
                <a:cs typeface="Helvetica"/>
              </a:rPr>
              <a:t>randomized control trial (RCT) </a:t>
            </a:r>
            <a:r>
              <a:rPr lang="en-US" sz="1050" dirty="0">
                <a:cs typeface="Helvetica"/>
              </a:rPr>
              <a:t>to increase retention in the NDIS workforce.</a:t>
            </a:r>
          </a:p>
        </p:txBody>
      </p:sp>
      <p:pic>
        <p:nvPicPr>
          <p:cNvPr id="5" name="Picture 4" descr="Document with magnifying glass icon"/>
          <p:cNvPicPr>
            <a:picLocks noChangeAspect="1"/>
          </p:cNvPicPr>
          <p:nvPr/>
        </p:nvPicPr>
        <p:blipFill>
          <a:blip r:embed="rId6"/>
          <a:stretch>
            <a:fillRect/>
          </a:stretch>
        </p:blipFill>
        <p:spPr>
          <a:xfrm>
            <a:off x="1244684" y="1516428"/>
            <a:ext cx="951058" cy="951058"/>
          </a:xfrm>
          <a:prstGeom prst="rect">
            <a:avLst/>
          </a:prstGeom>
        </p:spPr>
      </p:pic>
      <p:sp>
        <p:nvSpPr>
          <p:cNvPr id="4" name="Text Placeholder 3"/>
          <p:cNvSpPr>
            <a:spLocks noGrp="1"/>
          </p:cNvSpPr>
          <p:nvPr>
            <p:ph type="body" sz="quarter" idx="13"/>
          </p:nvPr>
        </p:nvSpPr>
        <p:spPr>
          <a:xfrm>
            <a:off x="479425" y="873125"/>
            <a:ext cx="11233150" cy="615553"/>
          </a:xfrm>
        </p:spPr>
        <p:txBody>
          <a:bodyPr vert="horz" lIns="0" tIns="0" rIns="0" bIns="0" rtlCol="0" anchor="t">
            <a:spAutoFit/>
          </a:bodyPr>
          <a:lstStyle/>
          <a:p>
            <a:r>
              <a:rPr lang="en-AU" sz="2000" dirty="0" smtClean="0">
                <a:cs typeface="Helvetica"/>
              </a:rPr>
              <a:t>BETA </a:t>
            </a:r>
            <a:r>
              <a:rPr lang="en-AU" sz="2000" dirty="0">
                <a:cs typeface="Helvetica"/>
              </a:rPr>
              <a:t>gathered data from a desktop review, and qualitative and quantitative research</a:t>
            </a:r>
            <a:endParaRPr lang="en-US" sz="2000" dirty="0"/>
          </a:p>
          <a:p>
            <a:endParaRPr lang="en-AU" sz="2000" dirty="0">
              <a:cs typeface="Helvetica"/>
            </a:endParaRPr>
          </a:p>
        </p:txBody>
      </p:sp>
      <p:sp>
        <p:nvSpPr>
          <p:cNvPr id="2" name="Title 1"/>
          <p:cNvSpPr>
            <a:spLocks noGrp="1"/>
          </p:cNvSpPr>
          <p:nvPr>
            <p:ph type="title"/>
          </p:nvPr>
        </p:nvSpPr>
        <p:spPr>
          <a:xfrm>
            <a:off x="479425" y="476250"/>
            <a:ext cx="11233150" cy="387798"/>
          </a:xfrm>
        </p:spPr>
        <p:txBody>
          <a:bodyPr/>
          <a:lstStyle/>
          <a:p>
            <a:r>
              <a:rPr lang="en-AU" sz="2800" dirty="0"/>
              <a:t>Research methodology</a:t>
            </a:r>
          </a:p>
        </p:txBody>
      </p:sp>
      <p:sp>
        <p:nvSpPr>
          <p:cNvPr id="73" name="Rectangle 72" descr="Pink background"/>
          <p:cNvSpPr/>
          <p:nvPr/>
        </p:nvSpPr>
        <p:spPr>
          <a:xfrm>
            <a:off x="6119920" y="1377873"/>
            <a:ext cx="2842805" cy="5148000"/>
          </a:xfrm>
          <a:prstGeom prst="rect">
            <a:avLst/>
          </a:prstGeom>
          <a:solidFill>
            <a:srgbClr val="AA338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118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8</a:t>
            </a:fld>
            <a:endParaRPr lang="en-AU"/>
          </a:p>
        </p:txBody>
      </p:sp>
      <p:sp>
        <p:nvSpPr>
          <p:cNvPr id="26" name="TextBox 25"/>
          <p:cNvSpPr txBox="1"/>
          <p:nvPr/>
        </p:nvSpPr>
        <p:spPr>
          <a:xfrm>
            <a:off x="943198" y="6440246"/>
            <a:ext cx="10480229" cy="184666"/>
          </a:xfrm>
          <a:prstGeom prst="rect">
            <a:avLst/>
          </a:prstGeom>
          <a:noFill/>
        </p:spPr>
        <p:txBody>
          <a:bodyPr wrap="square" rtlCol="0">
            <a:spAutoFit/>
          </a:bodyPr>
          <a:lstStyle/>
          <a:p>
            <a:r>
              <a:rPr lang="en-US" sz="600" baseline="30000" dirty="0">
                <a:solidFill>
                  <a:schemeClr val="bg1">
                    <a:lumMod val="65000"/>
                  </a:schemeClr>
                </a:solidFill>
              </a:rPr>
              <a:t>1</a:t>
            </a:r>
            <a:r>
              <a:rPr lang="en-US" sz="600" dirty="0">
                <a:solidFill>
                  <a:schemeClr val="bg1">
                    <a:lumMod val="65000"/>
                  </a:schemeClr>
                </a:solidFill>
              </a:rPr>
              <a:t> Bakker, A. B., &amp; </a:t>
            </a:r>
            <a:r>
              <a:rPr lang="en-US" sz="600" dirty="0" err="1">
                <a:solidFill>
                  <a:schemeClr val="bg1">
                    <a:lumMod val="65000"/>
                  </a:schemeClr>
                </a:solidFill>
              </a:rPr>
              <a:t>Demerouti</a:t>
            </a:r>
            <a:r>
              <a:rPr lang="en-US" sz="600" dirty="0">
                <a:solidFill>
                  <a:schemeClr val="bg1">
                    <a:lumMod val="65000"/>
                  </a:schemeClr>
                </a:solidFill>
              </a:rPr>
              <a:t>, E. (2007). The job demands‐resources model: State of the art. Journal of managerial psychology.</a:t>
            </a:r>
            <a:endParaRPr lang="en-AU" sz="600" dirty="0">
              <a:solidFill>
                <a:schemeClr val="bg1">
                  <a:lumMod val="65000"/>
                </a:schemeClr>
              </a:solidFill>
            </a:endParaRPr>
          </a:p>
        </p:txBody>
      </p:sp>
      <p:sp>
        <p:nvSpPr>
          <p:cNvPr id="46" name="Rectangle 45"/>
          <p:cNvSpPr/>
          <p:nvPr/>
        </p:nvSpPr>
        <p:spPr>
          <a:xfrm>
            <a:off x="6851423" y="4753406"/>
            <a:ext cx="4679598" cy="1618493"/>
          </a:xfrm>
          <a:prstGeom prst="rect">
            <a:avLst/>
          </a:prstGeom>
          <a:solidFill>
            <a:schemeClr val="accent6">
              <a:lumMod val="20000"/>
              <a:lumOff val="80000"/>
            </a:schemeClr>
          </a:solidFill>
        </p:spPr>
        <p:txBody>
          <a:bodyPr wrap="square" lIns="252000" tIns="108000" rIns="144000" bIns="108000">
            <a:spAutoFit/>
          </a:bodyPr>
          <a:lstStyle/>
          <a:p>
            <a:pPr>
              <a:spcBef>
                <a:spcPts val="700"/>
              </a:spcBef>
            </a:pPr>
            <a:r>
              <a:rPr lang="en-US" sz="1050" dirty="0" smtClean="0"/>
              <a:t>Our research: </a:t>
            </a:r>
            <a:endParaRPr lang="en-US" sz="1050" dirty="0"/>
          </a:p>
          <a:p>
            <a:pPr marL="228600" indent="-228600">
              <a:spcBef>
                <a:spcPts val="700"/>
              </a:spcBef>
              <a:buFont typeface="+mj-lt"/>
              <a:buAutoNum type="arabicPeriod"/>
            </a:pPr>
            <a:r>
              <a:rPr lang="en-US" sz="1050" dirty="0" smtClean="0"/>
              <a:t>Determines </a:t>
            </a:r>
            <a:r>
              <a:rPr lang="en-US" sz="1050" dirty="0"/>
              <a:t>which </a:t>
            </a:r>
            <a:r>
              <a:rPr lang="en-US" sz="1050" dirty="0" smtClean="0"/>
              <a:t>job </a:t>
            </a:r>
            <a:r>
              <a:rPr lang="en-US" sz="1050" dirty="0"/>
              <a:t>demands and </a:t>
            </a:r>
            <a:r>
              <a:rPr lang="en-US" sz="1050" dirty="0" smtClean="0"/>
              <a:t>job resources </a:t>
            </a:r>
            <a:r>
              <a:rPr lang="en-US" sz="1050" dirty="0"/>
              <a:t>best predict burnout and job engagement in NDIS </a:t>
            </a:r>
            <a:r>
              <a:rPr lang="en-US" sz="1050" dirty="0" smtClean="0"/>
              <a:t>workers.</a:t>
            </a:r>
            <a:endParaRPr lang="en-US" sz="1050" dirty="0"/>
          </a:p>
          <a:p>
            <a:pPr marL="228600" indent="-228600">
              <a:spcBef>
                <a:spcPts val="700"/>
              </a:spcBef>
              <a:buFont typeface="+mj-lt"/>
              <a:buAutoNum type="arabicPeriod"/>
            </a:pPr>
            <a:r>
              <a:rPr lang="en-US" sz="1050" dirty="0" smtClean="0"/>
              <a:t>Explores </a:t>
            </a:r>
            <a:r>
              <a:rPr lang="en-US" sz="1050" dirty="0"/>
              <a:t>if burnout or job engagement is a stronger predictor of intentions </a:t>
            </a:r>
            <a:r>
              <a:rPr lang="en-US" sz="1050" dirty="0" smtClean="0"/>
              <a:t>to stay or </a:t>
            </a:r>
            <a:r>
              <a:rPr lang="en-US" sz="1050" dirty="0"/>
              <a:t>leave the </a:t>
            </a:r>
            <a:r>
              <a:rPr lang="en-US" sz="1050" dirty="0" smtClean="0"/>
              <a:t>NDIS workforce.</a:t>
            </a:r>
            <a:endParaRPr lang="en-US" sz="1050" dirty="0"/>
          </a:p>
          <a:p>
            <a:pPr marL="228600" indent="-228600">
              <a:spcBef>
                <a:spcPts val="700"/>
              </a:spcBef>
              <a:buFont typeface="+mj-lt"/>
              <a:buAutoNum type="arabicPeriod"/>
            </a:pPr>
            <a:r>
              <a:rPr lang="en-US" sz="1050" dirty="0" smtClean="0"/>
              <a:t>Considers </a:t>
            </a:r>
            <a:r>
              <a:rPr lang="en-US" sz="1050" dirty="0"/>
              <a:t>how job demands and </a:t>
            </a:r>
            <a:r>
              <a:rPr lang="en-US" sz="1050" dirty="0" smtClean="0"/>
              <a:t>job resources </a:t>
            </a:r>
            <a:r>
              <a:rPr lang="en-US" sz="1050" dirty="0"/>
              <a:t>are related </a:t>
            </a:r>
            <a:r>
              <a:rPr lang="en-US" sz="1050" dirty="0" smtClean="0"/>
              <a:t>to intentions to stay or leave the NDIS workforce.</a:t>
            </a:r>
            <a:endParaRPr lang="en-AU" sz="1050" dirty="0"/>
          </a:p>
        </p:txBody>
      </p:sp>
      <p:pic>
        <p:nvPicPr>
          <p:cNvPr id="24" name="Picture 23" descr="Magnifier glass icon"/>
          <p:cNvPicPr>
            <a:picLocks noChangeAspect="1"/>
          </p:cNvPicPr>
          <p:nvPr/>
        </p:nvPicPr>
        <p:blipFill>
          <a:blip r:embed="rId3"/>
          <a:stretch>
            <a:fillRect/>
          </a:stretch>
        </p:blipFill>
        <p:spPr>
          <a:xfrm>
            <a:off x="6473195" y="5291356"/>
            <a:ext cx="542591" cy="542591"/>
          </a:xfrm>
          <a:prstGeom prst="rect">
            <a:avLst/>
          </a:prstGeom>
        </p:spPr>
      </p:pic>
      <p:sp>
        <p:nvSpPr>
          <p:cNvPr id="245" name="Rectangle 244"/>
          <p:cNvSpPr/>
          <p:nvPr/>
        </p:nvSpPr>
        <p:spPr>
          <a:xfrm>
            <a:off x="6441439" y="2404734"/>
            <a:ext cx="5259352" cy="577081"/>
          </a:xfrm>
          <a:prstGeom prst="rect">
            <a:avLst/>
          </a:prstGeom>
        </p:spPr>
        <p:txBody>
          <a:bodyPr wrap="square">
            <a:spAutoFit/>
          </a:bodyPr>
          <a:lstStyle/>
          <a:p>
            <a:pPr>
              <a:spcBef>
                <a:spcPts val="700"/>
              </a:spcBef>
            </a:pPr>
            <a:r>
              <a:rPr lang="en-AU" sz="1050" b="1" dirty="0">
                <a:solidFill>
                  <a:schemeClr val="accent1"/>
                </a:solidFill>
                <a:latin typeface="Helvetica" panose="020B0604020202020204" pitchFamily="34" charset="0"/>
              </a:rPr>
              <a:t>That is, when burn out is high and engagement is low people are more likely to </a:t>
            </a:r>
            <a:r>
              <a:rPr lang="en-AU" sz="1050" b="1" dirty="0" smtClean="0">
                <a:solidFill>
                  <a:schemeClr val="accent1"/>
                </a:solidFill>
                <a:latin typeface="Helvetica" panose="020B0604020202020204" pitchFamily="34" charset="0"/>
              </a:rPr>
              <a:t>intend to leave the NDIS workforce. </a:t>
            </a:r>
            <a:r>
              <a:rPr lang="en-AU" sz="1050" b="1" dirty="0">
                <a:solidFill>
                  <a:schemeClr val="accent1"/>
                </a:solidFill>
                <a:latin typeface="Helvetica" panose="020B0604020202020204" pitchFamily="34" charset="0"/>
              </a:rPr>
              <a:t>When burn out is low and </a:t>
            </a:r>
            <a:r>
              <a:rPr lang="en-AU" sz="1050" b="1" dirty="0" smtClean="0">
                <a:solidFill>
                  <a:schemeClr val="accent1"/>
                </a:solidFill>
                <a:latin typeface="Helvetica" panose="020B0604020202020204" pitchFamily="34" charset="0"/>
              </a:rPr>
              <a:t>engagement </a:t>
            </a:r>
            <a:r>
              <a:rPr lang="en-AU" sz="1050" b="1" dirty="0">
                <a:solidFill>
                  <a:schemeClr val="accent1"/>
                </a:solidFill>
                <a:latin typeface="Helvetica" panose="020B0604020202020204" pitchFamily="34" charset="0"/>
              </a:rPr>
              <a:t>is high, people are more likely to intend to stay </a:t>
            </a:r>
            <a:r>
              <a:rPr lang="en-AU" sz="1050" b="1" dirty="0" smtClean="0">
                <a:solidFill>
                  <a:schemeClr val="accent1"/>
                </a:solidFill>
                <a:latin typeface="Helvetica" panose="020B0604020202020204" pitchFamily="34" charset="0"/>
              </a:rPr>
              <a:t>in the NDIS workforce</a:t>
            </a:r>
            <a:endParaRPr lang="en-AU" sz="1050" b="1" dirty="0">
              <a:solidFill>
                <a:schemeClr val="accent1"/>
              </a:solidFill>
            </a:endParaRPr>
          </a:p>
        </p:txBody>
      </p:sp>
      <p:sp>
        <p:nvSpPr>
          <p:cNvPr id="38" name="Rectangle 37"/>
          <p:cNvSpPr/>
          <p:nvPr/>
        </p:nvSpPr>
        <p:spPr>
          <a:xfrm>
            <a:off x="6429016" y="1531476"/>
            <a:ext cx="5292000" cy="828432"/>
          </a:xfrm>
          <a:prstGeom prst="rect">
            <a:avLst/>
          </a:prstGeom>
        </p:spPr>
        <p:txBody>
          <a:bodyPr wrap="square">
            <a:spAutoFit/>
          </a:bodyPr>
          <a:lstStyle/>
          <a:p>
            <a:pPr>
              <a:spcBef>
                <a:spcPts val="700"/>
              </a:spcBef>
            </a:pPr>
            <a:r>
              <a:rPr lang="en-AU" sz="1050" dirty="0">
                <a:latin typeface="Helvetica" panose="020B0604020202020204" pitchFamily="34" charset="0"/>
              </a:rPr>
              <a:t>Job demands are associated with higher levels of burnout and lower job engagement. Job resources protect against burnout and boost job engagement. </a:t>
            </a:r>
          </a:p>
          <a:p>
            <a:pPr>
              <a:spcBef>
                <a:spcPts val="700"/>
              </a:spcBef>
            </a:pPr>
            <a:r>
              <a:rPr lang="en-AU" sz="1050" dirty="0">
                <a:latin typeface="Helvetica" panose="020B0604020202020204" pitchFamily="34" charset="0"/>
              </a:rPr>
              <a:t>In turn, based on the level of burnout or job engagement, </a:t>
            </a:r>
            <a:r>
              <a:rPr lang="en-AU" sz="1050" b="1" dirty="0" smtClean="0">
                <a:solidFill>
                  <a:schemeClr val="accent1"/>
                </a:solidFill>
                <a:latin typeface="Helvetica" panose="020B0604020202020204" pitchFamily="34" charset="0"/>
              </a:rPr>
              <a:t>this model </a:t>
            </a:r>
            <a:r>
              <a:rPr lang="en-AU" sz="1050" b="1" dirty="0">
                <a:solidFill>
                  <a:schemeClr val="accent1"/>
                </a:solidFill>
                <a:latin typeface="Helvetica" panose="020B0604020202020204" pitchFamily="34" charset="0"/>
              </a:rPr>
              <a:t>predicts retention. </a:t>
            </a:r>
          </a:p>
        </p:txBody>
      </p:sp>
      <p:sp>
        <p:nvSpPr>
          <p:cNvPr id="11" name="Rectangle 10" title="Intentions to stay or leave the NDIS workforce"/>
          <p:cNvSpPr/>
          <p:nvPr/>
        </p:nvSpPr>
        <p:spPr>
          <a:xfrm>
            <a:off x="9383699" y="3487821"/>
            <a:ext cx="2196030" cy="74447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50" b="1" dirty="0">
                <a:solidFill>
                  <a:schemeClr val="bg1"/>
                </a:solidFill>
              </a:rPr>
              <a:t>Intentions to stay </a:t>
            </a:r>
            <a:r>
              <a:rPr lang="en-AU" sz="1050" b="1" dirty="0" smtClean="0">
                <a:solidFill>
                  <a:schemeClr val="bg1"/>
                </a:solidFill>
              </a:rPr>
              <a:t>or leave the NDIS workforce</a:t>
            </a:r>
            <a:endParaRPr lang="en-AU" sz="1050" b="1" dirty="0">
              <a:solidFill>
                <a:schemeClr val="bg1"/>
              </a:solidFill>
            </a:endParaRPr>
          </a:p>
        </p:txBody>
      </p:sp>
      <p:pic>
        <p:nvPicPr>
          <p:cNvPr id="23" name="Picture 22" descr="Two connector arrows from burnout and job engagement, to intentions to stay or leave the NDIS workforce. " title="Connecters"/>
          <p:cNvPicPr>
            <a:picLocks noChangeAspect="1"/>
          </p:cNvPicPr>
          <p:nvPr/>
        </p:nvPicPr>
        <p:blipFill>
          <a:blip r:embed="rId4"/>
          <a:stretch>
            <a:fillRect/>
          </a:stretch>
        </p:blipFill>
        <p:spPr>
          <a:xfrm>
            <a:off x="8778932" y="3480019"/>
            <a:ext cx="737680" cy="883997"/>
          </a:xfrm>
          <a:prstGeom prst="rect">
            <a:avLst/>
          </a:prstGeom>
        </p:spPr>
      </p:pic>
      <p:graphicFrame>
        <p:nvGraphicFramePr>
          <p:cNvPr id="18" name="Table 17" title="Job engagement"/>
          <p:cNvGraphicFramePr>
            <a:graphicFrameLocks noGrp="1"/>
          </p:cNvGraphicFramePr>
          <p:nvPr>
            <p:extLst>
              <p:ext uri="{D42A27DB-BD31-4B8C-83A1-F6EECF244321}">
                <p14:modId xmlns:p14="http://schemas.microsoft.com/office/powerpoint/2010/main" val="2668609690"/>
              </p:ext>
            </p:extLst>
          </p:nvPr>
        </p:nvGraphicFramePr>
        <p:xfrm>
          <a:off x="6402882" y="4124521"/>
          <a:ext cx="2359098" cy="418720"/>
        </p:xfrm>
        <a:graphic>
          <a:graphicData uri="http://schemas.openxmlformats.org/drawingml/2006/table">
            <a:tbl>
              <a:tblPr firstRow="1" bandRow="1">
                <a:tableStyleId>{69012ECD-51FC-41F1-AA8D-1B2483CD663E}</a:tableStyleId>
              </a:tblPr>
              <a:tblGrid>
                <a:gridCol w="2359098">
                  <a:extLst>
                    <a:ext uri="{9D8B030D-6E8A-4147-A177-3AD203B41FA5}">
                      <a16:colId xmlns:a16="http://schemas.microsoft.com/office/drawing/2014/main" val="307953851"/>
                    </a:ext>
                  </a:extLst>
                </a:gridCol>
              </a:tblGrid>
              <a:tr h="418720">
                <a:tc>
                  <a:txBody>
                    <a:bodyPr/>
                    <a:lstStyle/>
                    <a:p>
                      <a:pPr algn="ctr"/>
                      <a:r>
                        <a:rPr lang="en-AU" sz="1050" dirty="0" smtClean="0"/>
                        <a:t>Job engagement</a:t>
                      </a:r>
                      <a:endParaRPr lang="en-AU" sz="1050" dirty="0"/>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20366614"/>
                  </a:ext>
                </a:extLst>
              </a:tr>
            </a:tbl>
          </a:graphicData>
        </a:graphic>
      </p:graphicFrame>
      <p:graphicFrame>
        <p:nvGraphicFramePr>
          <p:cNvPr id="4" name="Table 3" title="Burn out"/>
          <p:cNvGraphicFramePr>
            <a:graphicFrameLocks noGrp="1"/>
          </p:cNvGraphicFramePr>
          <p:nvPr>
            <p:extLst>
              <p:ext uri="{D42A27DB-BD31-4B8C-83A1-F6EECF244321}">
                <p14:modId xmlns:p14="http://schemas.microsoft.com/office/powerpoint/2010/main" val="3078867523"/>
              </p:ext>
            </p:extLst>
          </p:nvPr>
        </p:nvGraphicFramePr>
        <p:xfrm>
          <a:off x="6402882" y="3237002"/>
          <a:ext cx="2359098" cy="468226"/>
        </p:xfrm>
        <a:graphic>
          <a:graphicData uri="http://schemas.openxmlformats.org/drawingml/2006/table">
            <a:tbl>
              <a:tblPr firstRow="1" bandRow="1">
                <a:tableStyleId>{5C22544A-7EE6-4342-B048-85BDC9FD1C3A}</a:tableStyleId>
              </a:tblPr>
              <a:tblGrid>
                <a:gridCol w="2359098">
                  <a:extLst>
                    <a:ext uri="{9D8B030D-6E8A-4147-A177-3AD203B41FA5}">
                      <a16:colId xmlns:a16="http://schemas.microsoft.com/office/drawing/2014/main" val="307953851"/>
                    </a:ext>
                  </a:extLst>
                </a:gridCol>
              </a:tblGrid>
              <a:tr h="468226">
                <a:tc>
                  <a:txBody>
                    <a:bodyPr/>
                    <a:lstStyle/>
                    <a:p>
                      <a:pPr algn="ctr"/>
                      <a:r>
                        <a:rPr lang="en-AU" sz="1050" b="1" dirty="0" smtClean="0">
                          <a:solidFill>
                            <a:schemeClr val="bg1"/>
                          </a:solidFill>
                        </a:rPr>
                        <a:t>Burnout</a:t>
                      </a:r>
                      <a:endParaRPr lang="en-AU" sz="1050" dirty="0"/>
                    </a:p>
                  </a:txBody>
                  <a:tcPr anchor="ctr">
                    <a:solidFill>
                      <a:schemeClr val="accent1"/>
                    </a:solidFill>
                  </a:tcPr>
                </a:tc>
                <a:extLst>
                  <a:ext uri="{0D108BD9-81ED-4DB2-BD59-A6C34878D82A}">
                    <a16:rowId xmlns:a16="http://schemas.microsoft.com/office/drawing/2014/main" val="1520366614"/>
                  </a:ext>
                </a:extLst>
              </a:tr>
            </a:tbl>
          </a:graphicData>
        </a:graphic>
      </p:graphicFrame>
      <p:pic>
        <p:nvPicPr>
          <p:cNvPr id="9" name="Picture 8" descr="Picture shows four connector arrows from job demands and resources, to burn out and job engagement. &#10;" title="Connectors"/>
          <p:cNvPicPr>
            <a:picLocks noChangeAspect="1"/>
          </p:cNvPicPr>
          <p:nvPr/>
        </p:nvPicPr>
        <p:blipFill rotWithShape="1">
          <a:blip r:embed="rId5"/>
          <a:srcRect l="4869"/>
          <a:stretch/>
        </p:blipFill>
        <p:spPr>
          <a:xfrm>
            <a:off x="5657957" y="3162807"/>
            <a:ext cx="752587" cy="1826021"/>
          </a:xfrm>
          <a:prstGeom prst="rect">
            <a:avLst/>
          </a:prstGeom>
        </p:spPr>
      </p:pic>
      <p:pic>
        <p:nvPicPr>
          <p:cNvPr id="8" name="Picture 7" descr="Picture shows box with job resources. Aspects of the job helping to achieve organisational goals or reduce burndens. For example: pay and conditions, organisational commitment, and training. &#10;" title="Job resources"/>
          <p:cNvPicPr>
            <a:picLocks noChangeAspect="1"/>
          </p:cNvPicPr>
          <p:nvPr/>
        </p:nvPicPr>
        <p:blipFill rotWithShape="1">
          <a:blip r:embed="rId6"/>
          <a:srcRect r="683"/>
          <a:stretch/>
        </p:blipFill>
        <p:spPr>
          <a:xfrm>
            <a:off x="410102" y="4092493"/>
            <a:ext cx="5247855" cy="1470158"/>
          </a:xfrm>
          <a:prstGeom prst="rect">
            <a:avLst/>
          </a:prstGeom>
        </p:spPr>
      </p:pic>
      <p:pic>
        <p:nvPicPr>
          <p:cNvPr id="7" name="Picture 6" descr="Picture shows box with job demands. &#10;Aspects of the job requiring sustained effort or skills that are associated with costs. For example: High workload, administration and red tape, and job insecurity.&#10;" title="Job demands"/>
          <p:cNvPicPr>
            <a:picLocks noChangeAspect="1"/>
          </p:cNvPicPr>
          <p:nvPr/>
        </p:nvPicPr>
        <p:blipFill rotWithShape="1">
          <a:blip r:embed="rId7"/>
          <a:srcRect r="496"/>
          <a:stretch/>
        </p:blipFill>
        <p:spPr>
          <a:xfrm>
            <a:off x="475207" y="2537109"/>
            <a:ext cx="5209313" cy="1397027"/>
          </a:xfrm>
          <a:prstGeom prst="rect">
            <a:avLst/>
          </a:prstGeom>
        </p:spPr>
      </p:pic>
      <p:sp>
        <p:nvSpPr>
          <p:cNvPr id="16" name="Rectangle 15"/>
          <p:cNvSpPr/>
          <p:nvPr/>
        </p:nvSpPr>
        <p:spPr>
          <a:xfrm>
            <a:off x="479424" y="1531476"/>
            <a:ext cx="5219789" cy="990015"/>
          </a:xfrm>
          <a:prstGeom prst="rect">
            <a:avLst/>
          </a:prstGeom>
        </p:spPr>
        <p:txBody>
          <a:bodyPr wrap="square">
            <a:spAutoFit/>
          </a:bodyPr>
          <a:lstStyle/>
          <a:p>
            <a:pPr>
              <a:spcBef>
                <a:spcPts val="700"/>
              </a:spcBef>
            </a:pPr>
            <a:r>
              <a:rPr lang="en-AU" sz="1050" dirty="0"/>
              <a:t>The </a:t>
            </a:r>
            <a:r>
              <a:rPr lang="en-AU" sz="1050" i="1" dirty="0"/>
              <a:t>Job Demands-Resources Model (JD-R model) </a:t>
            </a:r>
            <a:r>
              <a:rPr lang="en-AU" sz="1050" dirty="0"/>
              <a:t>is well established in organisational psychology</a:t>
            </a:r>
            <a:r>
              <a:rPr lang="en-AU" sz="1050" baseline="30000" dirty="0"/>
              <a:t>1</a:t>
            </a:r>
            <a:r>
              <a:rPr lang="en-AU" sz="1050" dirty="0"/>
              <a:t>. It suggests </a:t>
            </a:r>
            <a:r>
              <a:rPr lang="en-AU" sz="1050" dirty="0" smtClean="0"/>
              <a:t>you </a:t>
            </a:r>
            <a:r>
              <a:rPr lang="en-AU" sz="1050" dirty="0"/>
              <a:t>can predict whether </a:t>
            </a:r>
            <a:r>
              <a:rPr lang="en-AU" sz="1050" dirty="0" smtClean="0"/>
              <a:t>a worker is </a:t>
            </a:r>
            <a:r>
              <a:rPr lang="en-AU" sz="1050" dirty="0"/>
              <a:t>experiencing burnout or job engagement by understanding the balance between different physical, psychological, social and organisation factors. </a:t>
            </a:r>
          </a:p>
          <a:p>
            <a:pPr>
              <a:spcBef>
                <a:spcPts val="700"/>
              </a:spcBef>
            </a:pPr>
            <a:r>
              <a:rPr lang="en-AU" sz="1050" dirty="0"/>
              <a:t>These factors can be categorised into two themes:</a:t>
            </a:r>
          </a:p>
        </p:txBody>
      </p:sp>
      <p:sp>
        <p:nvSpPr>
          <p:cNvPr id="2" name="Title 1"/>
          <p:cNvSpPr>
            <a:spLocks noGrp="1"/>
          </p:cNvSpPr>
          <p:nvPr>
            <p:ph type="title"/>
          </p:nvPr>
        </p:nvSpPr>
        <p:spPr>
          <a:xfrm>
            <a:off x="479425" y="476250"/>
            <a:ext cx="11233150" cy="775597"/>
          </a:xfrm>
        </p:spPr>
        <p:txBody>
          <a:bodyPr/>
          <a:lstStyle/>
          <a:p>
            <a:r>
              <a:rPr lang="en-AU" sz="2800" dirty="0" smtClean="0"/>
              <a:t>BETA </a:t>
            </a:r>
            <a:r>
              <a:rPr lang="en-AU" sz="2800" dirty="0"/>
              <a:t>applied an evidence-based model to survey design and analysis </a:t>
            </a:r>
          </a:p>
        </p:txBody>
      </p:sp>
    </p:spTree>
    <p:extLst>
      <p:ext uri="{BB962C8B-B14F-4D97-AF65-F5344CB8AC3E}">
        <p14:creationId xmlns:p14="http://schemas.microsoft.com/office/powerpoint/2010/main" val="1380384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BF9"/>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9</a:t>
            </a:fld>
            <a:endParaRPr lang="en-AU" dirty="0"/>
          </a:p>
        </p:txBody>
      </p:sp>
      <p:sp>
        <p:nvSpPr>
          <p:cNvPr id="83" name="Rectangle 82"/>
          <p:cNvSpPr/>
          <p:nvPr/>
        </p:nvSpPr>
        <p:spPr>
          <a:xfrm>
            <a:off x="7779312" y="6396213"/>
            <a:ext cx="3982275" cy="27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rPr>
              <a:t>Note: Excludes prefer not to say therefore, total may not add up to 100%</a:t>
            </a:r>
          </a:p>
        </p:txBody>
      </p:sp>
      <p:graphicFrame>
        <p:nvGraphicFramePr>
          <p:cNvPr id="93" name="Table 92"/>
          <p:cNvGraphicFramePr>
            <a:graphicFrameLocks noGrp="1"/>
          </p:cNvGraphicFramePr>
          <p:nvPr>
            <p:extLst>
              <p:ext uri="{D42A27DB-BD31-4B8C-83A1-F6EECF244321}">
                <p14:modId xmlns:p14="http://schemas.microsoft.com/office/powerpoint/2010/main" val="2934462928"/>
              </p:ext>
            </p:extLst>
          </p:nvPr>
        </p:nvGraphicFramePr>
        <p:xfrm>
          <a:off x="7415797" y="5273248"/>
          <a:ext cx="2115382" cy="1047164"/>
        </p:xfrm>
        <a:graphic>
          <a:graphicData uri="http://schemas.openxmlformats.org/drawingml/2006/table">
            <a:tbl>
              <a:tblPr firstRow="1" bandRow="1">
                <a:tableStyleId>{5C22544A-7EE6-4342-B048-85BDC9FD1C3A}</a:tableStyleId>
              </a:tblPr>
              <a:tblGrid>
                <a:gridCol w="1604404">
                  <a:extLst>
                    <a:ext uri="{9D8B030D-6E8A-4147-A177-3AD203B41FA5}">
                      <a16:colId xmlns:a16="http://schemas.microsoft.com/office/drawing/2014/main" val="1545958064"/>
                    </a:ext>
                  </a:extLst>
                </a:gridCol>
                <a:gridCol w="510978">
                  <a:extLst>
                    <a:ext uri="{9D8B030D-6E8A-4147-A177-3AD203B41FA5}">
                      <a16:colId xmlns:a16="http://schemas.microsoft.com/office/drawing/2014/main" val="1652226396"/>
                    </a:ext>
                  </a:extLst>
                </a:gridCol>
              </a:tblGrid>
              <a:tr h="261791">
                <a:tc>
                  <a:txBody>
                    <a:bodyPr/>
                    <a:lstStyle/>
                    <a:p>
                      <a:pPr lvl="1" algn="r"/>
                      <a:r>
                        <a:rPr lang="en-AU" sz="1100" b="0" dirty="0" smtClean="0">
                          <a:solidFill>
                            <a:schemeClr val="tx1"/>
                          </a:solidFill>
                        </a:rPr>
                        <a:t>Metro</a:t>
                      </a:r>
                      <a:endParaRPr lang="en-AU" sz="11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35%</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3690638"/>
                  </a:ext>
                </a:extLst>
              </a:tr>
              <a:tr h="261791">
                <a:tc>
                  <a:txBody>
                    <a:bodyPr/>
                    <a:lstStyle/>
                    <a:p>
                      <a:pPr lvl="1" algn="r"/>
                      <a:r>
                        <a:rPr lang="en-AU" sz="1100" b="0" dirty="0" smtClean="0">
                          <a:solidFill>
                            <a:schemeClr val="tx1"/>
                          </a:solidFill>
                        </a:rPr>
                        <a:t>Regional </a:t>
                      </a:r>
                      <a:endParaRPr lang="en-AU" sz="11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55%</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822379"/>
                  </a:ext>
                </a:extLst>
              </a:tr>
              <a:tr h="261791">
                <a:tc>
                  <a:txBody>
                    <a:bodyPr/>
                    <a:lstStyle/>
                    <a:p>
                      <a:pPr lvl="1" algn="r"/>
                      <a:r>
                        <a:rPr lang="en-AU" sz="1100" b="0" dirty="0" smtClean="0">
                          <a:solidFill>
                            <a:schemeClr val="tx1"/>
                          </a:solidFill>
                        </a:rPr>
                        <a:t>Rural</a:t>
                      </a:r>
                      <a:endParaRPr lang="en-AU" sz="11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7%</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0976475"/>
                  </a:ext>
                </a:extLst>
              </a:tr>
              <a:tr h="261791">
                <a:tc>
                  <a:txBody>
                    <a:bodyPr/>
                    <a:lstStyle/>
                    <a:p>
                      <a:pPr lvl="0" algn="r"/>
                      <a:r>
                        <a:rPr lang="en-AU" sz="1100" b="0" dirty="0" smtClean="0">
                          <a:solidFill>
                            <a:schemeClr val="tx1"/>
                          </a:solidFill>
                        </a:rPr>
                        <a:t>Remote/Very Remote </a:t>
                      </a:r>
                      <a:endParaRPr lang="en-AU" sz="11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641635"/>
                  </a:ext>
                </a:extLst>
              </a:tr>
            </a:tbl>
          </a:graphicData>
        </a:graphic>
      </p:graphicFrame>
      <p:pic>
        <p:nvPicPr>
          <p:cNvPr id="18" name="Picture 17" descr="Icon and title for regionality" title="Regionality"/>
          <p:cNvPicPr>
            <a:picLocks noChangeAspect="1"/>
          </p:cNvPicPr>
          <p:nvPr/>
        </p:nvPicPr>
        <p:blipFill>
          <a:blip r:embed="rId3"/>
          <a:stretch>
            <a:fillRect/>
          </a:stretch>
        </p:blipFill>
        <p:spPr>
          <a:xfrm>
            <a:off x="7547541" y="4851407"/>
            <a:ext cx="2682472" cy="396274"/>
          </a:xfrm>
          <a:prstGeom prst="rect">
            <a:avLst/>
          </a:prstGeom>
        </p:spPr>
      </p:pic>
      <p:pic>
        <p:nvPicPr>
          <p:cNvPr id="17" name="Picture 16" descr="Graphic shows outline of Australia with % of resopndents in each state. &#10;- WA 4%&#10;- NT 2%&#10;- SA 3%&#10;- QLD 20%&#10;- NSW 31%&#10;- ACT 1%&#10;- VIC - 24%&#10;- TAS 14%" title="Graphic"/>
          <p:cNvPicPr>
            <a:picLocks noChangeAspect="1"/>
          </p:cNvPicPr>
          <p:nvPr/>
        </p:nvPicPr>
        <p:blipFill>
          <a:blip r:embed="rId4"/>
          <a:stretch>
            <a:fillRect/>
          </a:stretch>
        </p:blipFill>
        <p:spPr>
          <a:xfrm>
            <a:off x="7938824" y="2096591"/>
            <a:ext cx="3773751" cy="2188654"/>
          </a:xfrm>
          <a:prstGeom prst="rect">
            <a:avLst/>
          </a:prstGeom>
        </p:spPr>
      </p:pic>
      <p:pic>
        <p:nvPicPr>
          <p:cNvPr id="16" name="Picture 15" descr="Icon and title for location " title="Location"/>
          <p:cNvPicPr>
            <a:picLocks noChangeAspect="1"/>
          </p:cNvPicPr>
          <p:nvPr/>
        </p:nvPicPr>
        <p:blipFill>
          <a:blip r:embed="rId5"/>
          <a:stretch>
            <a:fillRect/>
          </a:stretch>
        </p:blipFill>
        <p:spPr>
          <a:xfrm>
            <a:off x="7547541" y="1574723"/>
            <a:ext cx="4505334" cy="384081"/>
          </a:xfrm>
          <a:prstGeom prst="rect">
            <a:avLst/>
          </a:prstGeom>
        </p:spPr>
      </p:pic>
      <p:graphicFrame>
        <p:nvGraphicFramePr>
          <p:cNvPr id="94" name="Table 93"/>
          <p:cNvGraphicFramePr>
            <a:graphicFrameLocks noGrp="1"/>
          </p:cNvGraphicFramePr>
          <p:nvPr>
            <p:extLst>
              <p:ext uri="{D42A27DB-BD31-4B8C-83A1-F6EECF244321}">
                <p14:modId xmlns:p14="http://schemas.microsoft.com/office/powerpoint/2010/main" val="2700805980"/>
              </p:ext>
            </p:extLst>
          </p:nvPr>
        </p:nvGraphicFramePr>
        <p:xfrm>
          <a:off x="4035215" y="5273248"/>
          <a:ext cx="2920634" cy="853440"/>
        </p:xfrm>
        <a:graphic>
          <a:graphicData uri="http://schemas.openxmlformats.org/drawingml/2006/table">
            <a:tbl>
              <a:tblPr firstRow="1" bandRow="1">
                <a:tableStyleId>{5C22544A-7EE6-4342-B048-85BDC9FD1C3A}</a:tableStyleId>
              </a:tblPr>
              <a:tblGrid>
                <a:gridCol w="2204923">
                  <a:extLst>
                    <a:ext uri="{9D8B030D-6E8A-4147-A177-3AD203B41FA5}">
                      <a16:colId xmlns:a16="http://schemas.microsoft.com/office/drawing/2014/main" val="2963643079"/>
                    </a:ext>
                  </a:extLst>
                </a:gridCol>
                <a:gridCol w="715711">
                  <a:extLst>
                    <a:ext uri="{9D8B030D-6E8A-4147-A177-3AD203B41FA5}">
                      <a16:colId xmlns:a16="http://schemas.microsoft.com/office/drawing/2014/main" val="1174708465"/>
                    </a:ext>
                  </a:extLst>
                </a:gridCol>
              </a:tblGrid>
              <a:tr h="405133">
                <a:tc>
                  <a:txBody>
                    <a:bodyPr/>
                    <a:lstStyle/>
                    <a:p>
                      <a:pPr algn="r"/>
                      <a:r>
                        <a:rPr lang="en-AU" sz="1100" b="0" dirty="0" smtClean="0">
                          <a:solidFill>
                            <a:schemeClr val="tx2"/>
                          </a:solidFill>
                        </a:rPr>
                        <a:t>Aboriginal and/or Torres</a:t>
                      </a:r>
                      <a:r>
                        <a:rPr lang="en-AU" sz="1100" b="0" baseline="0" dirty="0" smtClean="0">
                          <a:solidFill>
                            <a:schemeClr val="tx2"/>
                          </a:solidFill>
                        </a:rPr>
                        <a:t> Strait Islander</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4%</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125954"/>
                  </a:ext>
                </a:extLst>
              </a:tr>
              <a:tr h="405133">
                <a:tc>
                  <a:txBody>
                    <a:bodyPr/>
                    <a:lstStyle/>
                    <a:p>
                      <a:pPr algn="r"/>
                      <a:r>
                        <a:rPr lang="en-AU" sz="1100" b="0" dirty="0" smtClean="0">
                          <a:solidFill>
                            <a:schemeClr val="tx2"/>
                          </a:solidFill>
                        </a:rPr>
                        <a:t>Not Aboriginal and/or Torres Strait</a:t>
                      </a:r>
                      <a:r>
                        <a:rPr lang="en-AU" sz="1100" b="0" baseline="0" dirty="0" smtClean="0">
                          <a:solidFill>
                            <a:schemeClr val="tx2"/>
                          </a:solidFill>
                        </a:rPr>
                        <a:t> Islander</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93%</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508591"/>
                  </a:ext>
                </a:extLst>
              </a:tr>
            </a:tbl>
          </a:graphicData>
        </a:graphic>
      </p:graphicFrame>
      <p:pic>
        <p:nvPicPr>
          <p:cNvPr id="15" name="Picture 14" descr="Icon and title for Aboriginal and/or Torres Strait Islander status" title="Aboriginal and/or Torres Strait Islander status"/>
          <p:cNvPicPr>
            <a:picLocks noChangeAspect="1"/>
          </p:cNvPicPr>
          <p:nvPr/>
        </p:nvPicPr>
        <p:blipFill>
          <a:blip r:embed="rId6"/>
          <a:stretch>
            <a:fillRect/>
          </a:stretch>
        </p:blipFill>
        <p:spPr>
          <a:xfrm>
            <a:off x="3673636" y="4753863"/>
            <a:ext cx="3176291" cy="591363"/>
          </a:xfrm>
          <a:prstGeom prst="rect">
            <a:avLst/>
          </a:prstGeom>
        </p:spPr>
      </p:pic>
      <p:graphicFrame>
        <p:nvGraphicFramePr>
          <p:cNvPr id="87" name="Table 86"/>
          <p:cNvGraphicFramePr>
            <a:graphicFrameLocks noGrp="1"/>
          </p:cNvGraphicFramePr>
          <p:nvPr>
            <p:extLst>
              <p:ext uri="{D42A27DB-BD31-4B8C-83A1-F6EECF244321}">
                <p14:modId xmlns:p14="http://schemas.microsoft.com/office/powerpoint/2010/main" val="184040105"/>
              </p:ext>
            </p:extLst>
          </p:nvPr>
        </p:nvGraphicFramePr>
        <p:xfrm>
          <a:off x="4339114" y="3851136"/>
          <a:ext cx="2948602" cy="518160"/>
        </p:xfrm>
        <a:graphic>
          <a:graphicData uri="http://schemas.openxmlformats.org/drawingml/2006/table">
            <a:tbl>
              <a:tblPr firstRow="1" bandRow="1">
                <a:tableStyleId>{5C22544A-7EE6-4342-B048-85BDC9FD1C3A}</a:tableStyleId>
              </a:tblPr>
              <a:tblGrid>
                <a:gridCol w="1871983">
                  <a:extLst>
                    <a:ext uri="{9D8B030D-6E8A-4147-A177-3AD203B41FA5}">
                      <a16:colId xmlns:a16="http://schemas.microsoft.com/office/drawing/2014/main" val="1822377522"/>
                    </a:ext>
                  </a:extLst>
                </a:gridCol>
                <a:gridCol w="1076619">
                  <a:extLst>
                    <a:ext uri="{9D8B030D-6E8A-4147-A177-3AD203B41FA5}">
                      <a16:colId xmlns:a16="http://schemas.microsoft.com/office/drawing/2014/main" val="3539673643"/>
                    </a:ext>
                  </a:extLst>
                </a:gridCol>
              </a:tblGrid>
              <a:tr h="156268">
                <a:tc>
                  <a:txBody>
                    <a:bodyPr/>
                    <a:lstStyle/>
                    <a:p>
                      <a:pPr algn="r"/>
                      <a:r>
                        <a:rPr lang="en-AU" sz="1100" b="0" dirty="0" smtClean="0">
                          <a:solidFill>
                            <a:schemeClr val="tx1"/>
                          </a:solidFill>
                        </a:rPr>
                        <a:t>English</a:t>
                      </a:r>
                      <a:endParaRPr lang="en-AU" sz="11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92%</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092"/>
                  </a:ext>
                </a:extLst>
              </a:tr>
              <a:tr h="156268">
                <a:tc>
                  <a:txBody>
                    <a:bodyPr/>
                    <a:lstStyle/>
                    <a:p>
                      <a:pPr algn="r"/>
                      <a:r>
                        <a:rPr lang="en-AU" sz="1100" b="0" dirty="0" smtClean="0">
                          <a:solidFill>
                            <a:schemeClr val="tx1"/>
                          </a:solidFill>
                        </a:rPr>
                        <a:t>Other</a:t>
                      </a:r>
                      <a:r>
                        <a:rPr lang="en-AU" sz="1100" b="0" baseline="0" dirty="0" smtClean="0">
                          <a:solidFill>
                            <a:schemeClr val="tx1"/>
                          </a:solidFill>
                        </a:rPr>
                        <a:t> language</a:t>
                      </a:r>
                      <a:endParaRPr lang="en-AU" sz="11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6%</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204621"/>
                  </a:ext>
                </a:extLst>
              </a:tr>
            </a:tbl>
          </a:graphicData>
        </a:graphic>
      </p:graphicFrame>
      <p:pic>
        <p:nvPicPr>
          <p:cNvPr id="14" name="Picture 13" descr="Icon and title for main home language" title="Main home language"/>
          <p:cNvPicPr>
            <a:picLocks noChangeAspect="1"/>
          </p:cNvPicPr>
          <p:nvPr/>
        </p:nvPicPr>
        <p:blipFill>
          <a:blip r:embed="rId7"/>
          <a:stretch>
            <a:fillRect/>
          </a:stretch>
        </p:blipFill>
        <p:spPr>
          <a:xfrm>
            <a:off x="3740775" y="3525828"/>
            <a:ext cx="2469094" cy="384081"/>
          </a:xfrm>
          <a:prstGeom prst="rect">
            <a:avLst/>
          </a:prstGeom>
        </p:spPr>
      </p:pic>
      <p:graphicFrame>
        <p:nvGraphicFramePr>
          <p:cNvPr id="139" name="Table 138"/>
          <p:cNvGraphicFramePr>
            <a:graphicFrameLocks noGrp="1"/>
          </p:cNvGraphicFramePr>
          <p:nvPr>
            <p:extLst>
              <p:ext uri="{D42A27DB-BD31-4B8C-83A1-F6EECF244321}">
                <p14:modId xmlns:p14="http://schemas.microsoft.com/office/powerpoint/2010/main" val="471982699"/>
              </p:ext>
            </p:extLst>
          </p:nvPr>
        </p:nvGraphicFramePr>
        <p:xfrm>
          <a:off x="3849110" y="1969694"/>
          <a:ext cx="2907849" cy="1262395"/>
        </p:xfrm>
        <a:graphic>
          <a:graphicData uri="http://schemas.openxmlformats.org/drawingml/2006/table">
            <a:tbl>
              <a:tblPr firstRow="1" bandRow="1">
                <a:tableStyleId>{5C22544A-7EE6-4342-B048-85BDC9FD1C3A}</a:tableStyleId>
              </a:tblPr>
              <a:tblGrid>
                <a:gridCol w="2409282">
                  <a:extLst>
                    <a:ext uri="{9D8B030D-6E8A-4147-A177-3AD203B41FA5}">
                      <a16:colId xmlns:a16="http://schemas.microsoft.com/office/drawing/2014/main" val="4004220719"/>
                    </a:ext>
                  </a:extLst>
                </a:gridCol>
                <a:gridCol w="498567">
                  <a:extLst>
                    <a:ext uri="{9D8B030D-6E8A-4147-A177-3AD203B41FA5}">
                      <a16:colId xmlns:a16="http://schemas.microsoft.com/office/drawing/2014/main" val="4040537697"/>
                    </a:ext>
                  </a:extLst>
                </a:gridCol>
              </a:tblGrid>
              <a:tr h="252479">
                <a:tc>
                  <a:txBody>
                    <a:bodyPr/>
                    <a:lstStyle/>
                    <a:p>
                      <a:pPr lvl="1" algn="r"/>
                      <a:r>
                        <a:rPr lang="en-AU" sz="1100" b="0" dirty="0" smtClean="0">
                          <a:solidFill>
                            <a:schemeClr val="tx2"/>
                          </a:solidFill>
                        </a:rPr>
                        <a:t>Year 10 and below</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9%</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836587"/>
                  </a:ext>
                </a:extLst>
              </a:tr>
              <a:tr h="252479">
                <a:tc>
                  <a:txBody>
                    <a:bodyPr/>
                    <a:lstStyle/>
                    <a:p>
                      <a:pPr lvl="1" algn="r"/>
                      <a:r>
                        <a:rPr lang="en-AU" sz="1100" b="0" dirty="0" smtClean="0">
                          <a:solidFill>
                            <a:schemeClr val="tx2"/>
                          </a:solidFill>
                        </a:rPr>
                        <a:t>Year 11/12</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14%</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329891"/>
                  </a:ext>
                </a:extLst>
              </a:tr>
              <a:tr h="252479">
                <a:tc>
                  <a:txBody>
                    <a:bodyPr/>
                    <a:lstStyle/>
                    <a:p>
                      <a:pPr lvl="1" algn="r"/>
                      <a:r>
                        <a:rPr lang="en-AU" sz="1100" b="0" dirty="0" smtClean="0">
                          <a:solidFill>
                            <a:schemeClr val="tx2"/>
                          </a:solidFill>
                        </a:rPr>
                        <a:t>Trade/Vocational</a:t>
                      </a:r>
                      <a:r>
                        <a:rPr lang="en-AU" sz="1100" b="0" baseline="0" dirty="0" smtClean="0">
                          <a:solidFill>
                            <a:schemeClr val="tx2"/>
                          </a:solidFill>
                        </a:rPr>
                        <a:t> training</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30%</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280713"/>
                  </a:ext>
                </a:extLst>
              </a:tr>
              <a:tr h="252479">
                <a:tc>
                  <a:txBody>
                    <a:bodyPr/>
                    <a:lstStyle/>
                    <a:p>
                      <a:pPr lvl="1" algn="r"/>
                      <a:r>
                        <a:rPr lang="en-AU" sz="1100" b="0" dirty="0" smtClean="0">
                          <a:solidFill>
                            <a:schemeClr val="tx2"/>
                          </a:solidFill>
                        </a:rPr>
                        <a:t>Undergraduate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smtClean="0">
                          <a:solidFill>
                            <a:schemeClr val="accent6"/>
                          </a:solidFill>
                        </a:rPr>
                        <a:t>25%</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0335545"/>
                  </a:ext>
                </a:extLst>
              </a:tr>
              <a:tr h="252479">
                <a:tc>
                  <a:txBody>
                    <a:bodyPr/>
                    <a:lstStyle/>
                    <a:p>
                      <a:pPr lvl="1" algn="r"/>
                      <a:r>
                        <a:rPr lang="en-AU" sz="1100" b="0" dirty="0" smtClean="0">
                          <a:solidFill>
                            <a:schemeClr val="tx2"/>
                          </a:solidFill>
                        </a:rPr>
                        <a:t>Postgraduate</a:t>
                      </a:r>
                      <a:endParaRPr lang="en-AU" sz="1100" b="0" dirty="0">
                        <a:solidFill>
                          <a:schemeClr val="tx2"/>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18%</a:t>
                      </a:r>
                      <a:endParaRPr lang="en-AU" sz="1100" b="0" dirty="0">
                        <a:solidFill>
                          <a:schemeClr val="accent6"/>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439874"/>
                  </a:ext>
                </a:extLst>
              </a:tr>
            </a:tbl>
          </a:graphicData>
        </a:graphic>
      </p:graphicFrame>
      <p:pic>
        <p:nvPicPr>
          <p:cNvPr id="13" name="Picture 12" descr="Icon and title of educational attainment " title="Educational attainment"/>
          <p:cNvPicPr>
            <a:picLocks noChangeAspect="1"/>
          </p:cNvPicPr>
          <p:nvPr/>
        </p:nvPicPr>
        <p:blipFill>
          <a:blip r:embed="rId8"/>
          <a:stretch>
            <a:fillRect/>
          </a:stretch>
        </p:blipFill>
        <p:spPr>
          <a:xfrm>
            <a:off x="3740775" y="1577771"/>
            <a:ext cx="2883658" cy="377985"/>
          </a:xfrm>
          <a:prstGeom prst="rect">
            <a:avLst/>
          </a:prstGeom>
        </p:spPr>
      </p:pic>
      <p:graphicFrame>
        <p:nvGraphicFramePr>
          <p:cNvPr id="95" name="Table 94"/>
          <p:cNvGraphicFramePr>
            <a:graphicFrameLocks noGrp="1"/>
          </p:cNvGraphicFramePr>
          <p:nvPr>
            <p:extLst>
              <p:ext uri="{D42A27DB-BD31-4B8C-83A1-F6EECF244321}">
                <p14:modId xmlns:p14="http://schemas.microsoft.com/office/powerpoint/2010/main" val="3169907806"/>
              </p:ext>
            </p:extLst>
          </p:nvPr>
        </p:nvGraphicFramePr>
        <p:xfrm>
          <a:off x="273288" y="5273248"/>
          <a:ext cx="2948602" cy="518160"/>
        </p:xfrm>
        <a:graphic>
          <a:graphicData uri="http://schemas.openxmlformats.org/drawingml/2006/table">
            <a:tbl>
              <a:tblPr firstRow="1" bandRow="1">
                <a:tableStyleId>{5C22544A-7EE6-4342-B048-85BDC9FD1C3A}</a:tableStyleId>
              </a:tblPr>
              <a:tblGrid>
                <a:gridCol w="1871983">
                  <a:extLst>
                    <a:ext uri="{9D8B030D-6E8A-4147-A177-3AD203B41FA5}">
                      <a16:colId xmlns:a16="http://schemas.microsoft.com/office/drawing/2014/main" val="1822377522"/>
                    </a:ext>
                  </a:extLst>
                </a:gridCol>
                <a:gridCol w="1076619">
                  <a:extLst>
                    <a:ext uri="{9D8B030D-6E8A-4147-A177-3AD203B41FA5}">
                      <a16:colId xmlns:a16="http://schemas.microsoft.com/office/drawing/2014/main" val="3539673643"/>
                    </a:ext>
                  </a:extLst>
                </a:gridCol>
              </a:tblGrid>
              <a:tr h="156268">
                <a:tc>
                  <a:txBody>
                    <a:bodyPr/>
                    <a:lstStyle/>
                    <a:p>
                      <a:pPr algn="r"/>
                      <a:r>
                        <a:rPr lang="en-AU" sz="1100" b="0" dirty="0" smtClean="0">
                          <a:solidFill>
                            <a:schemeClr val="tx1"/>
                          </a:solidFill>
                        </a:rPr>
                        <a:t>Australia</a:t>
                      </a:r>
                      <a:endParaRPr lang="en-AU" sz="11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78%</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092"/>
                  </a:ext>
                </a:extLst>
              </a:tr>
              <a:tr h="156268">
                <a:tc>
                  <a:txBody>
                    <a:bodyPr/>
                    <a:lstStyle/>
                    <a:p>
                      <a:pPr algn="r"/>
                      <a:r>
                        <a:rPr lang="en-AU" sz="1100" b="0" dirty="0" smtClean="0">
                          <a:solidFill>
                            <a:schemeClr val="tx1"/>
                          </a:solidFill>
                        </a:rPr>
                        <a:t>Overseas</a:t>
                      </a:r>
                      <a:endParaRPr lang="en-AU" sz="11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19%</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204621"/>
                  </a:ext>
                </a:extLst>
              </a:tr>
            </a:tbl>
          </a:graphicData>
        </a:graphic>
      </p:graphicFrame>
      <p:pic>
        <p:nvPicPr>
          <p:cNvPr id="12" name="Picture 11" descr="Icon and title for country of birth of respondents " title="Country of birth"/>
          <p:cNvPicPr>
            <a:picLocks noChangeAspect="1"/>
          </p:cNvPicPr>
          <p:nvPr/>
        </p:nvPicPr>
        <p:blipFill>
          <a:blip r:embed="rId9"/>
          <a:stretch>
            <a:fillRect/>
          </a:stretch>
        </p:blipFill>
        <p:spPr>
          <a:xfrm>
            <a:off x="761751" y="4860552"/>
            <a:ext cx="2017951" cy="3779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42697808"/>
              </p:ext>
            </p:extLst>
          </p:nvPr>
        </p:nvGraphicFramePr>
        <p:xfrm>
          <a:off x="224069" y="3877765"/>
          <a:ext cx="2948602" cy="777240"/>
        </p:xfrm>
        <a:graphic>
          <a:graphicData uri="http://schemas.openxmlformats.org/drawingml/2006/table">
            <a:tbl>
              <a:tblPr firstRow="1" bandRow="1">
                <a:tableStyleId>{5C22544A-7EE6-4342-B048-85BDC9FD1C3A}</a:tableStyleId>
              </a:tblPr>
              <a:tblGrid>
                <a:gridCol w="1871983">
                  <a:extLst>
                    <a:ext uri="{9D8B030D-6E8A-4147-A177-3AD203B41FA5}">
                      <a16:colId xmlns:a16="http://schemas.microsoft.com/office/drawing/2014/main" val="1822377522"/>
                    </a:ext>
                  </a:extLst>
                </a:gridCol>
                <a:gridCol w="1076619">
                  <a:extLst>
                    <a:ext uri="{9D8B030D-6E8A-4147-A177-3AD203B41FA5}">
                      <a16:colId xmlns:a16="http://schemas.microsoft.com/office/drawing/2014/main" val="3539673643"/>
                    </a:ext>
                  </a:extLst>
                </a:gridCol>
              </a:tblGrid>
              <a:tr h="156268">
                <a:tc>
                  <a:txBody>
                    <a:bodyPr/>
                    <a:lstStyle/>
                    <a:p>
                      <a:pPr algn="r"/>
                      <a:r>
                        <a:rPr lang="en-AU" sz="1100" b="0" dirty="0" smtClean="0">
                          <a:solidFill>
                            <a:schemeClr val="tx2"/>
                          </a:solidFill>
                        </a:rPr>
                        <a:t>Female</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73%</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092"/>
                  </a:ext>
                </a:extLst>
              </a:tr>
              <a:tr h="156268">
                <a:tc>
                  <a:txBody>
                    <a:bodyPr/>
                    <a:lstStyle/>
                    <a:p>
                      <a:pPr algn="r"/>
                      <a:r>
                        <a:rPr lang="en-AU" sz="1100" b="0" smtClean="0">
                          <a:solidFill>
                            <a:schemeClr val="tx2"/>
                          </a:solidFill>
                        </a:rPr>
                        <a:t>Male</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25%</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204621"/>
                  </a:ext>
                </a:extLst>
              </a:tr>
              <a:tr h="156268">
                <a:tc>
                  <a:txBody>
                    <a:bodyPr/>
                    <a:lstStyle/>
                    <a:p>
                      <a:pPr algn="r"/>
                      <a:r>
                        <a:rPr lang="en-AU" sz="1100" b="0" dirty="0" smtClean="0">
                          <a:solidFill>
                            <a:schemeClr val="tx2"/>
                          </a:solidFill>
                        </a:rPr>
                        <a:t>Non-binary</a:t>
                      </a:r>
                      <a:endParaRPr lang="en-AU" sz="11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100" b="0" dirty="0" smtClean="0">
                          <a:solidFill>
                            <a:schemeClr val="accent6"/>
                          </a:solidFill>
                        </a:rPr>
                        <a:t>&lt;1%</a:t>
                      </a:r>
                      <a:endParaRPr lang="en-AU" sz="11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928943"/>
                  </a:ext>
                </a:extLst>
              </a:tr>
            </a:tbl>
          </a:graphicData>
        </a:graphic>
      </p:graphicFrame>
      <p:pic>
        <p:nvPicPr>
          <p:cNvPr id="11" name="Picture 10" descr="Icon and title of gender" title="Gender"/>
          <p:cNvPicPr>
            <a:picLocks noChangeAspect="1"/>
          </p:cNvPicPr>
          <p:nvPr/>
        </p:nvPicPr>
        <p:blipFill>
          <a:blip r:embed="rId10"/>
          <a:stretch>
            <a:fillRect/>
          </a:stretch>
        </p:blipFill>
        <p:spPr>
          <a:xfrm>
            <a:off x="769091" y="3525828"/>
            <a:ext cx="1652159" cy="38408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14334330"/>
              </p:ext>
            </p:extLst>
          </p:nvPr>
        </p:nvGraphicFramePr>
        <p:xfrm>
          <a:off x="508508" y="1983386"/>
          <a:ext cx="2271194" cy="1307935"/>
        </p:xfrm>
        <a:graphic>
          <a:graphicData uri="http://schemas.openxmlformats.org/drawingml/2006/table">
            <a:tbl>
              <a:tblPr firstRow="1" bandRow="1">
                <a:tableStyleId>{5C22544A-7EE6-4342-B048-85BDC9FD1C3A}</a:tableStyleId>
              </a:tblPr>
              <a:tblGrid>
                <a:gridCol w="1628906">
                  <a:extLst>
                    <a:ext uri="{9D8B030D-6E8A-4147-A177-3AD203B41FA5}">
                      <a16:colId xmlns:a16="http://schemas.microsoft.com/office/drawing/2014/main" val="2650454989"/>
                    </a:ext>
                  </a:extLst>
                </a:gridCol>
                <a:gridCol w="642288">
                  <a:extLst>
                    <a:ext uri="{9D8B030D-6E8A-4147-A177-3AD203B41FA5}">
                      <a16:colId xmlns:a16="http://schemas.microsoft.com/office/drawing/2014/main" val="4090749032"/>
                    </a:ext>
                  </a:extLst>
                </a:gridCol>
              </a:tblGrid>
              <a:tr h="261587">
                <a:tc>
                  <a:txBody>
                    <a:bodyPr/>
                    <a:lstStyle/>
                    <a:p>
                      <a:pPr algn="r"/>
                      <a:r>
                        <a:rPr lang="en-AU" sz="1100" b="0" dirty="0" smtClean="0">
                          <a:solidFill>
                            <a:schemeClr val="tx2"/>
                          </a:solidFill>
                        </a:rPr>
                        <a:t>&lt;30 years</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13%</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722572"/>
                  </a:ext>
                </a:extLst>
              </a:tr>
              <a:tr h="261587">
                <a:tc>
                  <a:txBody>
                    <a:bodyPr/>
                    <a:lstStyle/>
                    <a:p>
                      <a:pPr algn="r"/>
                      <a:r>
                        <a:rPr lang="en-AU" sz="1100" b="0" dirty="0" smtClean="0">
                          <a:solidFill>
                            <a:schemeClr val="tx2"/>
                          </a:solidFill>
                        </a:rPr>
                        <a:t>30-39 years</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21%</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593863"/>
                  </a:ext>
                </a:extLst>
              </a:tr>
              <a:tr h="261587">
                <a:tc>
                  <a:txBody>
                    <a:bodyPr/>
                    <a:lstStyle/>
                    <a:p>
                      <a:pPr algn="r"/>
                      <a:r>
                        <a:rPr lang="en-AU" sz="1100" b="0" dirty="0" smtClean="0">
                          <a:solidFill>
                            <a:schemeClr val="tx2"/>
                          </a:solidFill>
                        </a:rPr>
                        <a:t>40-49 years</a:t>
                      </a:r>
                      <a:endParaRPr lang="en-AU" sz="1100" b="0" dirty="0">
                        <a:solidFill>
                          <a:schemeClr val="tx2"/>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23%</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696087"/>
                  </a:ext>
                </a:extLst>
              </a:tr>
              <a:tr h="2615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0" dirty="0" smtClean="0">
                          <a:solidFill>
                            <a:schemeClr val="tx2"/>
                          </a:solidFill>
                        </a:rPr>
                        <a:t>50-59 years</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30%</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272161"/>
                  </a:ext>
                </a:extLst>
              </a:tr>
              <a:tr h="2615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0" dirty="0" smtClean="0">
                          <a:solidFill>
                            <a:schemeClr val="tx2"/>
                          </a:solidFill>
                        </a:rPr>
                        <a:t>60+ years</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100" b="0" dirty="0" smtClean="0">
                          <a:solidFill>
                            <a:schemeClr val="accent6"/>
                          </a:solidFill>
                        </a:rPr>
                        <a:t>13%</a:t>
                      </a:r>
                      <a:endParaRPr lang="en-AU" sz="1100" b="0" dirty="0">
                        <a:solidFill>
                          <a:schemeClr val="accent6"/>
                        </a:solidFill>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4288"/>
                  </a:ext>
                </a:extLst>
              </a:tr>
            </a:tbl>
          </a:graphicData>
        </a:graphic>
      </p:graphicFrame>
      <p:pic>
        <p:nvPicPr>
          <p:cNvPr id="8" name="Picture 7" descr="Icon and title of age" title="Age of respondents"/>
          <p:cNvPicPr>
            <a:picLocks noChangeAspect="1"/>
          </p:cNvPicPr>
          <p:nvPr/>
        </p:nvPicPr>
        <p:blipFill>
          <a:blip r:embed="rId11"/>
          <a:stretch>
            <a:fillRect/>
          </a:stretch>
        </p:blipFill>
        <p:spPr>
          <a:xfrm>
            <a:off x="827047" y="1550336"/>
            <a:ext cx="1249788" cy="432854"/>
          </a:xfrm>
          <a:prstGeom prst="rect">
            <a:avLst/>
          </a:prstGeom>
        </p:spPr>
      </p:pic>
      <p:sp>
        <p:nvSpPr>
          <p:cNvPr id="27" name="Text Placeholder 3"/>
          <p:cNvSpPr>
            <a:spLocks noGrp="1"/>
          </p:cNvSpPr>
          <p:nvPr>
            <p:ph type="body" sz="quarter" idx="4294967295"/>
          </p:nvPr>
        </p:nvSpPr>
        <p:spPr>
          <a:xfrm>
            <a:off x="479425" y="886875"/>
            <a:ext cx="11233150" cy="307777"/>
          </a:xfrm>
          <a:prstGeom prst="rect">
            <a:avLst/>
          </a:prstGeom>
        </p:spPr>
        <p:txBody>
          <a:bodyPr vert="horz" lIns="0" tIns="0" rIns="0" bIns="0" rtlCol="0">
            <a:spAutoFit/>
          </a:bodyPr>
          <a:lstStyle/>
          <a:p>
            <a:r>
              <a:rPr lang="en-AU" sz="2000" dirty="0">
                <a:solidFill>
                  <a:schemeClr val="bg2"/>
                </a:solidFill>
              </a:rPr>
              <a:t>Survey sample snapshot: Demographics </a:t>
            </a:r>
          </a:p>
        </p:txBody>
      </p:sp>
      <p:sp>
        <p:nvSpPr>
          <p:cNvPr id="9" name="Title 5">
            <a:extLst>
              <a:ext uri="{FF2B5EF4-FFF2-40B4-BE49-F238E27FC236}">
                <a16:creationId xmlns:a16="http://schemas.microsoft.com/office/drawing/2014/main" id="{71921622-03A0-FC48-9E0D-7B6F030117B9}"/>
              </a:ext>
            </a:extLst>
          </p:cNvPr>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a:lstStyle>
          <a:p>
            <a:r>
              <a:rPr lang="en-AU" sz="2800" dirty="0"/>
              <a:t>BETA surveyed 768 </a:t>
            </a:r>
            <a:r>
              <a:rPr lang="en-AU" sz="2800" dirty="0">
                <a:cs typeface="Helvetica"/>
              </a:rPr>
              <a:t>workers in the NDIS </a:t>
            </a:r>
            <a:r>
              <a:rPr lang="en-AU" sz="2800" dirty="0" smtClean="0">
                <a:cs typeface="Helvetica"/>
              </a:rPr>
              <a:t>workforce</a:t>
            </a:r>
            <a:endParaRPr lang="en-AU" sz="2800" dirty="0"/>
          </a:p>
        </p:txBody>
      </p:sp>
    </p:spTree>
    <p:extLst>
      <p:ext uri="{BB962C8B-B14F-4D97-AF65-F5344CB8AC3E}">
        <p14:creationId xmlns:p14="http://schemas.microsoft.com/office/powerpoint/2010/main" val="3687029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A PPT Presentation Template Green 1" id="{FD694DC5-8551-418D-BC7D-9AEB54002440}" vid="{AB156202-5F1A-4963-AE16-778BF78AB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TA">
    <a:dk1>
      <a:sysClr val="windowText" lastClr="000000"/>
    </a:dk1>
    <a:lt1>
      <a:sysClr val="window" lastClr="FFFFFF"/>
    </a:lt1>
    <a:dk2>
      <a:srgbClr val="20B9A3"/>
    </a:dk2>
    <a:lt2>
      <a:srgbClr val="2D276C"/>
    </a:lt2>
    <a:accent1>
      <a:srgbClr val="117479"/>
    </a:accent1>
    <a:accent2>
      <a:srgbClr val="AA338A"/>
    </a:accent2>
    <a:accent3>
      <a:srgbClr val="4C255E"/>
    </a:accent3>
    <a:accent4>
      <a:srgbClr val="C00000"/>
    </a:accent4>
    <a:accent5>
      <a:srgbClr val="ABDBF6"/>
    </a:accent5>
    <a:accent6>
      <a:srgbClr val="2D276C"/>
    </a:accent6>
    <a:hlink>
      <a:srgbClr val="6D6E71"/>
    </a:hlink>
    <a:folHlink>
      <a:srgbClr val="6D6E71"/>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9B58D7D72C3ED54C851955501673F8AC" ma:contentTypeVersion="12" ma:contentTypeDescription="ShareHub Document" ma:contentTypeScope="" ma:versionID="97f9b7b7c78848d4214b9782eb89bc56">
  <xsd:schema xmlns:xsd="http://www.w3.org/2001/XMLSchema" xmlns:xs="http://www.w3.org/2001/XMLSchema" xmlns:p="http://schemas.microsoft.com/office/2006/metadata/properties" xmlns:ns1="166541c0-0594-4e6a-9105-c24d4b6de6f7" xmlns:ns3="685f9fda-bd71-4433-b331-92feb9553089" targetNamespace="http://schemas.microsoft.com/office/2006/metadata/properties" ma:root="true" ma:fieldsID="76f1aafd45aee4e06fde14cce240cffd" ns1:_="" ns3:_="">
    <xsd:import namespace="166541c0-0594-4e6a-9105-c24d4b6de6f7"/>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hc4a8f51d7584793bcee84017ea96cb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541c0-0594-4e6a-9105-c24d4b6de6f7"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57;#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ea88e85-05a7-4360-91dc-760ce9bb3d8d}" ma:internalName="TaxCatchAll" ma:showField="CatchAllData"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a88e85-05a7-4360-91dc-760ce9bb3d8d}" ma:internalName="TaxCatchAllLabel" ma:readOnly="true" ma:showField="CatchAllDataLabel"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c4a8f51d7584793bcee84017ea96cb3" ma:index="18" nillable="true" ma:taxonomy="true" ma:internalName="hc4a8f51d7584793bcee84017ea96cb3" ma:taxonomyFieldName="ESearchTags" ma:displayName="Tags" ma:fieldId="{1c4a8f51-d758-4793-bcee-84017ea96cb3}"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c5611b894cf49d8aeeb8ebf39dc09bc xmlns="166541c0-0594-4e6a-9105-c24d4b6de6f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jd1c641577414dfdab1686c9d5d0dbd0 xmlns="166541c0-0594-4e6a-9105-c24d4b6de6f7">
      <Terms xmlns="http://schemas.microsoft.com/office/infopath/2007/PartnerControls"/>
    </jd1c641577414dfdab1686c9d5d0dbd0>
    <hc4a8f51d7584793bcee84017ea96cb3 xmlns="166541c0-0594-4e6a-9105-c24d4b6de6f7">
      <Terms xmlns="http://schemas.microsoft.com/office/infopath/2007/PartnerControls"/>
    </hc4a8f51d7584793bcee84017ea96cb3>
    <ShareHubID xmlns="166541c0-0594-4e6a-9105-c24d4b6de6f7">DOC23-72303</ShareHubID>
    <TaxCatchAll xmlns="166541c0-0594-4e6a-9105-c24d4b6de6f7">
      <Value>57</Value>
    </TaxCatchAll>
    <PMCNotes xmlns="166541c0-0594-4e6a-9105-c24d4b6de6f7" xsi:nil="true"/>
    <NonRecordJustification xmlns="685f9fda-bd71-4433-b331-92feb9553089">None</NonRecordJustification>
  </documentManagement>
</p:properties>
</file>

<file path=customXml/itemProps1.xml><?xml version="1.0" encoding="utf-8"?>
<ds:datastoreItem xmlns:ds="http://schemas.openxmlformats.org/officeDocument/2006/customXml" ds:itemID="{B35EAEA1-0F36-42C6-868B-45C7AB8CE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6541c0-0594-4e6a-9105-c24d4b6de6f7"/>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A9F9CD-FF02-49CB-8D3D-8B9613278126}">
  <ds:schemaRefs>
    <ds:schemaRef ds:uri="http://schemas.microsoft.com/sharepoint/v3/contenttype/forms"/>
  </ds:schemaRefs>
</ds:datastoreItem>
</file>

<file path=customXml/itemProps3.xml><?xml version="1.0" encoding="utf-8"?>
<ds:datastoreItem xmlns:ds="http://schemas.openxmlformats.org/officeDocument/2006/customXml" ds:itemID="{D3746D71-BA99-4B43-818B-A6970C3A3BBE}">
  <ds:schemaRefs>
    <ds:schemaRef ds:uri="http://purl.org/dc/terms/"/>
    <ds:schemaRef ds:uri="http://schemas.microsoft.com/office/2006/documentManagement/types"/>
    <ds:schemaRef ds:uri="http://schemas.microsoft.com/office/2006/metadata/properties"/>
    <ds:schemaRef ds:uri="http://purl.org/dc/elements/1.1/"/>
    <ds:schemaRef ds:uri="166541c0-0594-4e6a-9105-c24d4b6de6f7"/>
    <ds:schemaRef ds:uri="http://schemas.microsoft.com/office/infopath/2007/PartnerControls"/>
    <ds:schemaRef ds:uri="685f9fda-bd71-4433-b331-92feb9553089"/>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10471</Words>
  <Application>Microsoft Office PowerPoint</Application>
  <PresentationFormat>Widescreen</PresentationFormat>
  <Paragraphs>1106</Paragraphs>
  <Slides>54</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Georgia</vt:lpstr>
      <vt:lpstr>Helvetica</vt:lpstr>
      <vt:lpstr>System Font Regular</vt:lpstr>
      <vt:lpstr>Times New Roman</vt:lpstr>
      <vt:lpstr>Content slides.</vt:lpstr>
      <vt:lpstr>NDIS workforce retention</vt:lpstr>
      <vt:lpstr>BETA Insights </vt:lpstr>
      <vt:lpstr>Table of contents</vt:lpstr>
      <vt:lpstr>Executive summary </vt:lpstr>
      <vt:lpstr>Project context and design</vt:lpstr>
      <vt:lpstr>Project context and scope</vt:lpstr>
      <vt:lpstr>Research methodology</vt:lpstr>
      <vt:lpstr>BETA applied an evidence-based model to survey design and analysis </vt:lpstr>
      <vt:lpstr>PowerPoint Presentation</vt:lpstr>
      <vt:lpstr>NDIS workers came from a range of organisational backgrounds</vt:lpstr>
      <vt:lpstr>Experience of the  NDIS workforce</vt:lpstr>
      <vt:lpstr>Intentions to stay or leave</vt:lpstr>
      <vt:lpstr>Most NDIS workers do not plan to leave their current job</vt:lpstr>
      <vt:lpstr>Of the NDIS workers who do plan to leave their current job,  about 1 in 2 intend to leave the NDIS workforce</vt:lpstr>
      <vt:lpstr>The most common reason workers want to leave the NDIS workforce is high workload</vt:lpstr>
      <vt:lpstr>For those who want to stay in the NDIS workforce, the main reason is the nature of care and support work </vt:lpstr>
      <vt:lpstr>Low levels of burnout and high job engagement are associated with intentions to stay in the NDIS workforce</vt:lpstr>
      <vt:lpstr>Most NDIS workers feel both burned out and engaged   </vt:lpstr>
      <vt:lpstr>Job demands</vt:lpstr>
      <vt:lpstr>BETA identified which job demands are associated with high burnout and low job engagement </vt:lpstr>
      <vt:lpstr>The emotional demands of NDIS work are high </vt:lpstr>
      <vt:lpstr>Administrative burden is a common barrier </vt:lpstr>
      <vt:lpstr>NDIS workers feel their heath and safety is sometimes at risk</vt:lpstr>
      <vt:lpstr>Most respondents had a workload above their capacity</vt:lpstr>
      <vt:lpstr>Most respondents are happy with the number of hours they work</vt:lpstr>
      <vt:lpstr>Job resources</vt:lpstr>
      <vt:lpstr>BETA identified which job resources are associated with low burnout and high job engagement </vt:lpstr>
      <vt:lpstr>Not all NDIS workers feel they have healthy work practices</vt:lpstr>
      <vt:lpstr>Most NDIS workers feel committed to their organisation  </vt:lpstr>
      <vt:lpstr>Job value in the NDIS workforce is very high </vt:lpstr>
      <vt:lpstr>Spotlight: Rostering</vt:lpstr>
      <vt:lpstr>In general, rostering issues were not a concern, but most people reported working outside their rostered hours </vt:lpstr>
      <vt:lpstr>Spotlight: COVID-19</vt:lpstr>
      <vt:lpstr>NDIS workers feel the pandemic negatively impacted their work </vt:lpstr>
      <vt:lpstr>COVID-19 caused a range of concerns, but it did not translate into intentions to leave </vt:lpstr>
      <vt:lpstr>Spotlight: NDIS specific challenges</vt:lpstr>
      <vt:lpstr>The open ended response provides further insight into the challenges of working in the NDIS workforce</vt:lpstr>
      <vt:lpstr>Challenges around NDIS systems and funding was the most commonly mentioned issue</vt:lpstr>
      <vt:lpstr>PowerPoint Presentation</vt:lpstr>
      <vt:lpstr>Limitations</vt:lpstr>
      <vt:lpstr>Next steps: Intervention </vt:lpstr>
      <vt:lpstr>PowerPoint Presentation</vt:lpstr>
      <vt:lpstr>Appendices </vt:lpstr>
      <vt:lpstr>Survey Demographics</vt:lpstr>
      <vt:lpstr>Experience and Burnout in the NDIS</vt:lpstr>
      <vt:lpstr>Job Engagement and Value in the NDIS</vt:lpstr>
      <vt:lpstr>Job Demands in the NDIS</vt:lpstr>
      <vt:lpstr>Job Demands in the NDIS</vt:lpstr>
      <vt:lpstr>Job Demands in the NDIS</vt:lpstr>
      <vt:lpstr>Job Resources in the NDIS</vt:lpstr>
      <vt:lpstr>Job Resources in the NDIS</vt:lpstr>
      <vt:lpstr>Job Resources in the NDIS</vt:lpstr>
      <vt:lpstr>Job Resources in the NDIS</vt:lpstr>
      <vt:lpstr>COVID-19 and the NDIS workforce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2023-03-08T01:00:09Z</dcterms:created>
  <dcterms:modified xsi:type="dcterms:W3CDTF">2023-03-08T01:01:26Z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0x0101002825A64A6E1845A99A9D8EE8A5686ECB009B58D7D72C3ED54C851955501673F8AC</vt:lpwstr>
  </property>
  <property fmtid="{D5CDD505-2E9C-101B-9397-08002B2CF9AE}" pid="3" name="ESearchTags">
    <vt:lpwstr/>
  </property>
  <property fmtid="{D5CDD505-2E9C-101B-9397-08002B2CF9AE}" pid="5" name="HPRMSecurityLevel">
    <vt:lpwstr>57;#OFFICIAL|11463c70-78df-4e3b-b0ff-f66cd3cb26ec</vt:lpwstr>
  </property>
  <property fmtid="{D5CDD505-2E9C-101B-9397-08002B2CF9AE}" pid="6" name="HPRMSecurityCaveat">
    <vt:lpwstr/>
  </property>
</Properties>
</file>