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5" r:id="rId4"/>
    <p:sldMasterId id="2147483724" r:id="rId5"/>
    <p:sldMasterId id="2147483757" r:id="rId6"/>
  </p:sldMasterIdLst>
  <p:notesMasterIdLst>
    <p:notesMasterId r:id="rId81"/>
  </p:notesMasterIdLst>
  <p:handoutMasterIdLst>
    <p:handoutMasterId r:id="rId82"/>
  </p:handoutMasterIdLst>
  <p:sldIdLst>
    <p:sldId id="285" r:id="rId7"/>
    <p:sldId id="302" r:id="rId8"/>
    <p:sldId id="549" r:id="rId9"/>
    <p:sldId id="354" r:id="rId10"/>
    <p:sldId id="534" r:id="rId11"/>
    <p:sldId id="303" r:id="rId12"/>
    <p:sldId id="342" r:id="rId13"/>
    <p:sldId id="305" r:id="rId14"/>
    <p:sldId id="530" r:id="rId15"/>
    <p:sldId id="590" r:id="rId16"/>
    <p:sldId id="621" r:id="rId17"/>
    <p:sldId id="615" r:id="rId18"/>
    <p:sldId id="618" r:id="rId19"/>
    <p:sldId id="489" r:id="rId20"/>
    <p:sldId id="488" r:id="rId21"/>
    <p:sldId id="447" r:id="rId22"/>
    <p:sldId id="606" r:id="rId23"/>
    <p:sldId id="643" r:id="rId24"/>
    <p:sldId id="611" r:id="rId25"/>
    <p:sldId id="491" r:id="rId26"/>
    <p:sldId id="492" r:id="rId27"/>
    <p:sldId id="619" r:id="rId28"/>
    <p:sldId id="448" r:id="rId29"/>
    <p:sldId id="616" r:id="rId30"/>
    <p:sldId id="519" r:id="rId31"/>
    <p:sldId id="478" r:id="rId32"/>
    <p:sldId id="646" r:id="rId33"/>
    <p:sldId id="601" r:id="rId34"/>
    <p:sldId id="602" r:id="rId35"/>
    <p:sldId id="603" r:id="rId36"/>
    <p:sldId id="604" r:id="rId37"/>
    <p:sldId id="608" r:id="rId38"/>
    <p:sldId id="609" r:id="rId39"/>
    <p:sldId id="610" r:id="rId40"/>
    <p:sldId id="644" r:id="rId41"/>
    <p:sldId id="497" r:id="rId42"/>
    <p:sldId id="508" r:id="rId43"/>
    <p:sldId id="642" r:id="rId44"/>
    <p:sldId id="639" r:id="rId45"/>
    <p:sldId id="449" r:id="rId46"/>
    <p:sldId id="562" r:id="rId47"/>
    <p:sldId id="524" r:id="rId48"/>
    <p:sldId id="536" r:id="rId49"/>
    <p:sldId id="466" r:id="rId50"/>
    <p:sldId id="547" r:id="rId51"/>
    <p:sldId id="445" r:id="rId52"/>
    <p:sldId id="450" r:id="rId53"/>
    <p:sldId id="561" r:id="rId54"/>
    <p:sldId id="522" r:id="rId55"/>
    <p:sldId id="589" r:id="rId56"/>
    <p:sldId id="483" r:id="rId57"/>
    <p:sldId id="409" r:id="rId58"/>
    <p:sldId id="471" r:id="rId59"/>
    <p:sldId id="361" r:id="rId60"/>
    <p:sldId id="475" r:id="rId61"/>
    <p:sldId id="451" r:id="rId62"/>
    <p:sldId id="637" r:id="rId63"/>
    <p:sldId id="640" r:id="rId64"/>
    <p:sldId id="625" r:id="rId65"/>
    <p:sldId id="369" r:id="rId66"/>
    <p:sldId id="627" r:id="rId67"/>
    <p:sldId id="629" r:id="rId68"/>
    <p:sldId id="389" r:id="rId69"/>
    <p:sldId id="557" r:id="rId70"/>
    <p:sldId id="495" r:id="rId71"/>
    <p:sldId id="452" r:id="rId72"/>
    <p:sldId id="645" r:id="rId73"/>
    <p:sldId id="512" r:id="rId74"/>
    <p:sldId id="641" r:id="rId75"/>
    <p:sldId id="624" r:id="rId76"/>
    <p:sldId id="462" r:id="rId77"/>
    <p:sldId id="636" r:id="rId78"/>
    <p:sldId id="567" r:id="rId79"/>
    <p:sldId id="484" r:id="rId8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656" userDrawn="1">
          <p15:clr>
            <a:srgbClr val="A4A3A4"/>
          </p15:clr>
        </p15:guide>
        <p15:guide id="2" orient="horz" pos="2160">
          <p15:clr>
            <a:srgbClr val="A4A3A4"/>
          </p15:clr>
        </p15:guide>
        <p15:guide id="3" pos="594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enwell, Harry" initials="GH" lastIdx="31" clrIdx="0"/>
  <p:cmAuthor id="2" name="Bennetts-Kneebone, Laura" initials="LBK" lastIdx="19" clrIdx="1"/>
  <p:cmAuthor id="3" name="Alex McKenzie" initials="MA" lastIdx="7" clrIdx="2"/>
  <p:cmAuthor id="4" name="McKenzie, Alex" initials="MA" lastIdx="2" clrIdx="3">
    <p:extLst>
      <p:ext uri="{19B8F6BF-5375-455C-9EA6-DF929625EA0E}">
        <p15:presenceInfo xmlns:p15="http://schemas.microsoft.com/office/powerpoint/2012/main" userId="S-1-5-21-672394970-180755160-2318422700-103356" providerId="AD"/>
      </p:ext>
    </p:extLst>
  </p:cmAuthor>
  <p:cmAuthor id="5" name="Martin Brumpton" initials="MB" lastIdx="99" clrIdx="4">
    <p:extLst>
      <p:ext uri="{19B8F6BF-5375-455C-9EA6-DF929625EA0E}">
        <p15:presenceInfo xmlns:p15="http://schemas.microsoft.com/office/powerpoint/2012/main" userId="S-1-5-21-672394970-180755160-2318422700-1042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2E2E3"/>
    <a:srgbClr val="142E3B"/>
    <a:srgbClr val="DEECEA"/>
    <a:srgbClr val="D9D9D9"/>
    <a:srgbClr val="1E8C8C"/>
    <a:srgbClr val="20B9A3"/>
    <a:srgbClr val="595959"/>
    <a:srgbClr val="6D6E71"/>
    <a:srgbClr val="969697"/>
    <a:srgbClr val="0028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93" autoAdjust="0"/>
    <p:restoredTop sz="92715" autoAdjust="0"/>
  </p:normalViewPr>
  <p:slideViewPr>
    <p:cSldViewPr snapToGrid="0" snapToObjects="1">
      <p:cViewPr varScale="1">
        <p:scale>
          <a:sx n="81" d="100"/>
          <a:sy n="81" d="100"/>
        </p:scale>
        <p:origin x="108" y="594"/>
      </p:cViewPr>
      <p:guideLst>
        <p:guide pos="4656"/>
        <p:guide orient="horz" pos="2160"/>
        <p:guide pos="5949"/>
      </p:guideLst>
    </p:cSldViewPr>
  </p:slideViewPr>
  <p:notesTextViewPr>
    <p:cViewPr>
      <p:scale>
        <a:sx n="1" d="1"/>
        <a:sy n="1" d="1"/>
      </p:scale>
      <p:origin x="0" y="0"/>
    </p:cViewPr>
  </p:notesTextViewPr>
  <p:sorterViewPr>
    <p:cViewPr>
      <p:scale>
        <a:sx n="100" d="100"/>
        <a:sy n="100" d="100"/>
      </p:scale>
      <p:origin x="0" y="-14428"/>
    </p:cViewPr>
  </p:sorterViewPr>
  <p:notesViewPr>
    <p:cSldViewPr snapToGrid="0" snapToObjects="1">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handoutMaster" Target="handoutMasters/handoutMaster1.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notesMaster" Target="notesMasters/notesMaster1.xml"/><Relationship Id="rId86"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s://share.internal.pmc.gov.au/teams/ed_beta/SmallProjects/Environment/Energy_AER%20partnership%202020-21/Final%20report/Billing%20charts%20for%20report%20v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hare.internal.pmc.gov.au/teams/ed_beta/SmallProjects/Environment/Energy_AER%20partnership%202020-21/Interim%20Report/Billing%20charts%20for%20repor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hare.internal.pmc.gov.au/teams/ed_beta/SmallProjects/Environment/Energy_AER%20partnership%202020-21/Interim%20Report/Billing%20charts%20for%20repor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r>
              <a:rPr lang="en-AU" sz="1200" b="1" dirty="0"/>
              <a:t>It is important to me to use less energy</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'survey stats'!$B$337</c:f>
              <c:strCache>
                <c:ptCount val="1"/>
                <c:pt idx="0">
                  <c:v>%</c:v>
                </c:pt>
              </c:strCache>
            </c:strRef>
          </c:tx>
          <c:spPr>
            <a:solidFill>
              <a:schemeClr val="accent2"/>
            </a:solidFill>
            <a:ln>
              <a:noFill/>
            </a:ln>
            <a:effectLst/>
          </c:spPr>
          <c:invertIfNegative val="0"/>
          <c:dPt>
            <c:idx val="3"/>
            <c:invertIfNegative val="0"/>
            <c:bubble3D val="0"/>
            <c:spPr>
              <a:solidFill>
                <a:schemeClr val="accent2"/>
              </a:solidFill>
              <a:ln>
                <a:noFill/>
              </a:ln>
              <a:effectLst/>
            </c:spPr>
            <c:extLst>
              <c:ext xmlns:c16="http://schemas.microsoft.com/office/drawing/2014/chart" uri="{C3380CC4-5D6E-409C-BE32-E72D297353CC}">
                <c16:uniqueId val="{00000001-3535-42E2-9627-1AEDD3A041C6}"/>
              </c:ext>
            </c:extLst>
          </c:dPt>
          <c:dLbls>
            <c:dLbl>
              <c:idx val="3"/>
              <c:layout>
                <c:manualLayout>
                  <c:x val="-2.3682661289645846E-3"/>
                  <c:y val="8.160076049950323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535-42E2-9627-1AEDD3A041C6}"/>
                </c:ext>
              </c:extLst>
            </c:dLbl>
            <c:dLbl>
              <c:idx val="4"/>
              <c:spPr>
                <a:noFill/>
                <a:ln>
                  <a:noFill/>
                </a:ln>
                <a:effectLst/>
              </c:spPr>
              <c:txPr>
                <a:bodyPr rot="0" spcFirstLastPara="1" vertOverflow="ellipsis" vert="horz" wrap="square" anchor="ctr" anchorCtr="1"/>
                <a:lstStyle/>
                <a:p>
                  <a:pPr>
                    <a:defRPr sz="1000" b="1" i="0" u="none" strike="noStrike" kern="1200" baseline="0">
                      <a:solidFill>
                        <a:schemeClr val="accent2"/>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1882-48ED-B501-2BA70F916E07}"/>
                </c:ext>
              </c:extLst>
            </c:dLbl>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'survey stats'!$A$338:$A$342</c:f>
              <c:strCache>
                <c:ptCount val="5"/>
                <c:pt idx="0">
                  <c:v>Extremely important</c:v>
                </c:pt>
                <c:pt idx="1">
                  <c:v>Very important</c:v>
                </c:pt>
                <c:pt idx="2">
                  <c:v>Moderately important</c:v>
                </c:pt>
                <c:pt idx="3">
                  <c:v>Slightly important</c:v>
                </c:pt>
                <c:pt idx="4">
                  <c:v>Not at all important</c:v>
                </c:pt>
              </c:strCache>
            </c:strRef>
          </c:cat>
          <c:val>
            <c:numRef>
              <c:f>'survey stats'!$B$338:$B$342</c:f>
              <c:numCache>
                <c:formatCode>0%</c:formatCode>
                <c:ptCount val="5"/>
                <c:pt idx="0">
                  <c:v>0.34614585497610001</c:v>
                </c:pt>
                <c:pt idx="1">
                  <c:v>0.36754622896319999</c:v>
                </c:pt>
                <c:pt idx="2">
                  <c:v>0.23187201329730001</c:v>
                </c:pt>
                <c:pt idx="3">
                  <c:v>3.8645335549549999E-2</c:v>
                </c:pt>
                <c:pt idx="4">
                  <c:v>1.57905672138E-2</c:v>
                </c:pt>
              </c:numCache>
            </c:numRef>
          </c:val>
          <c:extLst>
            <c:ext xmlns:c16="http://schemas.microsoft.com/office/drawing/2014/chart" uri="{C3380CC4-5D6E-409C-BE32-E72D297353CC}">
              <c16:uniqueId val="{00000002-3535-42E2-9627-1AEDD3A041C6}"/>
            </c:ext>
          </c:extLst>
        </c:ser>
        <c:dLbls>
          <c:dLblPos val="outEnd"/>
          <c:showLegendKey val="0"/>
          <c:showVal val="1"/>
          <c:showCatName val="0"/>
          <c:showSerName val="0"/>
          <c:showPercent val="0"/>
          <c:showBubbleSize val="0"/>
        </c:dLbls>
        <c:gapWidth val="75"/>
        <c:axId val="569014528"/>
        <c:axId val="569011576"/>
      </c:barChart>
      <c:catAx>
        <c:axId val="5690145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69011576"/>
        <c:crosses val="autoZero"/>
        <c:auto val="1"/>
        <c:lblAlgn val="ctr"/>
        <c:lblOffset val="100"/>
        <c:tickLblSkip val="1"/>
        <c:tickMarkSkip val="500"/>
        <c:noMultiLvlLbl val="0"/>
      </c:catAx>
      <c:valAx>
        <c:axId val="569011576"/>
        <c:scaling>
          <c:orientation val="minMax"/>
        </c:scaling>
        <c:delete val="0"/>
        <c:axPos val="l"/>
        <c:numFmt formatCode="0%" sourceLinked="1"/>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69014528"/>
        <c:crosses val="autoZero"/>
        <c:crossBetween val="between"/>
        <c:majorUnit val="0.1"/>
      </c:valAx>
      <c:spPr>
        <a:noFill/>
        <a:ln>
          <a:noFill/>
        </a:ln>
        <a:effectLst/>
      </c:spPr>
    </c:plotArea>
    <c:plotVisOnly val="1"/>
    <c:dispBlanksAs val="gap"/>
    <c:showDLblsOverMax val="0"/>
  </c:chart>
  <c:spPr>
    <a:noFill/>
    <a:ln w="9525" cap="flat" cmpd="sng" algn="ctr">
      <a:noFill/>
      <a:round/>
    </a:ln>
    <a:effectLst/>
  </c:spPr>
  <c:txPr>
    <a:bodyPr/>
    <a:lstStyle/>
    <a:p>
      <a:pPr>
        <a:defRPr sz="12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5"/>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F9E8-40F1-BD44-43AF1A56FA97}"/>
              </c:ext>
            </c:extLst>
          </c:dPt>
          <c:dPt>
            <c:idx val="1"/>
            <c:invertIfNegative val="0"/>
            <c:bubble3D val="0"/>
            <c:spPr>
              <a:solidFill>
                <a:srgbClr val="20B9A3"/>
              </a:solidFill>
              <a:ln>
                <a:noFill/>
              </a:ln>
              <a:effectLst/>
            </c:spPr>
            <c:extLst>
              <c:ext xmlns:c16="http://schemas.microsoft.com/office/drawing/2014/chart" uri="{C3380CC4-5D6E-409C-BE32-E72D297353CC}">
                <c16:uniqueId val="{00000003-F9E8-40F1-BD44-43AF1A56FA97}"/>
              </c:ext>
            </c:extLst>
          </c:dPt>
          <c:dPt>
            <c:idx val="2"/>
            <c:invertIfNegative val="0"/>
            <c:bubble3D val="0"/>
            <c:spPr>
              <a:solidFill>
                <a:srgbClr val="AA338A"/>
              </a:solidFill>
              <a:ln>
                <a:noFill/>
              </a:ln>
              <a:effectLst/>
            </c:spPr>
            <c:extLst>
              <c:ext xmlns:c16="http://schemas.microsoft.com/office/drawing/2014/chart" uri="{C3380CC4-5D6E-409C-BE32-E72D297353CC}">
                <c16:uniqueId val="{00000005-F9E8-40F1-BD44-43AF1A56FA97}"/>
              </c:ext>
            </c:extLst>
          </c:dPt>
          <c:dPt>
            <c:idx val="3"/>
            <c:invertIfNegative val="0"/>
            <c:bubble3D val="0"/>
            <c:spPr>
              <a:solidFill>
                <a:srgbClr val="20B9A3"/>
              </a:solidFill>
              <a:ln>
                <a:noFill/>
              </a:ln>
              <a:effectLst/>
            </c:spPr>
            <c:extLst>
              <c:ext xmlns:c16="http://schemas.microsoft.com/office/drawing/2014/chart" uri="{C3380CC4-5D6E-409C-BE32-E72D297353CC}">
                <c16:uniqueId val="{00000007-F9E8-40F1-BD44-43AF1A56FA97}"/>
              </c:ext>
            </c:extLst>
          </c:dPt>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'Best Offer'!$A$25:$B$26</c:f>
              <c:multiLvlStrCache>
                <c:ptCount val="2"/>
                <c:lvl>
                  <c:pt idx="0">
                    <c:v>no best offer</c:v>
                  </c:pt>
                  <c:pt idx="1">
                    <c:v>with best offer</c:v>
                  </c:pt>
                </c:lvl>
                <c:lvl>
                  <c:pt idx="0">
                    <c:v>Group B (page 2 focus)</c:v>
                  </c:pt>
                </c:lvl>
              </c:multiLvlStrCache>
            </c:multiLvlStrRef>
          </c:cat>
          <c:val>
            <c:numRef>
              <c:f>'Best Offer'!$C$25:$C$26</c:f>
              <c:numCache>
                <c:formatCode>General</c:formatCode>
                <c:ptCount val="2"/>
                <c:pt idx="0">
                  <c:v>5</c:v>
                </c:pt>
                <c:pt idx="1">
                  <c:v>16</c:v>
                </c:pt>
              </c:numCache>
            </c:numRef>
          </c:val>
          <c:extLst>
            <c:ext xmlns:c16="http://schemas.microsoft.com/office/drawing/2014/chart" uri="{C3380CC4-5D6E-409C-BE32-E72D297353CC}">
              <c16:uniqueId val="{00000008-F9E8-40F1-BD44-43AF1A56FA97}"/>
            </c:ext>
          </c:extLst>
        </c:ser>
        <c:dLbls>
          <c:dLblPos val="inEnd"/>
          <c:showLegendKey val="0"/>
          <c:showVal val="1"/>
          <c:showCatName val="0"/>
          <c:showSerName val="0"/>
          <c:showPercent val="0"/>
          <c:showBubbleSize val="0"/>
        </c:dLbls>
        <c:gapWidth val="75"/>
        <c:overlap val="-34"/>
        <c:axId val="569014528"/>
        <c:axId val="569011576"/>
      </c:barChart>
      <c:catAx>
        <c:axId val="569014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69011576"/>
        <c:crosses val="autoZero"/>
        <c:auto val="1"/>
        <c:lblAlgn val="ctr"/>
        <c:lblOffset val="100"/>
        <c:noMultiLvlLbl val="0"/>
      </c:catAx>
      <c:valAx>
        <c:axId val="569011576"/>
        <c:scaling>
          <c:orientation val="minMax"/>
          <c:max val="16"/>
        </c:scaling>
        <c:delete val="0"/>
        <c:axPos val="l"/>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AU" sz="1100" b="1" dirty="0">
                    <a:solidFill>
                      <a:srgbClr val="595959"/>
                    </a:solidFill>
                  </a:rPr>
                  <a:t>% of respondents</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69014528"/>
        <c:crosses val="autoZero"/>
        <c:crossBetween val="between"/>
        <c:majorUnit val="4"/>
      </c:valAx>
      <c:spPr>
        <a:noFill/>
        <a:ln>
          <a:noFill/>
        </a:ln>
        <a:effectLst/>
      </c:spPr>
    </c:plotArea>
    <c:plotVisOnly val="1"/>
    <c:dispBlanksAs val="gap"/>
    <c:showDLblsOverMax val="0"/>
  </c:chart>
  <c:spPr>
    <a:noFill/>
    <a:ln w="9525" cap="flat" cmpd="sng" algn="ctr">
      <a:noFill/>
      <a:round/>
    </a:ln>
    <a:effectLst/>
  </c:spPr>
  <c:txPr>
    <a:bodyPr/>
    <a:lstStyle/>
    <a:p>
      <a:pPr>
        <a:defRPr sz="10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5"/>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7E3A-4231-B792-3E1809F9D9F6}"/>
              </c:ext>
            </c:extLst>
          </c:dPt>
          <c:dPt>
            <c:idx val="1"/>
            <c:invertIfNegative val="0"/>
            <c:bubble3D val="0"/>
            <c:spPr>
              <a:solidFill>
                <a:srgbClr val="20B9A3"/>
              </a:solidFill>
              <a:ln>
                <a:noFill/>
              </a:ln>
              <a:effectLst/>
            </c:spPr>
            <c:extLst>
              <c:ext xmlns:c16="http://schemas.microsoft.com/office/drawing/2014/chart" uri="{C3380CC4-5D6E-409C-BE32-E72D297353CC}">
                <c16:uniqueId val="{00000003-7E3A-4231-B792-3E1809F9D9F6}"/>
              </c:ext>
            </c:extLst>
          </c:dPt>
          <c:dPt>
            <c:idx val="2"/>
            <c:invertIfNegative val="0"/>
            <c:bubble3D val="0"/>
            <c:spPr>
              <a:solidFill>
                <a:srgbClr val="AA338A"/>
              </a:solidFill>
              <a:ln>
                <a:noFill/>
              </a:ln>
              <a:effectLst/>
            </c:spPr>
            <c:extLst>
              <c:ext xmlns:c16="http://schemas.microsoft.com/office/drawing/2014/chart" uri="{C3380CC4-5D6E-409C-BE32-E72D297353CC}">
                <c16:uniqueId val="{00000005-7E3A-4231-B792-3E1809F9D9F6}"/>
              </c:ext>
            </c:extLst>
          </c:dPt>
          <c:dPt>
            <c:idx val="3"/>
            <c:invertIfNegative val="0"/>
            <c:bubble3D val="0"/>
            <c:spPr>
              <a:solidFill>
                <a:srgbClr val="20B9A3"/>
              </a:solidFill>
              <a:ln>
                <a:noFill/>
              </a:ln>
              <a:effectLst/>
            </c:spPr>
            <c:extLst>
              <c:ext xmlns:c16="http://schemas.microsoft.com/office/drawing/2014/chart" uri="{C3380CC4-5D6E-409C-BE32-E72D297353CC}">
                <c16:uniqueId val="{00000007-7E3A-4231-B792-3E1809F9D9F6}"/>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'Best Offer'!$A$27:$B$28</c:f>
              <c:multiLvlStrCache>
                <c:ptCount val="2"/>
                <c:lvl>
                  <c:pt idx="0">
                    <c:v>no best offer</c:v>
                  </c:pt>
                  <c:pt idx="1">
                    <c:v>with best offer</c:v>
                  </c:pt>
                </c:lvl>
                <c:lvl>
                  <c:pt idx="0">
                    <c:v>Group A (whole bill focus)</c:v>
                  </c:pt>
                </c:lvl>
              </c:multiLvlStrCache>
            </c:multiLvlStrRef>
          </c:cat>
          <c:val>
            <c:numRef>
              <c:f>'Best Offer'!$C$27:$C$28</c:f>
              <c:numCache>
                <c:formatCode>General</c:formatCode>
                <c:ptCount val="2"/>
                <c:pt idx="0">
                  <c:v>7</c:v>
                </c:pt>
                <c:pt idx="1">
                  <c:v>12</c:v>
                </c:pt>
              </c:numCache>
            </c:numRef>
          </c:val>
          <c:extLst>
            <c:ext xmlns:c16="http://schemas.microsoft.com/office/drawing/2014/chart" uri="{C3380CC4-5D6E-409C-BE32-E72D297353CC}">
              <c16:uniqueId val="{00000008-7E3A-4231-B792-3E1809F9D9F6}"/>
            </c:ext>
          </c:extLst>
        </c:ser>
        <c:dLbls>
          <c:dLblPos val="inEnd"/>
          <c:showLegendKey val="0"/>
          <c:showVal val="1"/>
          <c:showCatName val="0"/>
          <c:showSerName val="0"/>
          <c:showPercent val="0"/>
          <c:showBubbleSize val="0"/>
        </c:dLbls>
        <c:gapWidth val="75"/>
        <c:overlap val="-34"/>
        <c:axId val="569014528"/>
        <c:axId val="569011576"/>
      </c:barChart>
      <c:catAx>
        <c:axId val="569014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595959"/>
                </a:solidFill>
                <a:latin typeface="+mn-lt"/>
                <a:ea typeface="+mn-ea"/>
                <a:cs typeface="+mn-cs"/>
              </a:defRPr>
            </a:pPr>
            <a:endParaRPr lang="en-US"/>
          </a:p>
        </c:txPr>
        <c:crossAx val="569011576"/>
        <c:crosses val="autoZero"/>
        <c:auto val="1"/>
        <c:lblAlgn val="ctr"/>
        <c:lblOffset val="100"/>
        <c:noMultiLvlLbl val="0"/>
      </c:catAx>
      <c:valAx>
        <c:axId val="569011576"/>
        <c:scaling>
          <c:orientation val="minMax"/>
          <c:max val="16"/>
        </c:scaling>
        <c:delete val="0"/>
        <c:axPos val="l"/>
        <c:title>
          <c:tx>
            <c:rich>
              <a:bodyPr rot="-5400000" spcFirstLastPara="1" vertOverflow="ellipsis" vert="horz" wrap="square" anchor="ctr" anchorCtr="1"/>
              <a:lstStyle/>
              <a:p>
                <a:pPr>
                  <a:defRPr sz="1100" b="0" i="0" u="none" strike="noStrike" kern="1200" baseline="0">
                    <a:solidFill>
                      <a:srgbClr val="595959"/>
                    </a:solidFill>
                    <a:latin typeface="+mn-lt"/>
                    <a:ea typeface="+mn-ea"/>
                    <a:cs typeface="+mn-cs"/>
                  </a:defRPr>
                </a:pPr>
                <a:r>
                  <a:rPr lang="en-AU" sz="1100" b="1" dirty="0">
                    <a:solidFill>
                      <a:srgbClr val="595959"/>
                    </a:solidFill>
                  </a:rPr>
                  <a:t>% of respondents</a:t>
                </a:r>
              </a:p>
            </c:rich>
          </c:tx>
          <c:overlay val="0"/>
          <c:spPr>
            <a:noFill/>
            <a:ln>
              <a:noFill/>
            </a:ln>
            <a:effectLst/>
          </c:spPr>
          <c:txPr>
            <a:bodyPr rot="-5400000" spcFirstLastPara="1" vertOverflow="ellipsis" vert="horz" wrap="square" anchor="ctr" anchorCtr="1"/>
            <a:lstStyle/>
            <a:p>
              <a:pPr>
                <a:defRPr sz="1100" b="0" i="0" u="none" strike="noStrike" kern="1200" baseline="0">
                  <a:solidFill>
                    <a:srgbClr val="595959"/>
                  </a:solidFill>
                  <a:latin typeface="+mn-lt"/>
                  <a:ea typeface="+mn-ea"/>
                  <a:cs typeface="+mn-cs"/>
                </a:defRPr>
              </a:pPr>
              <a:endParaRPr lang="en-US"/>
            </a:p>
          </c:txPr>
        </c:title>
        <c:numFmt formatCode="General" sourceLinked="1"/>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900" b="0" i="0" u="none" strike="noStrike" kern="1200" baseline="0">
                <a:solidFill>
                  <a:srgbClr val="595959"/>
                </a:solidFill>
                <a:latin typeface="+mn-lt"/>
                <a:ea typeface="+mn-ea"/>
                <a:cs typeface="+mn-cs"/>
              </a:defRPr>
            </a:pPr>
            <a:endParaRPr lang="en-US"/>
          </a:p>
        </c:txPr>
        <c:crossAx val="569014528"/>
        <c:crosses val="autoZero"/>
        <c:crossBetween val="between"/>
        <c:majorUnit val="4"/>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28727257349948"/>
          <c:y val="7.4075384353956525E-2"/>
          <c:w val="0.86771272742650052"/>
          <c:h val="0.78386516627161729"/>
        </c:manualLayout>
      </c:layout>
      <c:barChart>
        <c:barDir val="col"/>
        <c:grouping val="clustered"/>
        <c:varyColors val="0"/>
        <c:ser>
          <c:idx val="0"/>
          <c:order val="0"/>
          <c:tx>
            <c:strRef>
              <c:f>'[Billing charts for report.xlsx]survey stats2'!$B$9</c:f>
              <c:strCache>
                <c:ptCount val="1"/>
                <c:pt idx="0">
                  <c:v>Series 1</c:v>
                </c:pt>
              </c:strCache>
            </c:strRef>
          </c:tx>
          <c:spPr>
            <a:solidFill>
              <a:schemeClr val="bg2"/>
            </a:solidFill>
            <a:ln>
              <a:noFill/>
            </a:ln>
            <a:effectLst/>
          </c:spPr>
          <c:invertIfNegative val="0"/>
          <c:dPt>
            <c:idx val="0"/>
            <c:invertIfNegative val="0"/>
            <c:bubble3D val="0"/>
            <c:spPr>
              <a:solidFill>
                <a:schemeClr val="bg2"/>
              </a:solidFill>
              <a:ln>
                <a:noFill/>
              </a:ln>
              <a:effectLst/>
            </c:spPr>
            <c:extLst>
              <c:ext xmlns:c16="http://schemas.microsoft.com/office/drawing/2014/chart" uri="{C3380CC4-5D6E-409C-BE32-E72D297353CC}">
                <c16:uniqueId val="{00000001-8A5F-468D-BB9C-DFAC09345086}"/>
              </c:ext>
            </c:extLst>
          </c:dPt>
          <c:dPt>
            <c:idx val="1"/>
            <c:invertIfNegative val="0"/>
            <c:bubble3D val="0"/>
            <c:spPr>
              <a:solidFill>
                <a:schemeClr val="tx2"/>
              </a:solidFill>
              <a:ln>
                <a:noFill/>
              </a:ln>
              <a:effectLst/>
            </c:spPr>
            <c:extLst>
              <c:ext xmlns:c16="http://schemas.microsoft.com/office/drawing/2014/chart" uri="{C3380CC4-5D6E-409C-BE32-E72D297353CC}">
                <c16:uniqueId val="{00000003-8A5F-468D-BB9C-DFAC09345086}"/>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8A5F-468D-BB9C-DFAC09345086}"/>
              </c:ext>
            </c:extLst>
          </c:dPt>
          <c:dPt>
            <c:idx val="3"/>
            <c:invertIfNegative val="0"/>
            <c:bubble3D val="0"/>
            <c:spPr>
              <a:solidFill>
                <a:schemeClr val="bg2"/>
              </a:solidFill>
              <a:ln>
                <a:noFill/>
              </a:ln>
              <a:effectLst/>
            </c:spPr>
            <c:extLst>
              <c:ext xmlns:c16="http://schemas.microsoft.com/office/drawing/2014/chart" uri="{C3380CC4-5D6E-409C-BE32-E72D297353CC}">
                <c16:uniqueId val="{00000007-8A5F-468D-BB9C-DFAC09345086}"/>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'[Billing charts for report.xlsx]survey stats2'!$A$10:$A$12</c:f>
              <c:strCache>
                <c:ptCount val="3"/>
                <c:pt idx="0">
                  <c:v>Equal to the 
reference price</c:v>
                </c:pt>
                <c:pt idx="1">
                  <c:v>11% less than the reference price</c:v>
                </c:pt>
                <c:pt idx="2">
                  <c:v>22% less than the reference price</c:v>
                </c:pt>
              </c:strCache>
            </c:strRef>
          </c:cat>
          <c:val>
            <c:numRef>
              <c:f>'[Billing charts for report.xlsx]survey stats2'!$B$10:$B$12</c:f>
              <c:numCache>
                <c:formatCode>General</c:formatCode>
                <c:ptCount val="3"/>
                <c:pt idx="0">
                  <c:v>40</c:v>
                </c:pt>
                <c:pt idx="1">
                  <c:v>29</c:v>
                </c:pt>
                <c:pt idx="2">
                  <c:v>26</c:v>
                </c:pt>
              </c:numCache>
            </c:numRef>
          </c:val>
          <c:extLst>
            <c:ext xmlns:c16="http://schemas.microsoft.com/office/drawing/2014/chart" uri="{C3380CC4-5D6E-409C-BE32-E72D297353CC}">
              <c16:uniqueId val="{00000008-8A5F-468D-BB9C-DFAC09345086}"/>
            </c:ext>
          </c:extLst>
        </c:ser>
        <c:dLbls>
          <c:showLegendKey val="0"/>
          <c:showVal val="0"/>
          <c:showCatName val="0"/>
          <c:showSerName val="0"/>
          <c:showPercent val="0"/>
          <c:showBubbleSize val="0"/>
        </c:dLbls>
        <c:gapWidth val="75"/>
        <c:axId val="569014528"/>
        <c:axId val="569011576"/>
      </c:barChart>
      <c:catAx>
        <c:axId val="569014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6D6E71"/>
                </a:solidFill>
                <a:latin typeface="+mn-lt"/>
                <a:ea typeface="+mn-ea"/>
                <a:cs typeface="+mn-cs"/>
              </a:defRPr>
            </a:pPr>
            <a:endParaRPr lang="en-US"/>
          </a:p>
        </c:txPr>
        <c:crossAx val="569011576"/>
        <c:crosses val="autoZero"/>
        <c:auto val="1"/>
        <c:lblAlgn val="ctr"/>
        <c:lblOffset val="100"/>
        <c:noMultiLvlLbl val="0"/>
      </c:catAx>
      <c:valAx>
        <c:axId val="569011576"/>
        <c:scaling>
          <c:orientation val="minMax"/>
        </c:scaling>
        <c:delete val="0"/>
        <c:axPos val="l"/>
        <c:title>
          <c:tx>
            <c:rich>
              <a:bodyPr rot="-5400000" spcFirstLastPara="1" vertOverflow="ellipsis" vert="horz" wrap="square" anchor="ctr" anchorCtr="1"/>
              <a:lstStyle/>
              <a:p>
                <a:pPr>
                  <a:defRPr sz="1100" b="1" i="0" u="none" strike="noStrike" kern="1200" baseline="0">
                    <a:solidFill>
                      <a:srgbClr val="6D6E71"/>
                    </a:solidFill>
                    <a:latin typeface="+mn-lt"/>
                    <a:ea typeface="+mn-ea"/>
                    <a:cs typeface="+mn-cs"/>
                  </a:defRPr>
                </a:pPr>
                <a:r>
                  <a:rPr lang="en-AU" sz="1100" b="1">
                    <a:solidFill>
                      <a:srgbClr val="6D6E71"/>
                    </a:solidFill>
                  </a:rPr>
                  <a:t>% of respondents</a:t>
                </a:r>
              </a:p>
            </c:rich>
          </c:tx>
          <c:overlay val="0"/>
          <c:spPr>
            <a:noFill/>
            <a:ln>
              <a:noFill/>
            </a:ln>
            <a:effectLst/>
          </c:spPr>
          <c:txPr>
            <a:bodyPr rot="-5400000" spcFirstLastPara="1" vertOverflow="ellipsis" vert="horz" wrap="square" anchor="ctr" anchorCtr="1"/>
            <a:lstStyle/>
            <a:p>
              <a:pPr>
                <a:defRPr sz="1100" b="1" i="0" u="none" strike="noStrike" kern="1200" baseline="0">
                  <a:solidFill>
                    <a:srgbClr val="6D6E71"/>
                  </a:solidFill>
                  <a:latin typeface="+mn-lt"/>
                  <a:ea typeface="+mn-ea"/>
                  <a:cs typeface="+mn-cs"/>
                </a:defRPr>
              </a:pPr>
              <a:endParaRPr lang="en-US"/>
            </a:p>
          </c:txPr>
        </c:title>
        <c:numFmt formatCode="General" sourceLinked="1"/>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900" b="0" i="0" u="none" strike="noStrike" kern="1200" baseline="0">
                <a:solidFill>
                  <a:srgbClr val="6D6E71"/>
                </a:solidFill>
                <a:latin typeface="+mn-lt"/>
                <a:ea typeface="+mn-ea"/>
                <a:cs typeface="+mn-cs"/>
              </a:defRPr>
            </a:pPr>
            <a:endParaRPr lang="en-US"/>
          </a:p>
        </c:txPr>
        <c:crossAx val="569014528"/>
        <c:crosses val="autoZero"/>
        <c:crossBetween val="between"/>
        <c:majorUnit val="10"/>
      </c:valAx>
      <c:spPr>
        <a:noFill/>
        <a:ln>
          <a:noFill/>
        </a:ln>
        <a:effectLst/>
      </c:spPr>
    </c:plotArea>
    <c:plotVisOnly val="1"/>
    <c:dispBlanksAs val="gap"/>
    <c:showDLblsOverMax val="0"/>
  </c:chart>
  <c:spPr>
    <a:solidFill>
      <a:srgbClr val="E2E2E3"/>
    </a:solidFill>
    <a:ln w="9525" cap="flat" cmpd="sng" algn="ctr">
      <a:noFill/>
      <a:round/>
    </a:ln>
    <a:effectLst/>
  </c:spPr>
  <c:txPr>
    <a:bodyPr/>
    <a:lstStyle/>
    <a:p>
      <a:pPr>
        <a:defRPr>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7430A75-2132-4242-9831-353A1271F75E}" type="datetimeFigureOut">
              <a:rPr lang="en-AU" smtClean="0"/>
              <a:t>29/10/2021</a:t>
            </a:fld>
            <a:endParaRPr lang="en-AU"/>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1484C5D1-4472-4DE4-B85A-544311C89591}" type="slidenum">
              <a:rPr lang="en-AU" smtClean="0"/>
              <a:t>‹#›</a:t>
            </a:fld>
            <a:endParaRPr lang="en-AU"/>
          </a:p>
        </p:txBody>
      </p:sp>
    </p:spTree>
    <p:extLst>
      <p:ext uri="{BB962C8B-B14F-4D97-AF65-F5344CB8AC3E}">
        <p14:creationId xmlns:p14="http://schemas.microsoft.com/office/powerpoint/2010/main" val="27061308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64F8482-117A-1542-8E2B-9067109B9D65}" type="datetimeFigureOut">
              <a:t>10/29/2021</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0A45F58-115B-5E41-823D-04B09F1B869C}" type="slidenum">
              <a:t>‹#›</a:t>
            </a:fld>
            <a:endParaRPr lang="en-AU"/>
          </a:p>
        </p:txBody>
      </p:sp>
    </p:spTree>
    <p:extLst>
      <p:ext uri="{BB962C8B-B14F-4D97-AF65-F5344CB8AC3E}">
        <p14:creationId xmlns:p14="http://schemas.microsoft.com/office/powerpoint/2010/main" val="3268708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1</a:t>
            </a:fld>
            <a:endParaRPr lang="en-AU"/>
          </a:p>
        </p:txBody>
      </p:sp>
    </p:spTree>
    <p:extLst>
      <p:ext uri="{BB962C8B-B14F-4D97-AF65-F5344CB8AC3E}">
        <p14:creationId xmlns:p14="http://schemas.microsoft.com/office/powerpoint/2010/main" val="265963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10</a:t>
            </a:fld>
            <a:endParaRPr lang="en-AU"/>
          </a:p>
        </p:txBody>
      </p:sp>
    </p:spTree>
    <p:extLst>
      <p:ext uri="{BB962C8B-B14F-4D97-AF65-F5344CB8AC3E}">
        <p14:creationId xmlns:p14="http://schemas.microsoft.com/office/powerpoint/2010/main" val="923860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A45F58-115B-5E41-823D-04B09F1B869C}" type="slidenum">
              <a:rPr lang="en-AU" smtClean="0"/>
              <a:t>11</a:t>
            </a:fld>
            <a:endParaRPr lang="en-AU"/>
          </a:p>
        </p:txBody>
      </p:sp>
    </p:spTree>
    <p:extLst>
      <p:ext uri="{BB962C8B-B14F-4D97-AF65-F5344CB8AC3E}">
        <p14:creationId xmlns:p14="http://schemas.microsoft.com/office/powerpoint/2010/main" val="2374082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12</a:t>
            </a:fld>
            <a:endParaRPr lang="en-AU"/>
          </a:p>
        </p:txBody>
      </p:sp>
    </p:spTree>
    <p:extLst>
      <p:ext uri="{BB962C8B-B14F-4D97-AF65-F5344CB8AC3E}">
        <p14:creationId xmlns:p14="http://schemas.microsoft.com/office/powerpoint/2010/main" val="1807685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13</a:t>
            </a:fld>
            <a:endParaRPr lang="en-AU"/>
          </a:p>
        </p:txBody>
      </p:sp>
    </p:spTree>
    <p:extLst>
      <p:ext uri="{BB962C8B-B14F-4D97-AF65-F5344CB8AC3E}">
        <p14:creationId xmlns:p14="http://schemas.microsoft.com/office/powerpoint/2010/main" val="2911107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14</a:t>
            </a:fld>
            <a:endParaRPr lang="en-AU"/>
          </a:p>
        </p:txBody>
      </p:sp>
    </p:spTree>
    <p:extLst>
      <p:ext uri="{BB962C8B-B14F-4D97-AF65-F5344CB8AC3E}">
        <p14:creationId xmlns:p14="http://schemas.microsoft.com/office/powerpoint/2010/main" val="3254258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15</a:t>
            </a:fld>
            <a:endParaRPr lang="en-AU"/>
          </a:p>
        </p:txBody>
      </p:sp>
    </p:spTree>
    <p:extLst>
      <p:ext uri="{BB962C8B-B14F-4D97-AF65-F5344CB8AC3E}">
        <p14:creationId xmlns:p14="http://schemas.microsoft.com/office/powerpoint/2010/main" val="3066398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16</a:t>
            </a:fld>
            <a:endParaRPr lang="en-AU"/>
          </a:p>
        </p:txBody>
      </p:sp>
    </p:spTree>
    <p:extLst>
      <p:ext uri="{BB962C8B-B14F-4D97-AF65-F5344CB8AC3E}">
        <p14:creationId xmlns:p14="http://schemas.microsoft.com/office/powerpoint/2010/main" val="3890137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A45F58-115B-5E41-823D-04B09F1B869C}" type="slidenum">
              <a:rPr lang="en-AU" smtClean="0"/>
              <a:t>17</a:t>
            </a:fld>
            <a:endParaRPr lang="en-AU"/>
          </a:p>
        </p:txBody>
      </p:sp>
    </p:spTree>
    <p:extLst>
      <p:ext uri="{BB962C8B-B14F-4D97-AF65-F5344CB8AC3E}">
        <p14:creationId xmlns:p14="http://schemas.microsoft.com/office/powerpoint/2010/main" val="2996508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18</a:t>
            </a:fld>
            <a:endParaRPr lang="en-AU"/>
          </a:p>
        </p:txBody>
      </p:sp>
    </p:spTree>
    <p:extLst>
      <p:ext uri="{BB962C8B-B14F-4D97-AF65-F5344CB8AC3E}">
        <p14:creationId xmlns:p14="http://schemas.microsoft.com/office/powerpoint/2010/main" val="2588047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A45F58-115B-5E41-823D-04B09F1B869C}" type="slidenum">
              <a:rPr lang="en-AU" smtClean="0"/>
              <a:t>19</a:t>
            </a:fld>
            <a:endParaRPr lang="en-AU"/>
          </a:p>
        </p:txBody>
      </p:sp>
    </p:spTree>
    <p:extLst>
      <p:ext uri="{BB962C8B-B14F-4D97-AF65-F5344CB8AC3E}">
        <p14:creationId xmlns:p14="http://schemas.microsoft.com/office/powerpoint/2010/main" val="955022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2</a:t>
            </a:fld>
            <a:endParaRPr lang="en-AU"/>
          </a:p>
        </p:txBody>
      </p:sp>
    </p:spTree>
    <p:extLst>
      <p:ext uri="{BB962C8B-B14F-4D97-AF65-F5344CB8AC3E}">
        <p14:creationId xmlns:p14="http://schemas.microsoft.com/office/powerpoint/2010/main" val="26543458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20</a:t>
            </a:fld>
            <a:endParaRPr lang="en-AU"/>
          </a:p>
        </p:txBody>
      </p:sp>
    </p:spTree>
    <p:extLst>
      <p:ext uri="{BB962C8B-B14F-4D97-AF65-F5344CB8AC3E}">
        <p14:creationId xmlns:p14="http://schemas.microsoft.com/office/powerpoint/2010/main" val="40371557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21</a:t>
            </a:fld>
            <a:endParaRPr lang="en-AU"/>
          </a:p>
        </p:txBody>
      </p:sp>
    </p:spTree>
    <p:extLst>
      <p:ext uri="{BB962C8B-B14F-4D97-AF65-F5344CB8AC3E}">
        <p14:creationId xmlns:p14="http://schemas.microsoft.com/office/powerpoint/2010/main" val="383676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22</a:t>
            </a:fld>
            <a:endParaRPr lang="en-AU"/>
          </a:p>
        </p:txBody>
      </p:sp>
    </p:spTree>
    <p:extLst>
      <p:ext uri="{BB962C8B-B14F-4D97-AF65-F5344CB8AC3E}">
        <p14:creationId xmlns:p14="http://schemas.microsoft.com/office/powerpoint/2010/main" val="1726666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23</a:t>
            </a:fld>
            <a:endParaRPr lang="en-AU"/>
          </a:p>
        </p:txBody>
      </p:sp>
    </p:spTree>
    <p:extLst>
      <p:ext uri="{BB962C8B-B14F-4D97-AF65-F5344CB8AC3E}">
        <p14:creationId xmlns:p14="http://schemas.microsoft.com/office/powerpoint/2010/main" val="18291621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A45F58-115B-5E41-823D-04B09F1B869C}" type="slidenum">
              <a:rPr lang="en-AU" smtClean="0"/>
              <a:t>24</a:t>
            </a:fld>
            <a:endParaRPr lang="en-AU"/>
          </a:p>
        </p:txBody>
      </p:sp>
    </p:spTree>
    <p:extLst>
      <p:ext uri="{BB962C8B-B14F-4D97-AF65-F5344CB8AC3E}">
        <p14:creationId xmlns:p14="http://schemas.microsoft.com/office/powerpoint/2010/main" val="36473379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25</a:t>
            </a:fld>
            <a:endParaRPr lang="en-AU"/>
          </a:p>
        </p:txBody>
      </p:sp>
    </p:spTree>
    <p:extLst>
      <p:ext uri="{BB962C8B-B14F-4D97-AF65-F5344CB8AC3E}">
        <p14:creationId xmlns:p14="http://schemas.microsoft.com/office/powerpoint/2010/main" val="38013547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26</a:t>
            </a:fld>
            <a:endParaRPr lang="en-AU"/>
          </a:p>
        </p:txBody>
      </p:sp>
    </p:spTree>
    <p:extLst>
      <p:ext uri="{BB962C8B-B14F-4D97-AF65-F5344CB8AC3E}">
        <p14:creationId xmlns:p14="http://schemas.microsoft.com/office/powerpoint/2010/main" val="26390216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27</a:t>
            </a:fld>
            <a:endParaRPr lang="en-AU"/>
          </a:p>
        </p:txBody>
      </p:sp>
    </p:spTree>
    <p:extLst>
      <p:ext uri="{BB962C8B-B14F-4D97-AF65-F5344CB8AC3E}">
        <p14:creationId xmlns:p14="http://schemas.microsoft.com/office/powerpoint/2010/main" val="36613843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A45F58-115B-5E41-823D-04B09F1B869C}" type="slidenum">
              <a:rPr lang="en-AU" smtClean="0"/>
              <a:t>28</a:t>
            </a:fld>
            <a:endParaRPr lang="en-AU"/>
          </a:p>
        </p:txBody>
      </p:sp>
    </p:spTree>
    <p:extLst>
      <p:ext uri="{BB962C8B-B14F-4D97-AF65-F5344CB8AC3E}">
        <p14:creationId xmlns:p14="http://schemas.microsoft.com/office/powerpoint/2010/main" val="14174288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A45F58-115B-5E41-823D-04B09F1B869C}" type="slidenum">
              <a:rPr lang="en-AU" smtClean="0"/>
              <a:t>29</a:t>
            </a:fld>
            <a:endParaRPr lang="en-AU"/>
          </a:p>
        </p:txBody>
      </p:sp>
    </p:spTree>
    <p:extLst>
      <p:ext uri="{BB962C8B-B14F-4D97-AF65-F5344CB8AC3E}">
        <p14:creationId xmlns:p14="http://schemas.microsoft.com/office/powerpoint/2010/main" val="3496342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3</a:t>
            </a:fld>
            <a:endParaRPr lang="en-AU"/>
          </a:p>
        </p:txBody>
      </p:sp>
    </p:spTree>
    <p:extLst>
      <p:ext uri="{BB962C8B-B14F-4D97-AF65-F5344CB8AC3E}">
        <p14:creationId xmlns:p14="http://schemas.microsoft.com/office/powerpoint/2010/main" val="13794466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A45F58-115B-5E41-823D-04B09F1B869C}" type="slidenum">
              <a:rPr lang="en-AU" smtClean="0"/>
              <a:t>30</a:t>
            </a:fld>
            <a:endParaRPr lang="en-AU"/>
          </a:p>
        </p:txBody>
      </p:sp>
    </p:spTree>
    <p:extLst>
      <p:ext uri="{BB962C8B-B14F-4D97-AF65-F5344CB8AC3E}">
        <p14:creationId xmlns:p14="http://schemas.microsoft.com/office/powerpoint/2010/main" val="16475324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A45F58-115B-5E41-823D-04B09F1B869C}" type="slidenum">
              <a:rPr lang="en-AU" smtClean="0"/>
              <a:t>31</a:t>
            </a:fld>
            <a:endParaRPr lang="en-AU"/>
          </a:p>
        </p:txBody>
      </p:sp>
    </p:spTree>
    <p:extLst>
      <p:ext uri="{BB962C8B-B14F-4D97-AF65-F5344CB8AC3E}">
        <p14:creationId xmlns:p14="http://schemas.microsoft.com/office/powerpoint/2010/main" val="31882898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32</a:t>
            </a:fld>
            <a:endParaRPr lang="en-AU"/>
          </a:p>
        </p:txBody>
      </p:sp>
    </p:spTree>
    <p:extLst>
      <p:ext uri="{BB962C8B-B14F-4D97-AF65-F5344CB8AC3E}">
        <p14:creationId xmlns:p14="http://schemas.microsoft.com/office/powerpoint/2010/main" val="34466962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33</a:t>
            </a:fld>
            <a:endParaRPr lang="en-AU"/>
          </a:p>
        </p:txBody>
      </p:sp>
    </p:spTree>
    <p:extLst>
      <p:ext uri="{BB962C8B-B14F-4D97-AF65-F5344CB8AC3E}">
        <p14:creationId xmlns:p14="http://schemas.microsoft.com/office/powerpoint/2010/main" val="21951487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A45F58-115B-5E41-823D-04B09F1B869C}" type="slidenum">
              <a:rPr lang="en-AU" smtClean="0"/>
              <a:t>34</a:t>
            </a:fld>
            <a:endParaRPr lang="en-AU"/>
          </a:p>
        </p:txBody>
      </p:sp>
    </p:spTree>
    <p:extLst>
      <p:ext uri="{BB962C8B-B14F-4D97-AF65-F5344CB8AC3E}">
        <p14:creationId xmlns:p14="http://schemas.microsoft.com/office/powerpoint/2010/main" val="6836535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A45F58-115B-5E41-823D-04B09F1B869C}" type="slidenum">
              <a:rPr lang="en-AU" smtClean="0"/>
              <a:t>35</a:t>
            </a:fld>
            <a:endParaRPr lang="en-AU"/>
          </a:p>
        </p:txBody>
      </p:sp>
    </p:spTree>
    <p:extLst>
      <p:ext uri="{BB962C8B-B14F-4D97-AF65-F5344CB8AC3E}">
        <p14:creationId xmlns:p14="http://schemas.microsoft.com/office/powerpoint/2010/main" val="18745247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36</a:t>
            </a:fld>
            <a:endParaRPr lang="en-AU"/>
          </a:p>
        </p:txBody>
      </p:sp>
    </p:spTree>
    <p:extLst>
      <p:ext uri="{BB962C8B-B14F-4D97-AF65-F5344CB8AC3E}">
        <p14:creationId xmlns:p14="http://schemas.microsoft.com/office/powerpoint/2010/main" val="9429317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37</a:t>
            </a:fld>
            <a:endParaRPr lang="en-AU"/>
          </a:p>
        </p:txBody>
      </p:sp>
    </p:spTree>
    <p:extLst>
      <p:ext uri="{BB962C8B-B14F-4D97-AF65-F5344CB8AC3E}">
        <p14:creationId xmlns:p14="http://schemas.microsoft.com/office/powerpoint/2010/main" val="22373649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A45F58-115B-5E41-823D-04B09F1B869C}" type="slidenum">
              <a:rPr lang="en-AU" smtClean="0"/>
              <a:t>38</a:t>
            </a:fld>
            <a:endParaRPr lang="en-AU"/>
          </a:p>
        </p:txBody>
      </p:sp>
    </p:spTree>
    <p:extLst>
      <p:ext uri="{BB962C8B-B14F-4D97-AF65-F5344CB8AC3E}">
        <p14:creationId xmlns:p14="http://schemas.microsoft.com/office/powerpoint/2010/main" val="7089356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39</a:t>
            </a:fld>
            <a:endParaRPr lang="en-AU"/>
          </a:p>
        </p:txBody>
      </p:sp>
    </p:spTree>
    <p:extLst>
      <p:ext uri="{BB962C8B-B14F-4D97-AF65-F5344CB8AC3E}">
        <p14:creationId xmlns:p14="http://schemas.microsoft.com/office/powerpoint/2010/main" val="2806000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4</a:t>
            </a:fld>
            <a:endParaRPr lang="en-AU"/>
          </a:p>
        </p:txBody>
      </p:sp>
    </p:spTree>
    <p:extLst>
      <p:ext uri="{BB962C8B-B14F-4D97-AF65-F5344CB8AC3E}">
        <p14:creationId xmlns:p14="http://schemas.microsoft.com/office/powerpoint/2010/main" val="18163062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40</a:t>
            </a:fld>
            <a:endParaRPr lang="en-AU"/>
          </a:p>
        </p:txBody>
      </p:sp>
    </p:spTree>
    <p:extLst>
      <p:ext uri="{BB962C8B-B14F-4D97-AF65-F5344CB8AC3E}">
        <p14:creationId xmlns:p14="http://schemas.microsoft.com/office/powerpoint/2010/main" val="22818369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A45F58-115B-5E41-823D-04B09F1B869C}" type="slidenum">
              <a:rPr lang="en-AU" smtClean="0"/>
              <a:t>41</a:t>
            </a:fld>
            <a:endParaRPr lang="en-AU"/>
          </a:p>
        </p:txBody>
      </p:sp>
    </p:spTree>
    <p:extLst>
      <p:ext uri="{BB962C8B-B14F-4D97-AF65-F5344CB8AC3E}">
        <p14:creationId xmlns:p14="http://schemas.microsoft.com/office/powerpoint/2010/main" val="24750139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42</a:t>
            </a:fld>
            <a:endParaRPr lang="en-AU"/>
          </a:p>
        </p:txBody>
      </p:sp>
    </p:spTree>
    <p:extLst>
      <p:ext uri="{BB962C8B-B14F-4D97-AF65-F5344CB8AC3E}">
        <p14:creationId xmlns:p14="http://schemas.microsoft.com/office/powerpoint/2010/main" val="13054750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43</a:t>
            </a:fld>
            <a:endParaRPr lang="en-AU"/>
          </a:p>
        </p:txBody>
      </p:sp>
    </p:spTree>
    <p:extLst>
      <p:ext uri="{BB962C8B-B14F-4D97-AF65-F5344CB8AC3E}">
        <p14:creationId xmlns:p14="http://schemas.microsoft.com/office/powerpoint/2010/main" val="39953923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44</a:t>
            </a:fld>
            <a:endParaRPr lang="en-AU"/>
          </a:p>
        </p:txBody>
      </p:sp>
    </p:spTree>
    <p:extLst>
      <p:ext uri="{BB962C8B-B14F-4D97-AF65-F5344CB8AC3E}">
        <p14:creationId xmlns:p14="http://schemas.microsoft.com/office/powerpoint/2010/main" val="16813399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A45F58-115B-5E41-823D-04B09F1B869C}" type="slidenum">
              <a:rPr lang="en-AU" smtClean="0"/>
              <a:t>45</a:t>
            </a:fld>
            <a:endParaRPr lang="en-AU"/>
          </a:p>
        </p:txBody>
      </p:sp>
    </p:spTree>
    <p:extLst>
      <p:ext uri="{BB962C8B-B14F-4D97-AF65-F5344CB8AC3E}">
        <p14:creationId xmlns:p14="http://schemas.microsoft.com/office/powerpoint/2010/main" val="28084475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46</a:t>
            </a:fld>
            <a:endParaRPr lang="en-AU"/>
          </a:p>
        </p:txBody>
      </p:sp>
    </p:spTree>
    <p:extLst>
      <p:ext uri="{BB962C8B-B14F-4D97-AF65-F5344CB8AC3E}">
        <p14:creationId xmlns:p14="http://schemas.microsoft.com/office/powerpoint/2010/main" val="18096287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47</a:t>
            </a:fld>
            <a:endParaRPr lang="en-AU"/>
          </a:p>
        </p:txBody>
      </p:sp>
    </p:spTree>
    <p:extLst>
      <p:ext uri="{BB962C8B-B14F-4D97-AF65-F5344CB8AC3E}">
        <p14:creationId xmlns:p14="http://schemas.microsoft.com/office/powerpoint/2010/main" val="8679830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A45F58-115B-5E41-823D-04B09F1B869C}" type="slidenum">
              <a:rPr lang="en-AU" smtClean="0"/>
              <a:t>48</a:t>
            </a:fld>
            <a:endParaRPr lang="en-AU"/>
          </a:p>
        </p:txBody>
      </p:sp>
    </p:spTree>
    <p:extLst>
      <p:ext uri="{BB962C8B-B14F-4D97-AF65-F5344CB8AC3E}">
        <p14:creationId xmlns:p14="http://schemas.microsoft.com/office/powerpoint/2010/main" val="5042519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49</a:t>
            </a:fld>
            <a:endParaRPr lang="en-AU"/>
          </a:p>
        </p:txBody>
      </p:sp>
    </p:spTree>
    <p:extLst>
      <p:ext uri="{BB962C8B-B14F-4D97-AF65-F5344CB8AC3E}">
        <p14:creationId xmlns:p14="http://schemas.microsoft.com/office/powerpoint/2010/main" val="879590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5</a:t>
            </a:fld>
            <a:endParaRPr lang="en-AU"/>
          </a:p>
        </p:txBody>
      </p:sp>
    </p:spTree>
    <p:extLst>
      <p:ext uri="{BB962C8B-B14F-4D97-AF65-F5344CB8AC3E}">
        <p14:creationId xmlns:p14="http://schemas.microsoft.com/office/powerpoint/2010/main" val="37363886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50</a:t>
            </a:fld>
            <a:endParaRPr lang="en-AU"/>
          </a:p>
        </p:txBody>
      </p:sp>
    </p:spTree>
    <p:extLst>
      <p:ext uri="{BB962C8B-B14F-4D97-AF65-F5344CB8AC3E}">
        <p14:creationId xmlns:p14="http://schemas.microsoft.com/office/powerpoint/2010/main" val="32195393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51</a:t>
            </a:fld>
            <a:endParaRPr lang="en-AU"/>
          </a:p>
        </p:txBody>
      </p:sp>
    </p:spTree>
    <p:extLst>
      <p:ext uri="{BB962C8B-B14F-4D97-AF65-F5344CB8AC3E}">
        <p14:creationId xmlns:p14="http://schemas.microsoft.com/office/powerpoint/2010/main" val="650530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52</a:t>
            </a:fld>
            <a:endParaRPr lang="en-AU"/>
          </a:p>
        </p:txBody>
      </p:sp>
    </p:spTree>
    <p:extLst>
      <p:ext uri="{BB962C8B-B14F-4D97-AF65-F5344CB8AC3E}">
        <p14:creationId xmlns:p14="http://schemas.microsoft.com/office/powerpoint/2010/main" val="41833430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53</a:t>
            </a:fld>
            <a:endParaRPr lang="en-AU"/>
          </a:p>
        </p:txBody>
      </p:sp>
    </p:spTree>
    <p:extLst>
      <p:ext uri="{BB962C8B-B14F-4D97-AF65-F5344CB8AC3E}">
        <p14:creationId xmlns:p14="http://schemas.microsoft.com/office/powerpoint/2010/main" val="5633410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54</a:t>
            </a:fld>
            <a:endParaRPr lang="en-AU"/>
          </a:p>
        </p:txBody>
      </p:sp>
    </p:spTree>
    <p:extLst>
      <p:ext uri="{BB962C8B-B14F-4D97-AF65-F5344CB8AC3E}">
        <p14:creationId xmlns:p14="http://schemas.microsoft.com/office/powerpoint/2010/main" val="34360265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A45F58-115B-5E41-823D-04B09F1B869C}" type="slidenum">
              <a:rPr lang="en-AU" smtClean="0"/>
              <a:t>55</a:t>
            </a:fld>
            <a:endParaRPr lang="en-AU"/>
          </a:p>
        </p:txBody>
      </p:sp>
    </p:spTree>
    <p:extLst>
      <p:ext uri="{BB962C8B-B14F-4D97-AF65-F5344CB8AC3E}">
        <p14:creationId xmlns:p14="http://schemas.microsoft.com/office/powerpoint/2010/main" val="30551755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56</a:t>
            </a:fld>
            <a:endParaRPr lang="en-AU"/>
          </a:p>
        </p:txBody>
      </p:sp>
    </p:spTree>
    <p:extLst>
      <p:ext uri="{BB962C8B-B14F-4D97-AF65-F5344CB8AC3E}">
        <p14:creationId xmlns:p14="http://schemas.microsoft.com/office/powerpoint/2010/main" val="4081891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A45F58-115B-5E41-823D-04B09F1B869C}" type="slidenum">
              <a:rPr lang="en-AU" smtClean="0"/>
              <a:t>57</a:t>
            </a:fld>
            <a:endParaRPr lang="en-AU"/>
          </a:p>
        </p:txBody>
      </p:sp>
    </p:spTree>
    <p:extLst>
      <p:ext uri="{BB962C8B-B14F-4D97-AF65-F5344CB8AC3E}">
        <p14:creationId xmlns:p14="http://schemas.microsoft.com/office/powerpoint/2010/main" val="41699046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58</a:t>
            </a:fld>
            <a:endParaRPr lang="en-AU"/>
          </a:p>
        </p:txBody>
      </p:sp>
    </p:spTree>
    <p:extLst>
      <p:ext uri="{BB962C8B-B14F-4D97-AF65-F5344CB8AC3E}">
        <p14:creationId xmlns:p14="http://schemas.microsoft.com/office/powerpoint/2010/main" val="29063871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59</a:t>
            </a:fld>
            <a:endParaRPr lang="en-AU"/>
          </a:p>
        </p:txBody>
      </p:sp>
    </p:spTree>
    <p:extLst>
      <p:ext uri="{BB962C8B-B14F-4D97-AF65-F5344CB8AC3E}">
        <p14:creationId xmlns:p14="http://schemas.microsoft.com/office/powerpoint/2010/main" val="3909179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6</a:t>
            </a:fld>
            <a:endParaRPr lang="en-AU"/>
          </a:p>
        </p:txBody>
      </p:sp>
    </p:spTree>
    <p:extLst>
      <p:ext uri="{BB962C8B-B14F-4D97-AF65-F5344CB8AC3E}">
        <p14:creationId xmlns:p14="http://schemas.microsoft.com/office/powerpoint/2010/main" val="42644041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Consistent with literature. </a:t>
            </a:r>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60</a:t>
            </a:fld>
            <a:endParaRPr lang="en-AU"/>
          </a:p>
        </p:txBody>
      </p:sp>
    </p:spTree>
    <p:extLst>
      <p:ext uri="{BB962C8B-B14F-4D97-AF65-F5344CB8AC3E}">
        <p14:creationId xmlns:p14="http://schemas.microsoft.com/office/powerpoint/2010/main" val="5842447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61</a:t>
            </a:fld>
            <a:endParaRPr lang="en-AU"/>
          </a:p>
        </p:txBody>
      </p:sp>
    </p:spTree>
    <p:extLst>
      <p:ext uri="{BB962C8B-B14F-4D97-AF65-F5344CB8AC3E}">
        <p14:creationId xmlns:p14="http://schemas.microsoft.com/office/powerpoint/2010/main" val="15399553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62</a:t>
            </a:fld>
            <a:endParaRPr lang="en-AU"/>
          </a:p>
        </p:txBody>
      </p:sp>
    </p:spTree>
    <p:extLst>
      <p:ext uri="{BB962C8B-B14F-4D97-AF65-F5344CB8AC3E}">
        <p14:creationId xmlns:p14="http://schemas.microsoft.com/office/powerpoint/2010/main" val="294334286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63</a:t>
            </a:fld>
            <a:endParaRPr lang="en-AU"/>
          </a:p>
        </p:txBody>
      </p:sp>
    </p:spTree>
    <p:extLst>
      <p:ext uri="{BB962C8B-B14F-4D97-AF65-F5344CB8AC3E}">
        <p14:creationId xmlns:p14="http://schemas.microsoft.com/office/powerpoint/2010/main" val="354814369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65</a:t>
            </a:fld>
            <a:endParaRPr lang="en-AU"/>
          </a:p>
        </p:txBody>
      </p:sp>
    </p:spTree>
    <p:extLst>
      <p:ext uri="{BB962C8B-B14F-4D97-AF65-F5344CB8AC3E}">
        <p14:creationId xmlns:p14="http://schemas.microsoft.com/office/powerpoint/2010/main" val="91068545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66</a:t>
            </a:fld>
            <a:endParaRPr lang="en-AU"/>
          </a:p>
        </p:txBody>
      </p:sp>
    </p:spTree>
    <p:extLst>
      <p:ext uri="{BB962C8B-B14F-4D97-AF65-F5344CB8AC3E}">
        <p14:creationId xmlns:p14="http://schemas.microsoft.com/office/powerpoint/2010/main" val="300326902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67</a:t>
            </a:fld>
            <a:endParaRPr lang="en-AU"/>
          </a:p>
        </p:txBody>
      </p:sp>
    </p:spTree>
    <p:extLst>
      <p:ext uri="{BB962C8B-B14F-4D97-AF65-F5344CB8AC3E}">
        <p14:creationId xmlns:p14="http://schemas.microsoft.com/office/powerpoint/2010/main" val="100668620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68</a:t>
            </a:fld>
            <a:endParaRPr lang="en-AU"/>
          </a:p>
        </p:txBody>
      </p:sp>
    </p:spTree>
    <p:extLst>
      <p:ext uri="{BB962C8B-B14F-4D97-AF65-F5344CB8AC3E}">
        <p14:creationId xmlns:p14="http://schemas.microsoft.com/office/powerpoint/2010/main" val="161440522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73</a:t>
            </a:fld>
            <a:endParaRPr lang="en-AU"/>
          </a:p>
        </p:txBody>
      </p:sp>
    </p:spTree>
    <p:extLst>
      <p:ext uri="{BB962C8B-B14F-4D97-AF65-F5344CB8AC3E}">
        <p14:creationId xmlns:p14="http://schemas.microsoft.com/office/powerpoint/2010/main" val="1517570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A45F58-115B-5E41-823D-04B09F1B869C}" type="slidenum">
              <a:rPr lang="en-AU" smtClean="0"/>
              <a:t>74</a:t>
            </a:fld>
            <a:endParaRPr lang="en-AU"/>
          </a:p>
        </p:txBody>
      </p:sp>
    </p:spTree>
    <p:extLst>
      <p:ext uri="{BB962C8B-B14F-4D97-AF65-F5344CB8AC3E}">
        <p14:creationId xmlns:p14="http://schemas.microsoft.com/office/powerpoint/2010/main" val="3360727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7</a:t>
            </a:fld>
            <a:endParaRPr lang="en-AU"/>
          </a:p>
        </p:txBody>
      </p:sp>
    </p:spTree>
    <p:extLst>
      <p:ext uri="{BB962C8B-B14F-4D97-AF65-F5344CB8AC3E}">
        <p14:creationId xmlns:p14="http://schemas.microsoft.com/office/powerpoint/2010/main" val="1547425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8</a:t>
            </a:fld>
            <a:endParaRPr lang="en-AU"/>
          </a:p>
        </p:txBody>
      </p:sp>
    </p:spTree>
    <p:extLst>
      <p:ext uri="{BB962C8B-B14F-4D97-AF65-F5344CB8AC3E}">
        <p14:creationId xmlns:p14="http://schemas.microsoft.com/office/powerpoint/2010/main" val="2461373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A45F58-115B-5E41-823D-04B09F1B869C}" type="slidenum">
              <a:rPr lang="en-AU" smtClean="0"/>
              <a:t>9</a:t>
            </a:fld>
            <a:endParaRPr lang="en-AU"/>
          </a:p>
        </p:txBody>
      </p:sp>
    </p:spTree>
    <p:extLst>
      <p:ext uri="{BB962C8B-B14F-4D97-AF65-F5344CB8AC3E}">
        <p14:creationId xmlns:p14="http://schemas.microsoft.com/office/powerpoint/2010/main" val="4089225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C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a:xfrm>
            <a:off x="479425" y="476250"/>
            <a:ext cx="11233150" cy="389979"/>
          </a:xfrm>
        </p:spPr>
        <p:txBody>
          <a:bodyPr/>
          <a:lstStyle>
            <a:lvl1pPr>
              <a:lnSpc>
                <a:spcPct val="90000"/>
              </a:lnSpc>
              <a:defRPr sz="2800"/>
            </a:lvl1p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a:xfrm>
            <a:off x="11299823" y="6534000"/>
            <a:ext cx="412751" cy="123111"/>
          </a:xfrm>
        </p:spPr>
        <p:txBody>
          <a:bodyPr/>
          <a:lstStyle/>
          <a:p>
            <a:fld id="{0500C9E6-702F-A843-8A04-80C500C6891A}" type="slidenum">
              <a:rPr lang="en-AU"/>
              <a:t>‹#›</a:t>
            </a:fld>
            <a:endParaRPr lang="en-AU"/>
          </a:p>
        </p:txBody>
      </p:sp>
      <p:pic>
        <p:nvPicPr>
          <p:cNvPr id="7" name="Picture 6">
            <a:extLst>
              <a:ext uri="{FF2B5EF4-FFF2-40B4-BE49-F238E27FC236}">
                <a16:creationId xmlns:a16="http://schemas.microsoft.com/office/drawing/2014/main" id="{D45E7430-D62C-2645-B7F8-D2562619DA31}"/>
              </a:ext>
            </a:extLst>
          </p:cNvPr>
          <p:cNvPicPr>
            <a:picLocks noChangeAspect="1"/>
          </p:cNvPicPr>
          <p:nvPr userDrawn="1"/>
        </p:nvPicPr>
        <p:blipFill>
          <a:blip r:embed="rId2"/>
          <a:stretch>
            <a:fillRect/>
          </a:stretch>
        </p:blipFill>
        <p:spPr>
          <a:xfrm>
            <a:off x="479425" y="6519215"/>
            <a:ext cx="412750" cy="107009"/>
          </a:xfrm>
          <a:prstGeom prst="rect">
            <a:avLst/>
          </a:prstGeom>
        </p:spPr>
      </p:pic>
      <p:sp>
        <p:nvSpPr>
          <p:cNvPr id="8" name="Rectangle 7">
            <a:extLst>
              <a:ext uri="{FF2B5EF4-FFF2-40B4-BE49-F238E27FC236}">
                <a16:creationId xmlns:a16="http://schemas.microsoft.com/office/drawing/2014/main" id="{0EDF335C-A268-CE4C-88B5-212D63F39D07}"/>
              </a:ext>
            </a:extLst>
          </p:cNvPr>
          <p:cNvSpPr/>
          <p:nvPr userDrawn="1"/>
        </p:nvSpPr>
        <p:spPr>
          <a:xfrm>
            <a:off x="479425" y="2510687"/>
            <a:ext cx="2933573" cy="746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AU"/>
          </a:p>
        </p:txBody>
      </p:sp>
      <p:sp>
        <p:nvSpPr>
          <p:cNvPr id="10" name="Rectangle 9">
            <a:extLst>
              <a:ext uri="{FF2B5EF4-FFF2-40B4-BE49-F238E27FC236}">
                <a16:creationId xmlns:a16="http://schemas.microsoft.com/office/drawing/2014/main" id="{0EDF335C-A268-CE4C-88B5-212D63F39D07}"/>
              </a:ext>
            </a:extLst>
          </p:cNvPr>
          <p:cNvSpPr/>
          <p:nvPr userDrawn="1"/>
        </p:nvSpPr>
        <p:spPr>
          <a:xfrm>
            <a:off x="4602000" y="2476014"/>
            <a:ext cx="2933573" cy="746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AU"/>
          </a:p>
        </p:txBody>
      </p:sp>
      <p:sp>
        <p:nvSpPr>
          <p:cNvPr id="11" name="Rectangle 10">
            <a:extLst>
              <a:ext uri="{FF2B5EF4-FFF2-40B4-BE49-F238E27FC236}">
                <a16:creationId xmlns:a16="http://schemas.microsoft.com/office/drawing/2014/main" id="{0EDF335C-A268-CE4C-88B5-212D63F39D07}"/>
              </a:ext>
            </a:extLst>
          </p:cNvPr>
          <p:cNvSpPr/>
          <p:nvPr userDrawn="1"/>
        </p:nvSpPr>
        <p:spPr>
          <a:xfrm>
            <a:off x="8670148" y="2476014"/>
            <a:ext cx="2933573" cy="746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AU"/>
          </a:p>
        </p:txBody>
      </p:sp>
    </p:spTree>
    <p:extLst>
      <p:ext uri="{BB962C8B-B14F-4D97-AF65-F5344CB8AC3E}">
        <p14:creationId xmlns:p14="http://schemas.microsoft.com/office/powerpoint/2010/main" val="1289367289"/>
      </p:ext>
    </p:extLst>
  </p:cSld>
  <p:clrMapOvr>
    <a:masterClrMapping/>
  </p:clrMapOvr>
  <p:extLst mod="1">
    <p:ext uri="{DCECCB84-F9BA-43D5-87BE-67443E8EF086}">
      <p15:sldGuideLst xmlns:p15="http://schemas.microsoft.com/office/powerpoint/2012/main">
        <p15:guide id="1" orient="horz" pos="550">
          <p15:clr>
            <a:srgbClr val="FBAE40"/>
          </p15:clr>
        </p15:guide>
        <p15:guide id="2" pos="3784">
          <p15:clr>
            <a:srgbClr val="FBAE40"/>
          </p15:clr>
        </p15:guide>
        <p15:guide id="3" pos="390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2 column + quot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US" smtClean="0"/>
              <a:t>Edit Master text styles</a:t>
            </a:r>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p:nvPr>
        </p:nvSpPr>
        <p:spPr>
          <a:xfrm>
            <a:off x="479425" y="1665288"/>
            <a:ext cx="7453314" cy="4608512"/>
          </a:xfrm>
        </p:spPr>
        <p:txBody>
          <a:bodyPr numCol="2" spcCol="18000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a:extLst>
              <a:ext uri="{FF2B5EF4-FFF2-40B4-BE49-F238E27FC236}">
                <a16:creationId xmlns:a16="http://schemas.microsoft.com/office/drawing/2014/main" id="{5FC2A07C-307D-F244-803A-F85AD6B74A24}"/>
              </a:ext>
            </a:extLst>
          </p:cNvPr>
          <p:cNvSpPr>
            <a:spLocks noGrp="1"/>
          </p:cNvSpPr>
          <p:nvPr>
            <p:ph type="body" sz="quarter" idx="15"/>
          </p:nvPr>
        </p:nvSpPr>
        <p:spPr>
          <a:xfrm>
            <a:off x="9048750" y="1665289"/>
            <a:ext cx="2663825" cy="1020106"/>
          </a:xfrm>
          <a:solidFill>
            <a:schemeClr val="bg2"/>
          </a:solidFill>
        </p:spPr>
        <p:txBody>
          <a:bodyPr lIns="180000" tIns="180000" rIns="288000" bIns="180000">
            <a:spAutoFit/>
          </a:bodyPr>
          <a:lstStyle>
            <a:lvl1pPr>
              <a:defRPr b="1" i="1">
                <a:solidFill>
                  <a:schemeClr val="bg1"/>
                </a:solidFill>
              </a:defRPr>
            </a:lvl1pPr>
            <a:lvl2pPr>
              <a:spcBef>
                <a:spcPts val="800"/>
              </a:spcBef>
              <a:defRPr sz="800" b="0">
                <a:solidFill>
                  <a:schemeClr val="bg1"/>
                </a:solidFill>
              </a:defRPr>
            </a:lvl2pPr>
          </a:lstStyle>
          <a:p>
            <a:pPr lvl="0"/>
            <a:r>
              <a:rPr lang="en-US" smtClean="0"/>
              <a:t>Edit Master text styles</a:t>
            </a:r>
          </a:p>
          <a:p>
            <a:pPr lvl="1"/>
            <a:r>
              <a:rPr lang="en-US" smtClean="0"/>
              <a:t>Second level</a:t>
            </a:r>
          </a:p>
        </p:txBody>
      </p:sp>
      <p:pic>
        <p:nvPicPr>
          <p:cNvPr id="8" name="Picture 7">
            <a:extLst>
              <a:ext uri="{FF2B5EF4-FFF2-40B4-BE49-F238E27FC236}">
                <a16:creationId xmlns:a16="http://schemas.microsoft.com/office/drawing/2014/main" id="{ADD01D3B-9993-E640-8F81-556EEEF3D21C}"/>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2516929611"/>
      </p:ext>
    </p:extLst>
  </p:cSld>
  <p:clrMapOvr>
    <a:masterClrMapping/>
  </p:clrMapOvr>
  <p:extLst>
    <p:ext uri="{DCECCB84-F9BA-43D5-87BE-67443E8EF086}">
      <p15:sldGuideLst xmlns:p15="http://schemas.microsoft.com/office/powerpoint/2012/main">
        <p15:guide id="1" orient="horz" pos="550">
          <p15:clr>
            <a:srgbClr val="FBAE40"/>
          </p15:clr>
        </p15:guide>
        <p15:guide id="2" pos="2570">
          <p15:clr>
            <a:srgbClr val="FBAE40"/>
          </p15:clr>
        </p15:guide>
        <p15:guide id="3" pos="2683">
          <p15:clr>
            <a:srgbClr val="FBAE40"/>
          </p15:clr>
        </p15:guide>
        <p15:guide id="4" pos="4997">
          <p15:clr>
            <a:srgbClr val="FBAE40"/>
          </p15:clr>
        </p15:guide>
        <p15:guide id="5" pos="570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1 column +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US" smtClean="0"/>
              <a:t>Edit Master text styles</a:t>
            </a:r>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p:nvPr>
        </p:nvSpPr>
        <p:spPr>
          <a:xfrm>
            <a:off x="479424" y="1665287"/>
            <a:ext cx="5529370" cy="46100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Picture Placeholder 3">
            <a:extLst>
              <a:ext uri="{FF2B5EF4-FFF2-40B4-BE49-F238E27FC236}">
                <a16:creationId xmlns:a16="http://schemas.microsoft.com/office/drawing/2014/main" id="{240A4450-BCBE-EA4C-8075-D12BADF9B3B7}"/>
              </a:ext>
            </a:extLst>
          </p:cNvPr>
          <p:cNvSpPr>
            <a:spLocks noGrp="1"/>
          </p:cNvSpPr>
          <p:nvPr>
            <p:ph type="pic" sz="quarter" idx="15" hasCustomPrompt="1"/>
          </p:nvPr>
        </p:nvSpPr>
        <p:spPr>
          <a:xfrm>
            <a:off x="7140575" y="1665288"/>
            <a:ext cx="5051425" cy="4610100"/>
          </a:xfrm>
          <a:solidFill>
            <a:schemeClr val="bg1">
              <a:lumMod val="95000"/>
            </a:schemeClr>
          </a:solidFill>
        </p:spPr>
        <p:txBody>
          <a:bodyPr anchor="ctr" anchorCtr="1"/>
          <a:lstStyle>
            <a:lvl1pPr>
              <a:defRPr sz="900">
                <a:solidFill>
                  <a:schemeClr val="tx1"/>
                </a:solidFill>
              </a:defRPr>
            </a:lvl1pPr>
          </a:lstStyle>
          <a:p>
            <a:r>
              <a:rPr lang="en-AU"/>
              <a:t>Click to insert image</a:t>
            </a:r>
          </a:p>
        </p:txBody>
      </p:sp>
      <p:pic>
        <p:nvPicPr>
          <p:cNvPr id="8" name="Picture 7">
            <a:extLst>
              <a:ext uri="{FF2B5EF4-FFF2-40B4-BE49-F238E27FC236}">
                <a16:creationId xmlns:a16="http://schemas.microsoft.com/office/drawing/2014/main" id="{7267E157-D1D9-5E48-ACC8-C1EC84C3E074}"/>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423893743"/>
      </p:ext>
    </p:extLst>
  </p:cSld>
  <p:clrMapOvr>
    <a:masterClrMapping/>
  </p:clrMapOvr>
  <p:extLst>
    <p:ext uri="{DCECCB84-F9BA-43D5-87BE-67443E8EF086}">
      <p15:sldGuideLst xmlns:p15="http://schemas.microsoft.com/office/powerpoint/2012/main">
        <p15:guide id="1" orient="horz" pos="550">
          <p15:clr>
            <a:srgbClr val="FBAE40"/>
          </p15:clr>
        </p15:guide>
        <p15:guide id="2" pos="3784">
          <p15:clr>
            <a:srgbClr val="FBAE40"/>
          </p15:clr>
        </p15:guide>
        <p15:guide id="3" pos="449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US" smtClean="0"/>
              <a:t>Edit Master text styles</a:t>
            </a:r>
          </a:p>
        </p:txBody>
      </p:sp>
      <p:sp>
        <p:nvSpPr>
          <p:cNvPr id="4" name="Picture Placeholder 3">
            <a:extLst>
              <a:ext uri="{FF2B5EF4-FFF2-40B4-BE49-F238E27FC236}">
                <a16:creationId xmlns:a16="http://schemas.microsoft.com/office/drawing/2014/main" id="{240A4450-BCBE-EA4C-8075-D12BADF9B3B7}"/>
              </a:ext>
            </a:extLst>
          </p:cNvPr>
          <p:cNvSpPr>
            <a:spLocks noGrp="1"/>
          </p:cNvSpPr>
          <p:nvPr>
            <p:ph type="pic" sz="quarter" idx="15" hasCustomPrompt="1"/>
          </p:nvPr>
        </p:nvSpPr>
        <p:spPr>
          <a:xfrm>
            <a:off x="479425" y="1665288"/>
            <a:ext cx="11712575" cy="4610100"/>
          </a:xfrm>
          <a:solidFill>
            <a:schemeClr val="bg1">
              <a:lumMod val="95000"/>
            </a:schemeClr>
          </a:solidFill>
        </p:spPr>
        <p:txBody>
          <a:bodyPr anchor="ctr" anchorCtr="1"/>
          <a:lstStyle>
            <a:lvl1pPr>
              <a:defRPr sz="900">
                <a:solidFill>
                  <a:schemeClr val="tx1"/>
                </a:solidFill>
              </a:defRPr>
            </a:lvl1pPr>
          </a:lstStyle>
          <a:p>
            <a:r>
              <a:rPr lang="en-AU"/>
              <a:t>click insert image</a:t>
            </a:r>
          </a:p>
        </p:txBody>
      </p:sp>
      <p:pic>
        <p:nvPicPr>
          <p:cNvPr id="6" name="Picture 5">
            <a:extLst>
              <a:ext uri="{FF2B5EF4-FFF2-40B4-BE49-F238E27FC236}">
                <a16:creationId xmlns:a16="http://schemas.microsoft.com/office/drawing/2014/main" id="{D2A6C920-EA32-3A44-B168-3421B5E78218}"/>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725368535"/>
      </p:ext>
    </p:extLst>
  </p:cSld>
  <p:clrMapOvr>
    <a:masterClrMapping/>
  </p:clrMapOvr>
  <p:extLst>
    <p:ext uri="{DCECCB84-F9BA-43D5-87BE-67443E8EF086}">
      <p15:sldGuideLst xmlns:p15="http://schemas.microsoft.com/office/powerpoint/2012/main">
        <p15:guide id="1" orient="horz" pos="550">
          <p15:clr>
            <a:srgbClr val="FBAE40"/>
          </p15:clr>
        </p15:guide>
        <p15:guide id="2" pos="3784">
          <p15:clr>
            <a:srgbClr val="FBAE40"/>
          </p15:clr>
        </p15:guide>
        <p15:guide id="3" pos="449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tab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US" smtClean="0"/>
              <a:t>Edit Master text styles</a:t>
            </a:r>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p:nvPr>
        </p:nvSpPr>
        <p:spPr>
          <a:xfrm>
            <a:off x="479425" y="1665288"/>
            <a:ext cx="3600450" cy="4608512"/>
          </a:xfrm>
        </p:spPr>
        <p:txBody>
          <a:bodyPr numCol="1" spcCol="18000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a:extLst>
              <a:ext uri="{FF2B5EF4-FFF2-40B4-BE49-F238E27FC236}">
                <a16:creationId xmlns:a16="http://schemas.microsoft.com/office/drawing/2014/main" id="{63AC0B42-7037-D44A-8752-EFCC86798824}"/>
              </a:ext>
            </a:extLst>
          </p:cNvPr>
          <p:cNvSpPr>
            <a:spLocks noGrp="1"/>
          </p:cNvSpPr>
          <p:nvPr>
            <p:ph type="body" sz="quarter" idx="15"/>
          </p:nvPr>
        </p:nvSpPr>
        <p:spPr>
          <a:xfrm>
            <a:off x="5232400" y="1665288"/>
            <a:ext cx="6480175" cy="169277"/>
          </a:xfrm>
        </p:spPr>
        <p:txBody>
          <a:bodyPr>
            <a:spAutoFit/>
          </a:bodyPr>
          <a:lstStyle>
            <a:lvl1pPr>
              <a:defRPr sz="1100" b="1">
                <a:solidFill>
                  <a:schemeClr val="tx1"/>
                </a:solidFill>
              </a:defRPr>
            </a:lvl1pPr>
          </a:lstStyle>
          <a:p>
            <a:pPr lvl="0"/>
            <a:r>
              <a:rPr lang="en-US" smtClean="0"/>
              <a:t>Edit Master text styles</a:t>
            </a:r>
          </a:p>
        </p:txBody>
      </p:sp>
      <p:pic>
        <p:nvPicPr>
          <p:cNvPr id="8" name="Picture 7">
            <a:extLst>
              <a:ext uri="{FF2B5EF4-FFF2-40B4-BE49-F238E27FC236}">
                <a16:creationId xmlns:a16="http://schemas.microsoft.com/office/drawing/2014/main" id="{C775FD07-BAB6-5B43-9470-1620BA2A35F5}"/>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3144741099"/>
      </p:ext>
    </p:extLst>
  </p:cSld>
  <p:clrMapOvr>
    <a:masterClrMapping/>
  </p:clrMapOvr>
  <p:extLst>
    <p:ext uri="{DCECCB84-F9BA-43D5-87BE-67443E8EF086}">
      <p15:sldGuideLst xmlns:p15="http://schemas.microsoft.com/office/powerpoint/2012/main">
        <p15:guide id="1" orient="horz" pos="550">
          <p15:clr>
            <a:srgbClr val="FBAE40"/>
          </p15:clr>
        </p15:guide>
        <p15:guide id="2" pos="2570">
          <p15:clr>
            <a:srgbClr val="FBAE40"/>
          </p15:clr>
        </p15:guide>
        <p15:guide id="3" pos="329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US" smtClean="0"/>
              <a:t>Edit Master text styles</a:t>
            </a:r>
          </a:p>
        </p:txBody>
      </p:sp>
      <p:sp>
        <p:nvSpPr>
          <p:cNvPr id="4" name="Text Placeholder 3">
            <a:extLst>
              <a:ext uri="{FF2B5EF4-FFF2-40B4-BE49-F238E27FC236}">
                <a16:creationId xmlns:a16="http://schemas.microsoft.com/office/drawing/2014/main" id="{63AC0B42-7037-D44A-8752-EFCC86798824}"/>
              </a:ext>
            </a:extLst>
          </p:cNvPr>
          <p:cNvSpPr>
            <a:spLocks noGrp="1"/>
          </p:cNvSpPr>
          <p:nvPr>
            <p:ph type="body" sz="quarter" idx="15"/>
          </p:nvPr>
        </p:nvSpPr>
        <p:spPr>
          <a:xfrm>
            <a:off x="479425" y="1665288"/>
            <a:ext cx="6480175" cy="169277"/>
          </a:xfrm>
        </p:spPr>
        <p:txBody>
          <a:bodyPr>
            <a:spAutoFit/>
          </a:bodyPr>
          <a:lstStyle>
            <a:lvl1pPr>
              <a:defRPr sz="1100" b="1">
                <a:solidFill>
                  <a:schemeClr val="tx1"/>
                </a:solidFill>
              </a:defRPr>
            </a:lvl1pPr>
          </a:lstStyle>
          <a:p>
            <a:pPr lvl="0"/>
            <a:r>
              <a:rPr lang="en-US" smtClean="0"/>
              <a:t>Edit Master text styles</a:t>
            </a:r>
          </a:p>
        </p:txBody>
      </p:sp>
      <p:sp>
        <p:nvSpPr>
          <p:cNvPr id="6" name="Text Placeholder 5">
            <a:extLst>
              <a:ext uri="{FF2B5EF4-FFF2-40B4-BE49-F238E27FC236}">
                <a16:creationId xmlns:a16="http://schemas.microsoft.com/office/drawing/2014/main" id="{71F3D828-95E7-7F48-9F58-E0FAEA28EBDD}"/>
              </a:ext>
            </a:extLst>
          </p:cNvPr>
          <p:cNvSpPr>
            <a:spLocks noGrp="1"/>
          </p:cNvSpPr>
          <p:nvPr>
            <p:ph type="body" sz="quarter" idx="16"/>
          </p:nvPr>
        </p:nvSpPr>
        <p:spPr>
          <a:xfrm>
            <a:off x="479424" y="6166078"/>
            <a:ext cx="6483600" cy="107722"/>
          </a:xfrm>
        </p:spPr>
        <p:txBody>
          <a:bodyPr anchor="b" anchorCtr="0">
            <a:spAutoFit/>
          </a:bodyPr>
          <a:lstStyle>
            <a:lvl1pPr>
              <a:defRPr sz="700">
                <a:solidFill>
                  <a:schemeClr val="tx1"/>
                </a:solidFill>
              </a:defRPr>
            </a:lvl1pPr>
          </a:lstStyle>
          <a:p>
            <a:pPr lvl="0"/>
            <a:r>
              <a:rPr lang="en-US" smtClean="0"/>
              <a:t>Edit Master text styles</a:t>
            </a:r>
          </a:p>
        </p:txBody>
      </p:sp>
      <p:pic>
        <p:nvPicPr>
          <p:cNvPr id="8" name="Picture 7">
            <a:extLst>
              <a:ext uri="{FF2B5EF4-FFF2-40B4-BE49-F238E27FC236}">
                <a16:creationId xmlns:a16="http://schemas.microsoft.com/office/drawing/2014/main" id="{9D0D9BB6-8215-4440-A138-B64DB29E4773}"/>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3048806013"/>
      </p:ext>
    </p:extLst>
  </p:cSld>
  <p:clrMapOvr>
    <a:masterClrMapping/>
  </p:clrMapOvr>
  <p:extLst>
    <p:ext uri="{DCECCB84-F9BA-43D5-87BE-67443E8EF086}">
      <p15:sldGuideLst xmlns:p15="http://schemas.microsoft.com/office/powerpoint/2012/main">
        <p15:guide id="1" orient="horz" pos="550">
          <p15:clr>
            <a:srgbClr val="FBAE40"/>
          </p15:clr>
        </p15:guide>
        <p15:guide id="2" orient="horz" pos="127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US" smtClean="0"/>
              <a:t>Edit Master text styles</a:t>
            </a:r>
          </a:p>
        </p:txBody>
      </p:sp>
      <p:sp>
        <p:nvSpPr>
          <p:cNvPr id="4" name="Text Placeholder 3">
            <a:extLst>
              <a:ext uri="{FF2B5EF4-FFF2-40B4-BE49-F238E27FC236}">
                <a16:creationId xmlns:a16="http://schemas.microsoft.com/office/drawing/2014/main" id="{63AC0B42-7037-D44A-8752-EFCC86798824}"/>
              </a:ext>
            </a:extLst>
          </p:cNvPr>
          <p:cNvSpPr>
            <a:spLocks noGrp="1"/>
          </p:cNvSpPr>
          <p:nvPr>
            <p:ph type="body" sz="quarter" idx="15"/>
          </p:nvPr>
        </p:nvSpPr>
        <p:spPr>
          <a:xfrm>
            <a:off x="479425" y="5737810"/>
            <a:ext cx="6480175" cy="184666"/>
          </a:xfrm>
        </p:spPr>
        <p:txBody>
          <a:bodyPr anchor="b" anchorCtr="0">
            <a:spAutoFit/>
          </a:bodyPr>
          <a:lstStyle>
            <a:lvl1pPr>
              <a:defRPr sz="1200" b="1">
                <a:solidFill>
                  <a:schemeClr val="tx1"/>
                </a:solidFill>
              </a:defRPr>
            </a:lvl1pPr>
          </a:lstStyle>
          <a:p>
            <a:pPr lvl="0"/>
            <a:r>
              <a:rPr lang="en-US" smtClean="0"/>
              <a:t>Edit Master text styles</a:t>
            </a:r>
          </a:p>
        </p:txBody>
      </p:sp>
      <p:sp>
        <p:nvSpPr>
          <p:cNvPr id="6" name="Text Placeholder 5">
            <a:extLst>
              <a:ext uri="{FF2B5EF4-FFF2-40B4-BE49-F238E27FC236}">
                <a16:creationId xmlns:a16="http://schemas.microsoft.com/office/drawing/2014/main" id="{71F3D828-95E7-7F48-9F58-E0FAEA28EBDD}"/>
              </a:ext>
            </a:extLst>
          </p:cNvPr>
          <p:cNvSpPr>
            <a:spLocks noGrp="1"/>
          </p:cNvSpPr>
          <p:nvPr>
            <p:ph type="body" sz="quarter" idx="16"/>
          </p:nvPr>
        </p:nvSpPr>
        <p:spPr>
          <a:xfrm>
            <a:off x="479424" y="6166078"/>
            <a:ext cx="6483600" cy="107722"/>
          </a:xfrm>
        </p:spPr>
        <p:txBody>
          <a:bodyPr anchor="b" anchorCtr="0">
            <a:spAutoFit/>
          </a:bodyPr>
          <a:lstStyle>
            <a:lvl1pPr>
              <a:defRPr sz="700">
                <a:solidFill>
                  <a:schemeClr val="tx1"/>
                </a:solidFill>
              </a:defRPr>
            </a:lvl1pPr>
          </a:lstStyle>
          <a:p>
            <a:pPr lvl="0"/>
            <a:r>
              <a:rPr lang="en-US" smtClean="0"/>
              <a:t>Edit Master text styles</a:t>
            </a:r>
          </a:p>
        </p:txBody>
      </p:sp>
      <p:pic>
        <p:nvPicPr>
          <p:cNvPr id="8" name="Picture 7">
            <a:extLst>
              <a:ext uri="{FF2B5EF4-FFF2-40B4-BE49-F238E27FC236}">
                <a16:creationId xmlns:a16="http://schemas.microsoft.com/office/drawing/2014/main" id="{12A5A1B9-84BB-F24E-A361-A5C2D495D774}"/>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788872560"/>
      </p:ext>
    </p:extLst>
  </p:cSld>
  <p:clrMapOvr>
    <a:masterClrMapping/>
  </p:clrMapOvr>
  <p:extLst>
    <p:ext uri="{DCECCB84-F9BA-43D5-87BE-67443E8EF086}">
      <p15:sldGuideLst xmlns:p15="http://schemas.microsoft.com/office/powerpoint/2012/main">
        <p15:guide id="1" orient="horz" pos="550">
          <p15:clr>
            <a:srgbClr val="FBAE40"/>
          </p15:clr>
        </p15:guide>
        <p15:guide id="2" orient="horz" pos="138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US" smtClean="0"/>
              <a:t>Edit Master text styles</a:t>
            </a:r>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hasCustomPrompt="1"/>
          </p:nvPr>
        </p:nvSpPr>
        <p:spPr>
          <a:xfrm>
            <a:off x="479425" y="4295706"/>
            <a:ext cx="2663826" cy="1978094"/>
          </a:xfrm>
        </p:spPr>
        <p:txBody>
          <a:bodyPr/>
          <a:lstStyle>
            <a:lvl1pPr algn="ctr">
              <a:defRPr lang="en-GB" sz="2800" b="1" kern="1200">
                <a:solidFill>
                  <a:schemeClr val="accent1"/>
                </a:solidFill>
                <a:latin typeface="+mn-lt"/>
                <a:ea typeface="+mn-ea"/>
                <a:cs typeface="+mn-cs"/>
              </a:defRPr>
            </a:lvl1pPr>
            <a:lvl2pPr algn="ctr">
              <a:spcBef>
                <a:spcPts val="400"/>
              </a:spcBef>
              <a:defRPr sz="1500" b="0">
                <a:solidFill>
                  <a:schemeClr val="tx1"/>
                </a:solidFill>
              </a:defRPr>
            </a:lvl2pPr>
            <a:lvl3pPr marL="144000" indent="-144000" algn="ctr">
              <a:defRPr lang="en-GB" sz="1000" kern="1200">
                <a:solidFill>
                  <a:schemeClr val="tx1"/>
                </a:solidFill>
                <a:latin typeface="+mn-lt"/>
                <a:ea typeface="+mn-ea"/>
                <a:cs typeface="+mn-cs"/>
              </a:defRPr>
            </a:lvl3pPr>
            <a:lvl4pPr marL="288000" indent="-144000" algn="ctr">
              <a:defRPr lang="en-GB" sz="1000" kern="1200" dirty="0">
                <a:solidFill>
                  <a:schemeClr val="tx1"/>
                </a:solidFill>
                <a:latin typeface="+mn-lt"/>
                <a:ea typeface="+mn-ea"/>
                <a:cs typeface="+mn-cs"/>
              </a:defRPr>
            </a:lvl4pPr>
            <a:lvl5pPr algn="ctr">
              <a:defRPr lang="en-GB" sz="1000" kern="1200" dirty="0">
                <a:solidFill>
                  <a:schemeClr val="tx1"/>
                </a:solidFill>
                <a:latin typeface="+mn-lt"/>
                <a:ea typeface="+mn-ea"/>
                <a:cs typeface="+mn-cs"/>
              </a:defRPr>
            </a:lvl5pPr>
          </a:lstStyle>
          <a:p>
            <a:pPr lvl="0"/>
            <a:r>
              <a:rPr lang="en-GB"/>
              <a:t>First level</a:t>
            </a:r>
          </a:p>
          <a:p>
            <a:pPr lvl="1"/>
            <a:r>
              <a:rPr lang="en-GB"/>
              <a:t>Second Level</a:t>
            </a:r>
            <a:endParaRPr lang="en-AU" dirty="0"/>
          </a:p>
        </p:txBody>
      </p:sp>
      <p:sp>
        <p:nvSpPr>
          <p:cNvPr id="19" name="Picture Placeholder 7">
            <a:extLst>
              <a:ext uri="{FF2B5EF4-FFF2-40B4-BE49-F238E27FC236}">
                <a16:creationId xmlns:a16="http://schemas.microsoft.com/office/drawing/2014/main" id="{95FEB8FA-8EDE-A24D-87C8-50F9EB0A6A4C}"/>
              </a:ext>
            </a:extLst>
          </p:cNvPr>
          <p:cNvSpPr>
            <a:spLocks noGrp="1"/>
          </p:cNvSpPr>
          <p:nvPr>
            <p:ph type="pic" sz="quarter" idx="17" hasCustomPrompt="1"/>
          </p:nvPr>
        </p:nvSpPr>
        <p:spPr>
          <a:xfrm>
            <a:off x="916673" y="2212258"/>
            <a:ext cx="1789330" cy="1787420"/>
          </a:xfrm>
          <a:prstGeom prst="ellipse">
            <a:avLst/>
          </a:prstGeom>
          <a:solidFill>
            <a:schemeClr val="accent1"/>
          </a:solidFill>
        </p:spPr>
        <p:txBody>
          <a:bodyPr anchor="ctr" anchorCtr="1"/>
          <a:lstStyle>
            <a:lvl1pPr algn="ctr">
              <a:defRPr sz="900">
                <a:solidFill>
                  <a:schemeClr val="bg1"/>
                </a:solidFill>
              </a:defRPr>
            </a:lvl1pPr>
          </a:lstStyle>
          <a:p>
            <a:r>
              <a:rPr lang="en-AU"/>
              <a:t>Click to insert image</a:t>
            </a:r>
          </a:p>
        </p:txBody>
      </p:sp>
      <p:sp>
        <p:nvSpPr>
          <p:cNvPr id="20" name="Text Placeholder 8">
            <a:extLst>
              <a:ext uri="{FF2B5EF4-FFF2-40B4-BE49-F238E27FC236}">
                <a16:creationId xmlns:a16="http://schemas.microsoft.com/office/drawing/2014/main" id="{A669F158-7D9C-0E46-9E0E-FEA46CB3AC08}"/>
              </a:ext>
            </a:extLst>
          </p:cNvPr>
          <p:cNvSpPr>
            <a:spLocks noGrp="1"/>
          </p:cNvSpPr>
          <p:nvPr>
            <p:ph type="body" sz="quarter" idx="18" hasCustomPrompt="1"/>
          </p:nvPr>
        </p:nvSpPr>
        <p:spPr>
          <a:xfrm>
            <a:off x="3327880" y="4295706"/>
            <a:ext cx="2679220" cy="1978094"/>
          </a:xfrm>
        </p:spPr>
        <p:txBody>
          <a:bodyPr/>
          <a:lstStyle>
            <a:lvl1pPr algn="ctr">
              <a:defRPr lang="en-GB" sz="2800" b="1" kern="1200">
                <a:solidFill>
                  <a:schemeClr val="accent2"/>
                </a:solidFill>
                <a:latin typeface="+mn-lt"/>
                <a:ea typeface="+mn-ea"/>
                <a:cs typeface="+mn-cs"/>
              </a:defRPr>
            </a:lvl1pPr>
            <a:lvl2pPr algn="ctr">
              <a:spcBef>
                <a:spcPts val="400"/>
              </a:spcBef>
              <a:defRPr sz="1500" b="0">
                <a:solidFill>
                  <a:schemeClr val="tx1"/>
                </a:solidFill>
              </a:defRPr>
            </a:lvl2pPr>
            <a:lvl3pPr marL="144000" indent="-144000" algn="ctr">
              <a:defRPr lang="en-GB" sz="1000" kern="1200">
                <a:solidFill>
                  <a:schemeClr val="tx1"/>
                </a:solidFill>
                <a:latin typeface="+mn-lt"/>
                <a:ea typeface="+mn-ea"/>
                <a:cs typeface="+mn-cs"/>
              </a:defRPr>
            </a:lvl3pPr>
            <a:lvl4pPr marL="288000" indent="-144000" algn="ctr">
              <a:defRPr lang="en-GB" sz="1000" kern="1200" dirty="0">
                <a:solidFill>
                  <a:schemeClr val="tx1"/>
                </a:solidFill>
                <a:latin typeface="+mn-lt"/>
                <a:ea typeface="+mn-ea"/>
                <a:cs typeface="+mn-cs"/>
              </a:defRPr>
            </a:lvl4pPr>
            <a:lvl5pPr algn="ctr">
              <a:defRPr lang="en-GB" sz="1000" kern="1200" dirty="0">
                <a:solidFill>
                  <a:schemeClr val="tx1"/>
                </a:solidFill>
                <a:latin typeface="+mn-lt"/>
                <a:ea typeface="+mn-ea"/>
                <a:cs typeface="+mn-cs"/>
              </a:defRPr>
            </a:lvl5pPr>
          </a:lstStyle>
          <a:p>
            <a:pPr lvl="0"/>
            <a:r>
              <a:rPr lang="en-GB"/>
              <a:t>First level</a:t>
            </a:r>
          </a:p>
          <a:p>
            <a:pPr lvl="1"/>
            <a:r>
              <a:rPr lang="en-GB"/>
              <a:t>Second Level</a:t>
            </a:r>
            <a:endParaRPr lang="en-AU" dirty="0"/>
          </a:p>
        </p:txBody>
      </p:sp>
      <p:sp>
        <p:nvSpPr>
          <p:cNvPr id="21" name="Picture Placeholder 7">
            <a:extLst>
              <a:ext uri="{FF2B5EF4-FFF2-40B4-BE49-F238E27FC236}">
                <a16:creationId xmlns:a16="http://schemas.microsoft.com/office/drawing/2014/main" id="{F438B3AB-7289-9646-B867-3AF5DE18F333}"/>
              </a:ext>
            </a:extLst>
          </p:cNvPr>
          <p:cNvSpPr>
            <a:spLocks noGrp="1"/>
          </p:cNvSpPr>
          <p:nvPr>
            <p:ph type="pic" sz="quarter" idx="19" hasCustomPrompt="1"/>
          </p:nvPr>
        </p:nvSpPr>
        <p:spPr>
          <a:xfrm>
            <a:off x="3772825" y="2212258"/>
            <a:ext cx="1789330" cy="1787420"/>
          </a:xfrm>
          <a:prstGeom prst="ellipse">
            <a:avLst/>
          </a:prstGeom>
          <a:solidFill>
            <a:schemeClr val="accent2"/>
          </a:solidFill>
        </p:spPr>
        <p:txBody>
          <a:bodyPr anchor="ctr" anchorCtr="1"/>
          <a:lstStyle>
            <a:lvl1pPr algn="ctr">
              <a:defRPr sz="900">
                <a:solidFill>
                  <a:schemeClr val="bg1"/>
                </a:solidFill>
              </a:defRPr>
            </a:lvl1pPr>
          </a:lstStyle>
          <a:p>
            <a:r>
              <a:rPr lang="en-AU"/>
              <a:t>Click to insert image</a:t>
            </a:r>
          </a:p>
        </p:txBody>
      </p:sp>
      <p:sp>
        <p:nvSpPr>
          <p:cNvPr id="22" name="Text Placeholder 8">
            <a:extLst>
              <a:ext uri="{FF2B5EF4-FFF2-40B4-BE49-F238E27FC236}">
                <a16:creationId xmlns:a16="http://schemas.microsoft.com/office/drawing/2014/main" id="{40C66AFB-1E3A-A847-B964-338B27F85164}"/>
              </a:ext>
            </a:extLst>
          </p:cNvPr>
          <p:cNvSpPr>
            <a:spLocks noGrp="1"/>
          </p:cNvSpPr>
          <p:nvPr>
            <p:ph type="body" sz="quarter" idx="20" hasCustomPrompt="1"/>
          </p:nvPr>
        </p:nvSpPr>
        <p:spPr>
          <a:xfrm>
            <a:off x="6184900" y="4295706"/>
            <a:ext cx="2682875" cy="1978094"/>
          </a:xfrm>
        </p:spPr>
        <p:txBody>
          <a:bodyPr/>
          <a:lstStyle>
            <a:lvl1pPr algn="ctr">
              <a:defRPr lang="en-GB" sz="2800" b="1" kern="1200">
                <a:solidFill>
                  <a:schemeClr val="accent3"/>
                </a:solidFill>
                <a:latin typeface="+mn-lt"/>
                <a:ea typeface="+mn-ea"/>
                <a:cs typeface="+mn-cs"/>
              </a:defRPr>
            </a:lvl1pPr>
            <a:lvl2pPr algn="ctr">
              <a:spcBef>
                <a:spcPts val="400"/>
              </a:spcBef>
              <a:defRPr sz="1500" b="0">
                <a:solidFill>
                  <a:schemeClr val="tx1"/>
                </a:solidFill>
              </a:defRPr>
            </a:lvl2pPr>
            <a:lvl3pPr marL="144000" indent="-144000" algn="ctr">
              <a:defRPr lang="en-GB" sz="1000" kern="1200">
                <a:solidFill>
                  <a:schemeClr val="tx1"/>
                </a:solidFill>
                <a:latin typeface="+mn-lt"/>
                <a:ea typeface="+mn-ea"/>
                <a:cs typeface="+mn-cs"/>
              </a:defRPr>
            </a:lvl3pPr>
            <a:lvl4pPr marL="288000" indent="-144000" algn="ctr">
              <a:defRPr lang="en-GB" sz="1000" kern="1200" dirty="0">
                <a:solidFill>
                  <a:schemeClr val="tx1"/>
                </a:solidFill>
                <a:latin typeface="+mn-lt"/>
                <a:ea typeface="+mn-ea"/>
                <a:cs typeface="+mn-cs"/>
              </a:defRPr>
            </a:lvl4pPr>
            <a:lvl5pPr algn="ctr">
              <a:defRPr lang="en-GB" sz="1000" kern="1200" dirty="0">
                <a:solidFill>
                  <a:schemeClr val="tx1"/>
                </a:solidFill>
                <a:latin typeface="+mn-lt"/>
                <a:ea typeface="+mn-ea"/>
                <a:cs typeface="+mn-cs"/>
              </a:defRPr>
            </a:lvl5pPr>
          </a:lstStyle>
          <a:p>
            <a:pPr lvl="0"/>
            <a:r>
              <a:rPr lang="en-GB"/>
              <a:t>First level</a:t>
            </a:r>
          </a:p>
          <a:p>
            <a:pPr lvl="1"/>
            <a:r>
              <a:rPr lang="en-GB"/>
              <a:t>Second Level</a:t>
            </a:r>
            <a:endParaRPr lang="en-AU" dirty="0"/>
          </a:p>
        </p:txBody>
      </p:sp>
      <p:sp>
        <p:nvSpPr>
          <p:cNvPr id="23" name="Text Placeholder 8">
            <a:extLst>
              <a:ext uri="{FF2B5EF4-FFF2-40B4-BE49-F238E27FC236}">
                <a16:creationId xmlns:a16="http://schemas.microsoft.com/office/drawing/2014/main" id="{DBFF8511-411D-A740-A808-67DCAA560579}"/>
              </a:ext>
            </a:extLst>
          </p:cNvPr>
          <p:cNvSpPr>
            <a:spLocks noGrp="1"/>
          </p:cNvSpPr>
          <p:nvPr>
            <p:ph type="body" sz="quarter" idx="21" hasCustomPrompt="1"/>
          </p:nvPr>
        </p:nvSpPr>
        <p:spPr>
          <a:xfrm>
            <a:off x="9045575" y="4295706"/>
            <a:ext cx="2666999" cy="1978094"/>
          </a:xfrm>
        </p:spPr>
        <p:txBody>
          <a:bodyPr/>
          <a:lstStyle>
            <a:lvl1pPr algn="ctr">
              <a:defRPr lang="en-GB" sz="2800" b="1" kern="1200">
                <a:solidFill>
                  <a:schemeClr val="accent2"/>
                </a:solidFill>
                <a:latin typeface="+mn-lt"/>
                <a:ea typeface="+mn-ea"/>
                <a:cs typeface="+mn-cs"/>
              </a:defRPr>
            </a:lvl1pPr>
            <a:lvl2pPr algn="ctr">
              <a:spcBef>
                <a:spcPts val="400"/>
              </a:spcBef>
              <a:defRPr sz="1500" b="0">
                <a:solidFill>
                  <a:schemeClr val="tx1"/>
                </a:solidFill>
              </a:defRPr>
            </a:lvl2pPr>
            <a:lvl3pPr marL="144000" indent="-144000" algn="ctr">
              <a:defRPr lang="en-GB" sz="1000" kern="1200">
                <a:solidFill>
                  <a:schemeClr val="tx1"/>
                </a:solidFill>
                <a:latin typeface="+mn-lt"/>
                <a:ea typeface="+mn-ea"/>
                <a:cs typeface="+mn-cs"/>
              </a:defRPr>
            </a:lvl3pPr>
            <a:lvl4pPr marL="288000" indent="-144000" algn="ctr">
              <a:defRPr lang="en-GB" sz="1000" kern="1200" dirty="0">
                <a:solidFill>
                  <a:schemeClr val="tx1"/>
                </a:solidFill>
                <a:latin typeface="+mn-lt"/>
                <a:ea typeface="+mn-ea"/>
                <a:cs typeface="+mn-cs"/>
              </a:defRPr>
            </a:lvl4pPr>
            <a:lvl5pPr algn="ctr">
              <a:defRPr lang="en-GB" sz="1000" kern="1200" dirty="0">
                <a:solidFill>
                  <a:schemeClr val="tx1"/>
                </a:solidFill>
                <a:latin typeface="+mn-lt"/>
                <a:ea typeface="+mn-ea"/>
                <a:cs typeface="+mn-cs"/>
              </a:defRPr>
            </a:lvl5pPr>
          </a:lstStyle>
          <a:p>
            <a:pPr lvl="0"/>
            <a:r>
              <a:rPr lang="en-GB"/>
              <a:t>First level</a:t>
            </a:r>
          </a:p>
          <a:p>
            <a:pPr lvl="1"/>
            <a:r>
              <a:rPr lang="en-GB"/>
              <a:t>Second Level</a:t>
            </a:r>
            <a:endParaRPr lang="en-AU" dirty="0"/>
          </a:p>
        </p:txBody>
      </p:sp>
      <p:sp>
        <p:nvSpPr>
          <p:cNvPr id="24" name="Picture Placeholder 7">
            <a:extLst>
              <a:ext uri="{FF2B5EF4-FFF2-40B4-BE49-F238E27FC236}">
                <a16:creationId xmlns:a16="http://schemas.microsoft.com/office/drawing/2014/main" id="{A3BF07B2-7ACE-364F-B575-8F059FD9C572}"/>
              </a:ext>
            </a:extLst>
          </p:cNvPr>
          <p:cNvSpPr>
            <a:spLocks noGrp="1"/>
          </p:cNvSpPr>
          <p:nvPr>
            <p:ph type="pic" sz="quarter" idx="22" hasCustomPrompt="1"/>
          </p:nvPr>
        </p:nvSpPr>
        <p:spPr>
          <a:xfrm>
            <a:off x="6631672" y="2212258"/>
            <a:ext cx="1789330" cy="1787420"/>
          </a:xfrm>
          <a:prstGeom prst="ellipse">
            <a:avLst/>
          </a:prstGeom>
          <a:solidFill>
            <a:schemeClr val="accent3"/>
          </a:solidFill>
        </p:spPr>
        <p:txBody>
          <a:bodyPr anchor="ctr" anchorCtr="1"/>
          <a:lstStyle>
            <a:lvl1pPr algn="ctr">
              <a:defRPr sz="900">
                <a:solidFill>
                  <a:schemeClr val="bg1"/>
                </a:solidFill>
              </a:defRPr>
            </a:lvl1pPr>
          </a:lstStyle>
          <a:p>
            <a:r>
              <a:rPr lang="en-AU"/>
              <a:t>Click to insert image</a:t>
            </a:r>
          </a:p>
        </p:txBody>
      </p:sp>
      <p:sp>
        <p:nvSpPr>
          <p:cNvPr id="25" name="Picture Placeholder 7">
            <a:extLst>
              <a:ext uri="{FF2B5EF4-FFF2-40B4-BE49-F238E27FC236}">
                <a16:creationId xmlns:a16="http://schemas.microsoft.com/office/drawing/2014/main" id="{088519CF-7FB7-564F-AE46-C4CC47597DC4}"/>
              </a:ext>
            </a:extLst>
          </p:cNvPr>
          <p:cNvSpPr>
            <a:spLocks noGrp="1"/>
          </p:cNvSpPr>
          <p:nvPr>
            <p:ph type="pic" sz="quarter" idx="23" hasCustomPrompt="1"/>
          </p:nvPr>
        </p:nvSpPr>
        <p:spPr>
          <a:xfrm>
            <a:off x="9484409" y="2212258"/>
            <a:ext cx="1789330" cy="1787420"/>
          </a:xfrm>
          <a:prstGeom prst="ellipse">
            <a:avLst/>
          </a:prstGeom>
          <a:solidFill>
            <a:schemeClr val="accent2">
              <a:alpha val="60000"/>
            </a:schemeClr>
          </a:solidFill>
        </p:spPr>
        <p:txBody>
          <a:bodyPr anchor="ctr" anchorCtr="1"/>
          <a:lstStyle>
            <a:lvl1pPr algn="ctr">
              <a:defRPr sz="900">
                <a:solidFill>
                  <a:schemeClr val="bg1"/>
                </a:solidFill>
              </a:defRPr>
            </a:lvl1pPr>
          </a:lstStyle>
          <a:p>
            <a:r>
              <a:rPr lang="en-AU"/>
              <a:t>Click to insert image</a:t>
            </a:r>
          </a:p>
        </p:txBody>
      </p:sp>
      <p:pic>
        <p:nvPicPr>
          <p:cNvPr id="13" name="Picture 12">
            <a:extLst>
              <a:ext uri="{FF2B5EF4-FFF2-40B4-BE49-F238E27FC236}">
                <a16:creationId xmlns:a16="http://schemas.microsoft.com/office/drawing/2014/main" id="{8BF3D041-B5D9-2A47-A019-6ADC091FE2F3}"/>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1863218887"/>
      </p:ext>
    </p:extLst>
  </p:cSld>
  <p:clrMapOvr>
    <a:masterClrMapping/>
  </p:clrMapOvr>
  <p:extLst>
    <p:ext uri="{DCECCB84-F9BA-43D5-87BE-67443E8EF086}">
      <p15:sldGuideLst xmlns:p15="http://schemas.microsoft.com/office/powerpoint/2012/main">
        <p15:guide id="1" orient="horz" pos="550">
          <p15:clr>
            <a:srgbClr val="FBAE40"/>
          </p15:clr>
        </p15:guide>
        <p15:guide id="2" pos="3784">
          <p15:clr>
            <a:srgbClr val="FBAE40"/>
          </p15:clr>
        </p15:guide>
        <p15:guide id="3" pos="3896">
          <p15:clr>
            <a:srgbClr val="FBAE40"/>
          </p15:clr>
        </p15:guide>
        <p15:guide id="4" pos="2094">
          <p15:clr>
            <a:srgbClr val="FBAE40"/>
          </p15:clr>
        </p15:guide>
        <p15:guide id="5" pos="1980">
          <p15:clr>
            <a:srgbClr val="FBAE40"/>
          </p15:clr>
        </p15:guide>
        <p15:guide id="6" pos="5586">
          <p15:clr>
            <a:srgbClr val="FBAE40"/>
          </p15:clr>
        </p15:guide>
        <p15:guide id="7" pos="5700">
          <p15:clr>
            <a:srgbClr val="FBAE40"/>
          </p15:clr>
        </p15:guide>
        <p15:guide id="8" orient="horz" pos="123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fographic 2">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lvl1pPr>
              <a:defRPr>
                <a:solidFill>
                  <a:schemeClr val="bg1"/>
                </a:solidFill>
              </a:defRPr>
            </a:lvl1p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lvl1pPr>
              <a:defRPr>
                <a:solidFill>
                  <a:schemeClr val="bg1"/>
                </a:solidFill>
              </a:defRPr>
            </a:lvl1pPr>
          </a:lstStyle>
          <a:p>
            <a:fld id="{0500C9E6-702F-A843-8A04-80C500C6891A}" type="slidenum">
              <a:rPr lang="en-AU"/>
              <a:pPr/>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bg1"/>
                </a:solidFill>
              </a:defRPr>
            </a:lvl1pPr>
          </a:lstStyle>
          <a:p>
            <a:pPr lvl="0"/>
            <a:r>
              <a:rPr lang="en-US" smtClean="0"/>
              <a:t>Edit Master text styles</a:t>
            </a:r>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hasCustomPrompt="1"/>
          </p:nvPr>
        </p:nvSpPr>
        <p:spPr>
          <a:xfrm>
            <a:off x="479425" y="4295706"/>
            <a:ext cx="2663826" cy="1978094"/>
          </a:xfrm>
        </p:spPr>
        <p:txBody>
          <a:bodyPr/>
          <a:lstStyle>
            <a:lvl1pPr algn="ctr">
              <a:defRPr lang="en-GB" sz="2800" b="1" kern="1200">
                <a:solidFill>
                  <a:schemeClr val="bg1"/>
                </a:solidFill>
                <a:latin typeface="+mn-lt"/>
                <a:ea typeface="+mn-ea"/>
                <a:cs typeface="+mn-cs"/>
              </a:defRPr>
            </a:lvl1pPr>
            <a:lvl2pPr algn="ctr">
              <a:spcBef>
                <a:spcPts val="400"/>
              </a:spcBef>
              <a:defRPr sz="1500" b="0">
                <a:solidFill>
                  <a:schemeClr val="bg1"/>
                </a:solidFill>
              </a:defRPr>
            </a:lvl2pPr>
            <a:lvl3pPr marL="144000" indent="-144000" algn="ctr">
              <a:defRPr lang="en-GB" sz="1000" kern="1200">
                <a:solidFill>
                  <a:schemeClr val="tx1"/>
                </a:solidFill>
                <a:latin typeface="+mn-lt"/>
                <a:ea typeface="+mn-ea"/>
                <a:cs typeface="+mn-cs"/>
              </a:defRPr>
            </a:lvl3pPr>
            <a:lvl4pPr marL="288000" indent="-144000" algn="ctr">
              <a:defRPr lang="en-GB" sz="1000" kern="1200" dirty="0">
                <a:solidFill>
                  <a:schemeClr val="tx1"/>
                </a:solidFill>
                <a:latin typeface="+mn-lt"/>
                <a:ea typeface="+mn-ea"/>
                <a:cs typeface="+mn-cs"/>
              </a:defRPr>
            </a:lvl4pPr>
            <a:lvl5pPr algn="ctr">
              <a:defRPr lang="en-GB" sz="1000" kern="1200" dirty="0">
                <a:solidFill>
                  <a:schemeClr val="tx1"/>
                </a:solidFill>
                <a:latin typeface="+mn-lt"/>
                <a:ea typeface="+mn-ea"/>
                <a:cs typeface="+mn-cs"/>
              </a:defRPr>
            </a:lvl5pPr>
          </a:lstStyle>
          <a:p>
            <a:pPr lvl="0"/>
            <a:r>
              <a:rPr lang="en-GB"/>
              <a:t>First level</a:t>
            </a:r>
          </a:p>
          <a:p>
            <a:pPr lvl="1"/>
            <a:r>
              <a:rPr lang="en-GB"/>
              <a:t>Second Level</a:t>
            </a:r>
            <a:endParaRPr lang="en-AU" dirty="0"/>
          </a:p>
        </p:txBody>
      </p:sp>
      <p:sp>
        <p:nvSpPr>
          <p:cNvPr id="19" name="Picture Placeholder 7">
            <a:extLst>
              <a:ext uri="{FF2B5EF4-FFF2-40B4-BE49-F238E27FC236}">
                <a16:creationId xmlns:a16="http://schemas.microsoft.com/office/drawing/2014/main" id="{95FEB8FA-8EDE-A24D-87C8-50F9EB0A6A4C}"/>
              </a:ext>
            </a:extLst>
          </p:cNvPr>
          <p:cNvSpPr>
            <a:spLocks noGrp="1"/>
          </p:cNvSpPr>
          <p:nvPr>
            <p:ph type="pic" sz="quarter" idx="17" hasCustomPrompt="1"/>
          </p:nvPr>
        </p:nvSpPr>
        <p:spPr>
          <a:xfrm>
            <a:off x="916673" y="2212258"/>
            <a:ext cx="1789330" cy="1787420"/>
          </a:xfrm>
          <a:prstGeom prst="ellipse">
            <a:avLst/>
          </a:prstGeom>
          <a:solidFill>
            <a:schemeClr val="tx2"/>
          </a:solidFill>
        </p:spPr>
        <p:txBody>
          <a:bodyPr anchor="ctr" anchorCtr="1"/>
          <a:lstStyle>
            <a:lvl1pPr algn="ctr">
              <a:defRPr sz="900">
                <a:solidFill>
                  <a:schemeClr val="bg1"/>
                </a:solidFill>
              </a:defRPr>
            </a:lvl1pPr>
          </a:lstStyle>
          <a:p>
            <a:r>
              <a:rPr lang="en-AU"/>
              <a:t>Click to insert image</a:t>
            </a:r>
          </a:p>
        </p:txBody>
      </p:sp>
      <p:sp>
        <p:nvSpPr>
          <p:cNvPr id="20" name="Text Placeholder 8">
            <a:extLst>
              <a:ext uri="{FF2B5EF4-FFF2-40B4-BE49-F238E27FC236}">
                <a16:creationId xmlns:a16="http://schemas.microsoft.com/office/drawing/2014/main" id="{A669F158-7D9C-0E46-9E0E-FEA46CB3AC08}"/>
              </a:ext>
            </a:extLst>
          </p:cNvPr>
          <p:cNvSpPr>
            <a:spLocks noGrp="1"/>
          </p:cNvSpPr>
          <p:nvPr>
            <p:ph type="body" sz="quarter" idx="18" hasCustomPrompt="1"/>
          </p:nvPr>
        </p:nvSpPr>
        <p:spPr>
          <a:xfrm>
            <a:off x="3327880" y="4295706"/>
            <a:ext cx="2679220" cy="1978094"/>
          </a:xfrm>
        </p:spPr>
        <p:txBody>
          <a:bodyPr/>
          <a:lstStyle>
            <a:lvl1pPr algn="ctr">
              <a:defRPr lang="en-GB" sz="2800" b="1" kern="1200">
                <a:solidFill>
                  <a:schemeClr val="bg1"/>
                </a:solidFill>
                <a:latin typeface="+mn-lt"/>
                <a:ea typeface="+mn-ea"/>
                <a:cs typeface="+mn-cs"/>
              </a:defRPr>
            </a:lvl1pPr>
            <a:lvl2pPr algn="ctr">
              <a:spcBef>
                <a:spcPts val="400"/>
              </a:spcBef>
              <a:defRPr sz="1500" b="0">
                <a:solidFill>
                  <a:schemeClr val="bg1"/>
                </a:solidFill>
              </a:defRPr>
            </a:lvl2pPr>
            <a:lvl3pPr marL="144000" indent="-144000" algn="ctr">
              <a:defRPr lang="en-GB" sz="1000" kern="1200">
                <a:solidFill>
                  <a:schemeClr val="tx1"/>
                </a:solidFill>
                <a:latin typeface="+mn-lt"/>
                <a:ea typeface="+mn-ea"/>
                <a:cs typeface="+mn-cs"/>
              </a:defRPr>
            </a:lvl3pPr>
            <a:lvl4pPr marL="288000" indent="-144000" algn="ctr">
              <a:defRPr lang="en-GB" sz="1000" kern="1200" dirty="0">
                <a:solidFill>
                  <a:schemeClr val="tx1"/>
                </a:solidFill>
                <a:latin typeface="+mn-lt"/>
                <a:ea typeface="+mn-ea"/>
                <a:cs typeface="+mn-cs"/>
              </a:defRPr>
            </a:lvl4pPr>
            <a:lvl5pPr algn="ctr">
              <a:defRPr lang="en-GB" sz="1000" kern="1200" dirty="0">
                <a:solidFill>
                  <a:schemeClr val="tx1"/>
                </a:solidFill>
                <a:latin typeface="+mn-lt"/>
                <a:ea typeface="+mn-ea"/>
                <a:cs typeface="+mn-cs"/>
              </a:defRPr>
            </a:lvl5pPr>
          </a:lstStyle>
          <a:p>
            <a:pPr lvl="0"/>
            <a:r>
              <a:rPr lang="en-GB"/>
              <a:t>First level</a:t>
            </a:r>
          </a:p>
          <a:p>
            <a:pPr lvl="1"/>
            <a:r>
              <a:rPr lang="en-GB"/>
              <a:t>Second Level</a:t>
            </a:r>
            <a:endParaRPr lang="en-AU" dirty="0"/>
          </a:p>
        </p:txBody>
      </p:sp>
      <p:sp>
        <p:nvSpPr>
          <p:cNvPr id="21" name="Picture Placeholder 7">
            <a:extLst>
              <a:ext uri="{FF2B5EF4-FFF2-40B4-BE49-F238E27FC236}">
                <a16:creationId xmlns:a16="http://schemas.microsoft.com/office/drawing/2014/main" id="{F438B3AB-7289-9646-B867-3AF5DE18F333}"/>
              </a:ext>
            </a:extLst>
          </p:cNvPr>
          <p:cNvSpPr>
            <a:spLocks noGrp="1"/>
          </p:cNvSpPr>
          <p:nvPr>
            <p:ph type="pic" sz="quarter" idx="19" hasCustomPrompt="1"/>
          </p:nvPr>
        </p:nvSpPr>
        <p:spPr>
          <a:xfrm>
            <a:off x="3772825" y="2212258"/>
            <a:ext cx="1789330" cy="1787420"/>
          </a:xfrm>
          <a:prstGeom prst="ellipse">
            <a:avLst/>
          </a:prstGeom>
          <a:solidFill>
            <a:schemeClr val="tx2"/>
          </a:solidFill>
        </p:spPr>
        <p:txBody>
          <a:bodyPr anchor="ctr" anchorCtr="1"/>
          <a:lstStyle>
            <a:lvl1pPr algn="ctr">
              <a:defRPr sz="900">
                <a:solidFill>
                  <a:schemeClr val="bg1"/>
                </a:solidFill>
              </a:defRPr>
            </a:lvl1pPr>
          </a:lstStyle>
          <a:p>
            <a:r>
              <a:rPr lang="en-AU"/>
              <a:t>Click to insert image</a:t>
            </a:r>
          </a:p>
        </p:txBody>
      </p:sp>
      <p:sp>
        <p:nvSpPr>
          <p:cNvPr id="22" name="Text Placeholder 8">
            <a:extLst>
              <a:ext uri="{FF2B5EF4-FFF2-40B4-BE49-F238E27FC236}">
                <a16:creationId xmlns:a16="http://schemas.microsoft.com/office/drawing/2014/main" id="{40C66AFB-1E3A-A847-B964-338B27F85164}"/>
              </a:ext>
            </a:extLst>
          </p:cNvPr>
          <p:cNvSpPr>
            <a:spLocks noGrp="1"/>
          </p:cNvSpPr>
          <p:nvPr>
            <p:ph type="body" sz="quarter" idx="20" hasCustomPrompt="1"/>
          </p:nvPr>
        </p:nvSpPr>
        <p:spPr>
          <a:xfrm>
            <a:off x="6184900" y="4295706"/>
            <a:ext cx="2682875" cy="1978094"/>
          </a:xfrm>
        </p:spPr>
        <p:txBody>
          <a:bodyPr/>
          <a:lstStyle>
            <a:lvl1pPr algn="ctr">
              <a:defRPr lang="en-GB" sz="2800" b="1" kern="1200">
                <a:solidFill>
                  <a:schemeClr val="bg1"/>
                </a:solidFill>
                <a:latin typeface="+mn-lt"/>
                <a:ea typeface="+mn-ea"/>
                <a:cs typeface="+mn-cs"/>
              </a:defRPr>
            </a:lvl1pPr>
            <a:lvl2pPr algn="ctr">
              <a:spcBef>
                <a:spcPts val="400"/>
              </a:spcBef>
              <a:defRPr sz="1500" b="0">
                <a:solidFill>
                  <a:schemeClr val="bg1"/>
                </a:solidFill>
              </a:defRPr>
            </a:lvl2pPr>
            <a:lvl3pPr marL="144000" indent="-144000" algn="ctr">
              <a:defRPr lang="en-GB" sz="1000" kern="1200">
                <a:solidFill>
                  <a:schemeClr val="tx1"/>
                </a:solidFill>
                <a:latin typeface="+mn-lt"/>
                <a:ea typeface="+mn-ea"/>
                <a:cs typeface="+mn-cs"/>
              </a:defRPr>
            </a:lvl3pPr>
            <a:lvl4pPr marL="288000" indent="-144000" algn="ctr">
              <a:defRPr lang="en-GB" sz="1000" kern="1200" dirty="0">
                <a:solidFill>
                  <a:schemeClr val="tx1"/>
                </a:solidFill>
                <a:latin typeface="+mn-lt"/>
                <a:ea typeface="+mn-ea"/>
                <a:cs typeface="+mn-cs"/>
              </a:defRPr>
            </a:lvl4pPr>
            <a:lvl5pPr algn="ctr">
              <a:defRPr lang="en-GB" sz="1000" kern="1200" dirty="0">
                <a:solidFill>
                  <a:schemeClr val="tx1"/>
                </a:solidFill>
                <a:latin typeface="+mn-lt"/>
                <a:ea typeface="+mn-ea"/>
                <a:cs typeface="+mn-cs"/>
              </a:defRPr>
            </a:lvl5pPr>
          </a:lstStyle>
          <a:p>
            <a:pPr lvl="0"/>
            <a:r>
              <a:rPr lang="en-GB"/>
              <a:t>First level</a:t>
            </a:r>
          </a:p>
          <a:p>
            <a:pPr lvl="1"/>
            <a:r>
              <a:rPr lang="en-GB"/>
              <a:t>Second Level</a:t>
            </a:r>
            <a:endParaRPr lang="en-AU" dirty="0"/>
          </a:p>
        </p:txBody>
      </p:sp>
      <p:sp>
        <p:nvSpPr>
          <p:cNvPr id="23" name="Text Placeholder 8">
            <a:extLst>
              <a:ext uri="{FF2B5EF4-FFF2-40B4-BE49-F238E27FC236}">
                <a16:creationId xmlns:a16="http://schemas.microsoft.com/office/drawing/2014/main" id="{DBFF8511-411D-A740-A808-67DCAA560579}"/>
              </a:ext>
            </a:extLst>
          </p:cNvPr>
          <p:cNvSpPr>
            <a:spLocks noGrp="1"/>
          </p:cNvSpPr>
          <p:nvPr>
            <p:ph type="body" sz="quarter" idx="21" hasCustomPrompt="1"/>
          </p:nvPr>
        </p:nvSpPr>
        <p:spPr>
          <a:xfrm>
            <a:off x="9045575" y="4295706"/>
            <a:ext cx="2666999" cy="1978094"/>
          </a:xfrm>
        </p:spPr>
        <p:txBody>
          <a:bodyPr/>
          <a:lstStyle>
            <a:lvl1pPr algn="ctr">
              <a:defRPr lang="en-GB" sz="2800" b="1" kern="1200">
                <a:solidFill>
                  <a:schemeClr val="bg1"/>
                </a:solidFill>
                <a:latin typeface="+mn-lt"/>
                <a:ea typeface="+mn-ea"/>
                <a:cs typeface="+mn-cs"/>
              </a:defRPr>
            </a:lvl1pPr>
            <a:lvl2pPr algn="ctr">
              <a:spcBef>
                <a:spcPts val="400"/>
              </a:spcBef>
              <a:defRPr sz="1500" b="0">
                <a:solidFill>
                  <a:schemeClr val="bg1"/>
                </a:solidFill>
              </a:defRPr>
            </a:lvl2pPr>
            <a:lvl3pPr marL="144000" indent="-144000" algn="ctr">
              <a:defRPr lang="en-GB" sz="1000" kern="1200">
                <a:solidFill>
                  <a:schemeClr val="tx1"/>
                </a:solidFill>
                <a:latin typeface="+mn-lt"/>
                <a:ea typeface="+mn-ea"/>
                <a:cs typeface="+mn-cs"/>
              </a:defRPr>
            </a:lvl3pPr>
            <a:lvl4pPr marL="288000" indent="-144000" algn="ctr">
              <a:defRPr lang="en-GB" sz="1000" kern="1200" dirty="0">
                <a:solidFill>
                  <a:schemeClr val="tx1"/>
                </a:solidFill>
                <a:latin typeface="+mn-lt"/>
                <a:ea typeface="+mn-ea"/>
                <a:cs typeface="+mn-cs"/>
              </a:defRPr>
            </a:lvl4pPr>
            <a:lvl5pPr algn="ctr">
              <a:defRPr lang="en-GB" sz="1000" kern="1200" dirty="0">
                <a:solidFill>
                  <a:schemeClr val="tx1"/>
                </a:solidFill>
                <a:latin typeface="+mn-lt"/>
                <a:ea typeface="+mn-ea"/>
                <a:cs typeface="+mn-cs"/>
              </a:defRPr>
            </a:lvl5pPr>
          </a:lstStyle>
          <a:p>
            <a:pPr lvl="0"/>
            <a:r>
              <a:rPr lang="en-GB"/>
              <a:t>First level</a:t>
            </a:r>
          </a:p>
          <a:p>
            <a:pPr lvl="1"/>
            <a:r>
              <a:rPr lang="en-GB"/>
              <a:t>Second Level</a:t>
            </a:r>
            <a:endParaRPr lang="en-AU" dirty="0"/>
          </a:p>
        </p:txBody>
      </p:sp>
      <p:sp>
        <p:nvSpPr>
          <p:cNvPr id="24" name="Picture Placeholder 7">
            <a:extLst>
              <a:ext uri="{FF2B5EF4-FFF2-40B4-BE49-F238E27FC236}">
                <a16:creationId xmlns:a16="http://schemas.microsoft.com/office/drawing/2014/main" id="{A3BF07B2-7ACE-364F-B575-8F059FD9C572}"/>
              </a:ext>
            </a:extLst>
          </p:cNvPr>
          <p:cNvSpPr>
            <a:spLocks noGrp="1"/>
          </p:cNvSpPr>
          <p:nvPr>
            <p:ph type="pic" sz="quarter" idx="22" hasCustomPrompt="1"/>
          </p:nvPr>
        </p:nvSpPr>
        <p:spPr>
          <a:xfrm>
            <a:off x="6631672" y="2212258"/>
            <a:ext cx="1789330" cy="1787420"/>
          </a:xfrm>
          <a:prstGeom prst="ellipse">
            <a:avLst/>
          </a:prstGeom>
          <a:solidFill>
            <a:schemeClr val="tx2"/>
          </a:solidFill>
        </p:spPr>
        <p:txBody>
          <a:bodyPr anchor="ctr" anchorCtr="1"/>
          <a:lstStyle>
            <a:lvl1pPr algn="ctr">
              <a:defRPr sz="900">
                <a:solidFill>
                  <a:schemeClr val="bg1"/>
                </a:solidFill>
              </a:defRPr>
            </a:lvl1pPr>
          </a:lstStyle>
          <a:p>
            <a:r>
              <a:rPr lang="en-AU"/>
              <a:t>Click to insert image</a:t>
            </a:r>
          </a:p>
        </p:txBody>
      </p:sp>
      <p:sp>
        <p:nvSpPr>
          <p:cNvPr id="25" name="Picture Placeholder 7">
            <a:extLst>
              <a:ext uri="{FF2B5EF4-FFF2-40B4-BE49-F238E27FC236}">
                <a16:creationId xmlns:a16="http://schemas.microsoft.com/office/drawing/2014/main" id="{088519CF-7FB7-564F-AE46-C4CC47597DC4}"/>
              </a:ext>
            </a:extLst>
          </p:cNvPr>
          <p:cNvSpPr>
            <a:spLocks noGrp="1"/>
          </p:cNvSpPr>
          <p:nvPr>
            <p:ph type="pic" sz="quarter" idx="23" hasCustomPrompt="1"/>
          </p:nvPr>
        </p:nvSpPr>
        <p:spPr>
          <a:xfrm>
            <a:off x="9484409" y="2212258"/>
            <a:ext cx="1789330" cy="1787420"/>
          </a:xfrm>
          <a:prstGeom prst="ellipse">
            <a:avLst/>
          </a:prstGeom>
          <a:solidFill>
            <a:schemeClr val="tx2"/>
          </a:solidFill>
        </p:spPr>
        <p:txBody>
          <a:bodyPr anchor="ctr" anchorCtr="1"/>
          <a:lstStyle>
            <a:lvl1pPr algn="ctr">
              <a:defRPr sz="900">
                <a:solidFill>
                  <a:schemeClr val="bg1"/>
                </a:solidFill>
              </a:defRPr>
            </a:lvl1pPr>
          </a:lstStyle>
          <a:p>
            <a:r>
              <a:rPr lang="en-AU"/>
              <a:t>Click to insert image</a:t>
            </a:r>
          </a:p>
        </p:txBody>
      </p:sp>
      <p:pic>
        <p:nvPicPr>
          <p:cNvPr id="26" name="Picture 25">
            <a:extLst>
              <a:ext uri="{FF2B5EF4-FFF2-40B4-BE49-F238E27FC236}">
                <a16:creationId xmlns:a16="http://schemas.microsoft.com/office/drawing/2014/main" id="{36AF2497-977F-7D43-ACFC-9A0D3B101586}"/>
              </a:ext>
            </a:extLst>
          </p:cNvPr>
          <p:cNvPicPr>
            <a:picLocks noChangeAspect="1"/>
          </p:cNvPicPr>
          <p:nvPr userDrawn="1"/>
        </p:nvPicPr>
        <p:blipFill>
          <a:blip r:embed="rId2"/>
          <a:stretch>
            <a:fillRect/>
          </a:stretch>
        </p:blipFill>
        <p:spPr>
          <a:xfrm>
            <a:off x="479425" y="6519544"/>
            <a:ext cx="411480" cy="106680"/>
          </a:xfrm>
          <a:prstGeom prst="rect">
            <a:avLst/>
          </a:prstGeom>
        </p:spPr>
      </p:pic>
    </p:spTree>
    <p:extLst>
      <p:ext uri="{BB962C8B-B14F-4D97-AF65-F5344CB8AC3E}">
        <p14:creationId xmlns:p14="http://schemas.microsoft.com/office/powerpoint/2010/main" val="3241935352"/>
      </p:ext>
    </p:extLst>
  </p:cSld>
  <p:clrMapOvr>
    <a:masterClrMapping/>
  </p:clrMapOvr>
  <p:extLst>
    <p:ext uri="{DCECCB84-F9BA-43D5-87BE-67443E8EF086}">
      <p15:sldGuideLst xmlns:p15="http://schemas.microsoft.com/office/powerpoint/2012/main">
        <p15:guide id="1" orient="horz" pos="550">
          <p15:clr>
            <a:srgbClr val="FBAE40"/>
          </p15:clr>
        </p15:guide>
        <p15:guide id="2" pos="3784">
          <p15:clr>
            <a:srgbClr val="FBAE40"/>
          </p15:clr>
        </p15:guide>
        <p15:guide id="3" pos="3896">
          <p15:clr>
            <a:srgbClr val="FBAE40"/>
          </p15:clr>
        </p15:guide>
        <p15:guide id="4" pos="2094">
          <p15:clr>
            <a:srgbClr val="FBAE40"/>
          </p15:clr>
        </p15:guide>
        <p15:guide id="5" pos="1980">
          <p15:clr>
            <a:srgbClr val="FBAE40"/>
          </p15:clr>
        </p15:guide>
        <p15:guide id="6" pos="5586">
          <p15:clr>
            <a:srgbClr val="FBAE40"/>
          </p15:clr>
        </p15:guide>
        <p15:guide id="7" pos="5700">
          <p15:clr>
            <a:srgbClr val="FBAE40"/>
          </p15:clr>
        </p15:guide>
        <p15:guide id="8" orient="horz" pos="123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1a">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0ACDD-5021-2946-BB6C-2E4D7D625416}"/>
              </a:ext>
            </a:extLst>
          </p:cNvPr>
          <p:cNvSpPr>
            <a:spLocks noGrp="1"/>
          </p:cNvSpPr>
          <p:nvPr>
            <p:ph type="title"/>
          </p:nvPr>
        </p:nvSpPr>
        <p:spPr>
          <a:xfrm>
            <a:off x="479425" y="2324785"/>
            <a:ext cx="11233150" cy="689741"/>
          </a:xfrm>
        </p:spPr>
        <p:txBody>
          <a:bodyPr/>
          <a:lstStyle>
            <a:lvl1pPr>
              <a:defRPr sz="5400">
                <a:solidFill>
                  <a:schemeClr val="bg1"/>
                </a:solidFill>
              </a:defRPr>
            </a:lvl1pPr>
          </a:lstStyle>
          <a:p>
            <a:r>
              <a:rPr lang="en-US" smtClean="0"/>
              <a:t>Click to edit Master title style</a:t>
            </a:r>
            <a:endParaRPr lang="en-AU"/>
          </a:p>
        </p:txBody>
      </p:sp>
      <p:pic>
        <p:nvPicPr>
          <p:cNvPr id="4" name="Picture 3">
            <a:extLst>
              <a:ext uri="{FF2B5EF4-FFF2-40B4-BE49-F238E27FC236}">
                <a16:creationId xmlns:a16="http://schemas.microsoft.com/office/drawing/2014/main" id="{AD2995C1-E411-8441-BB7B-7E4C9A940363}"/>
              </a:ext>
            </a:extLst>
          </p:cNvPr>
          <p:cNvPicPr>
            <a:picLocks noChangeAspect="1"/>
          </p:cNvPicPr>
          <p:nvPr userDrawn="1"/>
        </p:nvPicPr>
        <p:blipFill>
          <a:blip r:embed="rId2"/>
          <a:stretch>
            <a:fillRect/>
          </a:stretch>
        </p:blipFill>
        <p:spPr>
          <a:xfrm>
            <a:off x="479425" y="476250"/>
            <a:ext cx="3158440" cy="457490"/>
          </a:xfrm>
          <a:prstGeom prst="rect">
            <a:avLst/>
          </a:prstGeom>
        </p:spPr>
      </p:pic>
      <p:pic>
        <p:nvPicPr>
          <p:cNvPr id="5" name="Picture 4">
            <a:extLst>
              <a:ext uri="{FF2B5EF4-FFF2-40B4-BE49-F238E27FC236}">
                <a16:creationId xmlns:a16="http://schemas.microsoft.com/office/drawing/2014/main" id="{6BFFD31F-76EA-6E4F-A533-39DEE9DD2D1A}"/>
              </a:ext>
            </a:extLst>
          </p:cNvPr>
          <p:cNvPicPr>
            <a:picLocks noChangeAspect="1"/>
          </p:cNvPicPr>
          <p:nvPr userDrawn="1"/>
        </p:nvPicPr>
        <p:blipFill>
          <a:blip r:embed="rId3"/>
          <a:stretch>
            <a:fillRect/>
          </a:stretch>
        </p:blipFill>
        <p:spPr>
          <a:xfrm>
            <a:off x="10546899" y="631528"/>
            <a:ext cx="1165675" cy="302212"/>
          </a:xfrm>
          <a:prstGeom prst="rect">
            <a:avLst/>
          </a:prstGeom>
        </p:spPr>
      </p:pic>
      <p:sp>
        <p:nvSpPr>
          <p:cNvPr id="6" name="Rectangle 5">
            <a:extLst>
              <a:ext uri="{FF2B5EF4-FFF2-40B4-BE49-F238E27FC236}">
                <a16:creationId xmlns:a16="http://schemas.microsoft.com/office/drawing/2014/main" id="{B70AEB5C-4E07-224E-90E9-A6E5CD95AE2D}"/>
              </a:ext>
            </a:extLst>
          </p:cNvPr>
          <p:cNvSpPr/>
          <p:nvPr userDrawn="1"/>
        </p:nvSpPr>
        <p:spPr>
          <a:xfrm>
            <a:off x="479425" y="1665288"/>
            <a:ext cx="11233149"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189139A3-C02D-7546-92EC-54C0B71B13AC}"/>
              </a:ext>
            </a:extLst>
          </p:cNvPr>
          <p:cNvSpPr/>
          <p:nvPr userDrawn="1"/>
        </p:nvSpPr>
        <p:spPr>
          <a:xfrm>
            <a:off x="479425" y="4329547"/>
            <a:ext cx="11233149"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151341E6-A2BB-2047-B88F-7E0C90B79D4E}"/>
              </a:ext>
            </a:extLst>
          </p:cNvPr>
          <p:cNvSpPr/>
          <p:nvPr userDrawn="1"/>
        </p:nvSpPr>
        <p:spPr>
          <a:xfrm>
            <a:off x="776252" y="4658468"/>
            <a:ext cx="651265"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D3CC994-DAD9-B34D-9364-C7BADDE8E82B}"/>
              </a:ext>
            </a:extLst>
          </p:cNvPr>
          <p:cNvSpPr/>
          <p:nvPr userDrawn="1"/>
        </p:nvSpPr>
        <p:spPr>
          <a:xfrm>
            <a:off x="627838" y="4987389"/>
            <a:ext cx="651265"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C2439E1F-0C53-534B-893E-187BCD6F98EF}"/>
              </a:ext>
            </a:extLst>
          </p:cNvPr>
          <p:cNvSpPr/>
          <p:nvPr userDrawn="1"/>
        </p:nvSpPr>
        <p:spPr>
          <a:xfrm>
            <a:off x="479425" y="5316310"/>
            <a:ext cx="651265"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 Placeholder 11">
            <a:extLst>
              <a:ext uri="{FF2B5EF4-FFF2-40B4-BE49-F238E27FC236}">
                <a16:creationId xmlns:a16="http://schemas.microsoft.com/office/drawing/2014/main" id="{2D5B9E7F-7973-844A-B600-5CE389C8EF6E}"/>
              </a:ext>
            </a:extLst>
          </p:cNvPr>
          <p:cNvSpPr>
            <a:spLocks noGrp="1"/>
          </p:cNvSpPr>
          <p:nvPr>
            <p:ph type="body" sz="quarter" idx="10"/>
          </p:nvPr>
        </p:nvSpPr>
        <p:spPr>
          <a:xfrm>
            <a:off x="479425" y="3596200"/>
            <a:ext cx="6283188" cy="543739"/>
          </a:xfrm>
        </p:spPr>
        <p:txBody>
          <a:bodyPr wrap="square" anchor="b" anchorCtr="0">
            <a:spAutoFit/>
          </a:bodyPr>
          <a:lstStyle>
            <a:lvl1pPr>
              <a:defRPr sz="1600" b="0">
                <a:solidFill>
                  <a:schemeClr val="bg2">
                    <a:lumMod val="20000"/>
                    <a:lumOff val="80000"/>
                  </a:schemeClr>
                </a:solidFill>
              </a:defRPr>
            </a:lvl1pPr>
            <a:lvl2pPr>
              <a:spcBef>
                <a:spcPts val="900"/>
              </a:spcBef>
              <a:defRPr sz="1100" b="0">
                <a:solidFill>
                  <a:schemeClr val="bg2">
                    <a:lumMod val="20000"/>
                    <a:lumOff val="80000"/>
                  </a:schemeClr>
                </a:solidFill>
              </a:defRPr>
            </a:lvl2pPr>
          </a:lstStyle>
          <a:p>
            <a:pPr lvl="0"/>
            <a:r>
              <a:rPr lang="en-US" smtClean="0"/>
              <a:t>Edit Master text styles</a:t>
            </a:r>
          </a:p>
          <a:p>
            <a:pPr lvl="1"/>
            <a:r>
              <a:rPr lang="en-US" smtClean="0"/>
              <a:t>Second level</a:t>
            </a:r>
          </a:p>
        </p:txBody>
      </p:sp>
      <p:sp>
        <p:nvSpPr>
          <p:cNvPr id="15" name="TextBox 14">
            <a:extLst>
              <a:ext uri="{FF2B5EF4-FFF2-40B4-BE49-F238E27FC236}">
                <a16:creationId xmlns:a16="http://schemas.microsoft.com/office/drawing/2014/main" id="{F1DB6CE8-CAA2-034F-B4C5-44C7E771F1AC}"/>
              </a:ext>
            </a:extLst>
          </p:cNvPr>
          <p:cNvSpPr txBox="1"/>
          <p:nvPr userDrawn="1"/>
        </p:nvSpPr>
        <p:spPr>
          <a:xfrm>
            <a:off x="479425" y="6273800"/>
            <a:ext cx="2906245" cy="130805"/>
          </a:xfrm>
          <a:prstGeom prst="rect">
            <a:avLst/>
          </a:prstGeom>
          <a:noFill/>
        </p:spPr>
        <p:txBody>
          <a:bodyPr wrap="none" lIns="0" tIns="0" rIns="0" bIns="0" rtlCol="0">
            <a:spAutoFit/>
          </a:bodyPr>
          <a:lstStyle/>
          <a:p>
            <a:r>
              <a:rPr lang="en-AU" sz="850" kern="1200">
                <a:solidFill>
                  <a:schemeClr val="bg1"/>
                </a:solidFill>
                <a:effectLst/>
                <a:latin typeface="+mn-lt"/>
                <a:ea typeface="+mn-ea"/>
                <a:cs typeface="+mn-cs"/>
              </a:rPr>
              <a:t>Behavioural Economics Team of the Australian Government</a:t>
            </a:r>
          </a:p>
        </p:txBody>
      </p:sp>
    </p:spTree>
    <p:extLst>
      <p:ext uri="{BB962C8B-B14F-4D97-AF65-F5344CB8AC3E}">
        <p14:creationId xmlns:p14="http://schemas.microsoft.com/office/powerpoint/2010/main" val="2708600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1B">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0ACDD-5021-2946-BB6C-2E4D7D625416}"/>
              </a:ext>
            </a:extLst>
          </p:cNvPr>
          <p:cNvSpPr>
            <a:spLocks noGrp="1"/>
          </p:cNvSpPr>
          <p:nvPr>
            <p:ph type="title"/>
          </p:nvPr>
        </p:nvSpPr>
        <p:spPr>
          <a:xfrm>
            <a:off x="479425" y="2324785"/>
            <a:ext cx="11233150" cy="1354538"/>
          </a:xfrm>
        </p:spPr>
        <p:txBody>
          <a:bodyPr>
            <a:noAutofit/>
          </a:bodyPr>
          <a:lstStyle>
            <a:lvl1pPr>
              <a:defRPr sz="5400">
                <a:solidFill>
                  <a:schemeClr val="bg1"/>
                </a:solidFill>
              </a:defRPr>
            </a:lvl1pPr>
          </a:lstStyle>
          <a:p>
            <a:r>
              <a:rPr lang="en-US" smtClean="0"/>
              <a:t>Click to edit Master title style</a:t>
            </a:r>
            <a:endParaRPr lang="en-AU"/>
          </a:p>
        </p:txBody>
      </p:sp>
      <p:pic>
        <p:nvPicPr>
          <p:cNvPr id="4" name="Picture 3">
            <a:extLst>
              <a:ext uri="{FF2B5EF4-FFF2-40B4-BE49-F238E27FC236}">
                <a16:creationId xmlns:a16="http://schemas.microsoft.com/office/drawing/2014/main" id="{AD2995C1-E411-8441-BB7B-7E4C9A940363}"/>
              </a:ext>
            </a:extLst>
          </p:cNvPr>
          <p:cNvPicPr>
            <a:picLocks noChangeAspect="1"/>
          </p:cNvPicPr>
          <p:nvPr userDrawn="1"/>
        </p:nvPicPr>
        <p:blipFill>
          <a:blip r:embed="rId2"/>
          <a:stretch>
            <a:fillRect/>
          </a:stretch>
        </p:blipFill>
        <p:spPr>
          <a:xfrm>
            <a:off x="479425" y="476250"/>
            <a:ext cx="3158440" cy="457490"/>
          </a:xfrm>
          <a:prstGeom prst="rect">
            <a:avLst/>
          </a:prstGeom>
        </p:spPr>
      </p:pic>
      <p:pic>
        <p:nvPicPr>
          <p:cNvPr id="5" name="Picture 4">
            <a:extLst>
              <a:ext uri="{FF2B5EF4-FFF2-40B4-BE49-F238E27FC236}">
                <a16:creationId xmlns:a16="http://schemas.microsoft.com/office/drawing/2014/main" id="{6BFFD31F-76EA-6E4F-A533-39DEE9DD2D1A}"/>
              </a:ext>
            </a:extLst>
          </p:cNvPr>
          <p:cNvPicPr>
            <a:picLocks noChangeAspect="1"/>
          </p:cNvPicPr>
          <p:nvPr userDrawn="1"/>
        </p:nvPicPr>
        <p:blipFill>
          <a:blip r:embed="rId3"/>
          <a:stretch>
            <a:fillRect/>
          </a:stretch>
        </p:blipFill>
        <p:spPr>
          <a:xfrm>
            <a:off x="10546899" y="631528"/>
            <a:ext cx="1165675" cy="302212"/>
          </a:xfrm>
          <a:prstGeom prst="rect">
            <a:avLst/>
          </a:prstGeom>
        </p:spPr>
      </p:pic>
      <p:sp>
        <p:nvSpPr>
          <p:cNvPr id="6" name="Rectangle 5">
            <a:extLst>
              <a:ext uri="{FF2B5EF4-FFF2-40B4-BE49-F238E27FC236}">
                <a16:creationId xmlns:a16="http://schemas.microsoft.com/office/drawing/2014/main" id="{B70AEB5C-4E07-224E-90E9-A6E5CD95AE2D}"/>
              </a:ext>
            </a:extLst>
          </p:cNvPr>
          <p:cNvSpPr/>
          <p:nvPr userDrawn="1"/>
        </p:nvSpPr>
        <p:spPr>
          <a:xfrm>
            <a:off x="479425" y="1665288"/>
            <a:ext cx="11233149"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189139A3-C02D-7546-92EC-54C0B71B13AC}"/>
              </a:ext>
            </a:extLst>
          </p:cNvPr>
          <p:cNvSpPr/>
          <p:nvPr userDrawn="1"/>
        </p:nvSpPr>
        <p:spPr>
          <a:xfrm>
            <a:off x="479425" y="5251210"/>
            <a:ext cx="11233149"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151341E6-A2BB-2047-B88F-7E0C90B79D4E}"/>
              </a:ext>
            </a:extLst>
          </p:cNvPr>
          <p:cNvSpPr/>
          <p:nvPr userDrawn="1"/>
        </p:nvSpPr>
        <p:spPr>
          <a:xfrm>
            <a:off x="776252" y="5580131"/>
            <a:ext cx="651265"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D3CC994-DAD9-B34D-9364-C7BADDE8E82B}"/>
              </a:ext>
            </a:extLst>
          </p:cNvPr>
          <p:cNvSpPr/>
          <p:nvPr userDrawn="1"/>
        </p:nvSpPr>
        <p:spPr>
          <a:xfrm>
            <a:off x="627838" y="5909052"/>
            <a:ext cx="651265"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C2439E1F-0C53-534B-893E-187BCD6F98EF}"/>
              </a:ext>
            </a:extLst>
          </p:cNvPr>
          <p:cNvSpPr/>
          <p:nvPr userDrawn="1"/>
        </p:nvSpPr>
        <p:spPr>
          <a:xfrm>
            <a:off x="479425" y="6237973"/>
            <a:ext cx="651265"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 Placeholder 11">
            <a:extLst>
              <a:ext uri="{FF2B5EF4-FFF2-40B4-BE49-F238E27FC236}">
                <a16:creationId xmlns:a16="http://schemas.microsoft.com/office/drawing/2014/main" id="{2D5B9E7F-7973-844A-B600-5CE389C8EF6E}"/>
              </a:ext>
            </a:extLst>
          </p:cNvPr>
          <p:cNvSpPr>
            <a:spLocks noGrp="1"/>
          </p:cNvSpPr>
          <p:nvPr>
            <p:ph type="body" sz="quarter" idx="10"/>
          </p:nvPr>
        </p:nvSpPr>
        <p:spPr>
          <a:xfrm>
            <a:off x="479425" y="4517863"/>
            <a:ext cx="6283188" cy="543739"/>
          </a:xfrm>
        </p:spPr>
        <p:txBody>
          <a:bodyPr wrap="square" anchor="b" anchorCtr="0">
            <a:spAutoFit/>
          </a:bodyPr>
          <a:lstStyle>
            <a:lvl1pPr>
              <a:defRPr sz="1600" b="0">
                <a:solidFill>
                  <a:schemeClr val="bg2">
                    <a:lumMod val="20000"/>
                    <a:lumOff val="80000"/>
                  </a:schemeClr>
                </a:solidFill>
              </a:defRPr>
            </a:lvl1pPr>
            <a:lvl2pPr>
              <a:spcBef>
                <a:spcPts val="900"/>
              </a:spcBef>
              <a:defRPr sz="1100" b="0">
                <a:solidFill>
                  <a:schemeClr val="bg2">
                    <a:lumMod val="20000"/>
                    <a:lumOff val="80000"/>
                  </a:schemeClr>
                </a:solidFill>
              </a:defRPr>
            </a:lvl2pPr>
          </a:lstStyle>
          <a:p>
            <a:pPr lvl="0"/>
            <a:r>
              <a:rPr lang="en-US" smtClean="0"/>
              <a:t>Edit Master text styles</a:t>
            </a:r>
          </a:p>
          <a:p>
            <a:pPr lvl="1"/>
            <a:r>
              <a:rPr lang="en-US" smtClean="0"/>
              <a:t>Second level</a:t>
            </a:r>
          </a:p>
        </p:txBody>
      </p:sp>
      <p:sp>
        <p:nvSpPr>
          <p:cNvPr id="15" name="TextBox 14">
            <a:extLst>
              <a:ext uri="{FF2B5EF4-FFF2-40B4-BE49-F238E27FC236}">
                <a16:creationId xmlns:a16="http://schemas.microsoft.com/office/drawing/2014/main" id="{F1DB6CE8-CAA2-034F-B4C5-44C7E771F1AC}"/>
              </a:ext>
            </a:extLst>
          </p:cNvPr>
          <p:cNvSpPr txBox="1"/>
          <p:nvPr userDrawn="1"/>
        </p:nvSpPr>
        <p:spPr>
          <a:xfrm>
            <a:off x="8806329" y="6273800"/>
            <a:ext cx="2906245" cy="130805"/>
          </a:xfrm>
          <a:prstGeom prst="rect">
            <a:avLst/>
          </a:prstGeom>
          <a:noFill/>
        </p:spPr>
        <p:txBody>
          <a:bodyPr wrap="none" lIns="0" tIns="0" rIns="0" bIns="0" rtlCol="0">
            <a:spAutoFit/>
          </a:bodyPr>
          <a:lstStyle/>
          <a:p>
            <a:pPr algn="r"/>
            <a:r>
              <a:rPr lang="en-AU" sz="850" kern="1200">
                <a:solidFill>
                  <a:schemeClr val="bg1"/>
                </a:solidFill>
                <a:effectLst/>
                <a:latin typeface="+mn-lt"/>
                <a:ea typeface="+mn-ea"/>
                <a:cs typeface="+mn-cs"/>
              </a:rPr>
              <a:t>Behavioural Economics Team of the Australian Government</a:t>
            </a:r>
          </a:p>
        </p:txBody>
      </p:sp>
    </p:spTree>
    <p:extLst>
      <p:ext uri="{BB962C8B-B14F-4D97-AF65-F5344CB8AC3E}">
        <p14:creationId xmlns:p14="http://schemas.microsoft.com/office/powerpoint/2010/main" val="3899815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C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a:xfrm>
            <a:off x="479425" y="476250"/>
            <a:ext cx="11233150" cy="389979"/>
          </a:xfrm>
        </p:spPr>
        <p:txBody>
          <a:bodyPr/>
          <a:lstStyle>
            <a:lvl1pPr>
              <a:lnSpc>
                <a:spcPct val="90000"/>
              </a:lnSpc>
              <a:defRPr sz="2800"/>
            </a:lvl1p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a:xfrm>
            <a:off x="11299823" y="6534000"/>
            <a:ext cx="412751" cy="123111"/>
          </a:xfrm>
        </p:spPr>
        <p:txBody>
          <a:bodyPr/>
          <a:lstStyle/>
          <a:p>
            <a:fld id="{0500C9E6-702F-A843-8A04-80C500C6891A}" type="slidenum">
              <a:rPr lang="en-AU"/>
              <a:t>‹#›</a:t>
            </a:fld>
            <a:endParaRPr lang="en-AU"/>
          </a:p>
        </p:txBody>
      </p:sp>
      <p:pic>
        <p:nvPicPr>
          <p:cNvPr id="7" name="Picture 6">
            <a:extLst>
              <a:ext uri="{FF2B5EF4-FFF2-40B4-BE49-F238E27FC236}">
                <a16:creationId xmlns:a16="http://schemas.microsoft.com/office/drawing/2014/main" id="{D45E7430-D62C-2645-B7F8-D2562619DA31}"/>
              </a:ext>
            </a:extLst>
          </p:cNvPr>
          <p:cNvPicPr>
            <a:picLocks noChangeAspect="1"/>
          </p:cNvPicPr>
          <p:nvPr userDrawn="1"/>
        </p:nvPicPr>
        <p:blipFill>
          <a:blip r:embed="rId2"/>
          <a:stretch>
            <a:fillRect/>
          </a:stretch>
        </p:blipFill>
        <p:spPr>
          <a:xfrm>
            <a:off x="479425" y="6519215"/>
            <a:ext cx="412750" cy="107009"/>
          </a:xfrm>
          <a:prstGeom prst="rect">
            <a:avLst/>
          </a:prstGeom>
        </p:spPr>
      </p:pic>
      <p:sp>
        <p:nvSpPr>
          <p:cNvPr id="8" name="Rectangle 7">
            <a:extLst>
              <a:ext uri="{FF2B5EF4-FFF2-40B4-BE49-F238E27FC236}">
                <a16:creationId xmlns:a16="http://schemas.microsoft.com/office/drawing/2014/main" id="{0EDF335C-A268-CE4C-88B5-212D63F39D07}"/>
              </a:ext>
            </a:extLst>
          </p:cNvPr>
          <p:cNvSpPr/>
          <p:nvPr userDrawn="1"/>
        </p:nvSpPr>
        <p:spPr>
          <a:xfrm>
            <a:off x="479425" y="2476014"/>
            <a:ext cx="2933573" cy="746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AU"/>
          </a:p>
        </p:txBody>
      </p:sp>
      <p:sp>
        <p:nvSpPr>
          <p:cNvPr id="10" name="Rectangle 9">
            <a:extLst>
              <a:ext uri="{FF2B5EF4-FFF2-40B4-BE49-F238E27FC236}">
                <a16:creationId xmlns:a16="http://schemas.microsoft.com/office/drawing/2014/main" id="{0EDF335C-A268-CE4C-88B5-212D63F39D07}"/>
              </a:ext>
            </a:extLst>
          </p:cNvPr>
          <p:cNvSpPr/>
          <p:nvPr userDrawn="1"/>
        </p:nvSpPr>
        <p:spPr>
          <a:xfrm>
            <a:off x="4602000" y="2476014"/>
            <a:ext cx="2933573" cy="746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AU"/>
          </a:p>
        </p:txBody>
      </p:sp>
      <p:sp>
        <p:nvSpPr>
          <p:cNvPr id="11" name="Rectangle 10">
            <a:extLst>
              <a:ext uri="{FF2B5EF4-FFF2-40B4-BE49-F238E27FC236}">
                <a16:creationId xmlns:a16="http://schemas.microsoft.com/office/drawing/2014/main" id="{0EDF335C-A268-CE4C-88B5-212D63F39D07}"/>
              </a:ext>
            </a:extLst>
          </p:cNvPr>
          <p:cNvSpPr/>
          <p:nvPr userDrawn="1"/>
        </p:nvSpPr>
        <p:spPr>
          <a:xfrm>
            <a:off x="8670148" y="2476014"/>
            <a:ext cx="2933573" cy="746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AU"/>
          </a:p>
        </p:txBody>
      </p:sp>
    </p:spTree>
    <p:extLst>
      <p:ext uri="{BB962C8B-B14F-4D97-AF65-F5344CB8AC3E}">
        <p14:creationId xmlns:p14="http://schemas.microsoft.com/office/powerpoint/2010/main" val="1031539805"/>
      </p:ext>
    </p:extLst>
  </p:cSld>
  <p:clrMapOvr>
    <a:masterClrMapping/>
  </p:clrMapOvr>
  <p:extLst mod="1">
    <p:ext uri="{DCECCB84-F9BA-43D5-87BE-67443E8EF086}">
      <p15:sldGuideLst xmlns:p15="http://schemas.microsoft.com/office/powerpoint/2012/main">
        <p15:guide id="1" orient="horz" pos="550">
          <p15:clr>
            <a:srgbClr val="FBAE40"/>
          </p15:clr>
        </p15:guide>
        <p15:guide id="2" pos="3784">
          <p15:clr>
            <a:srgbClr val="FBAE40"/>
          </p15:clr>
        </p15:guide>
        <p15:guide id="3" pos="390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2">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636A23B-1C0F-8842-934C-FA615EBF1543}"/>
              </a:ext>
            </a:extLst>
          </p:cNvPr>
          <p:cNvSpPr/>
          <p:nvPr userDrawn="1"/>
        </p:nvSpPr>
        <p:spPr>
          <a:xfrm>
            <a:off x="1" y="0"/>
            <a:ext cx="12192000" cy="359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B360ACDD-5021-2946-BB6C-2E4D7D625416}"/>
              </a:ext>
            </a:extLst>
          </p:cNvPr>
          <p:cNvSpPr>
            <a:spLocks noGrp="1"/>
          </p:cNvSpPr>
          <p:nvPr>
            <p:ph type="title"/>
          </p:nvPr>
        </p:nvSpPr>
        <p:spPr>
          <a:xfrm>
            <a:off x="479425" y="2033556"/>
            <a:ext cx="11233150" cy="689741"/>
          </a:xfrm>
        </p:spPr>
        <p:txBody>
          <a:bodyPr anchor="ctr" anchorCtr="0"/>
          <a:lstStyle>
            <a:lvl1pPr>
              <a:defRPr sz="5400">
                <a:solidFill>
                  <a:schemeClr val="bg1"/>
                </a:solidFill>
              </a:defRPr>
            </a:lvl1pPr>
          </a:lstStyle>
          <a:p>
            <a:r>
              <a:rPr lang="en-US" smtClean="0"/>
              <a:t>Click to edit Master title style</a:t>
            </a:r>
            <a:endParaRPr lang="en-AU"/>
          </a:p>
        </p:txBody>
      </p:sp>
      <p:pic>
        <p:nvPicPr>
          <p:cNvPr id="4" name="Picture 3">
            <a:extLst>
              <a:ext uri="{FF2B5EF4-FFF2-40B4-BE49-F238E27FC236}">
                <a16:creationId xmlns:a16="http://schemas.microsoft.com/office/drawing/2014/main" id="{AD2995C1-E411-8441-BB7B-7E4C9A940363}"/>
              </a:ext>
            </a:extLst>
          </p:cNvPr>
          <p:cNvPicPr>
            <a:picLocks noChangeAspect="1"/>
          </p:cNvPicPr>
          <p:nvPr userDrawn="1"/>
        </p:nvPicPr>
        <p:blipFill>
          <a:blip r:embed="rId2"/>
          <a:stretch>
            <a:fillRect/>
          </a:stretch>
        </p:blipFill>
        <p:spPr>
          <a:xfrm>
            <a:off x="479425" y="476250"/>
            <a:ext cx="3158440" cy="457490"/>
          </a:xfrm>
          <a:prstGeom prst="rect">
            <a:avLst/>
          </a:prstGeom>
        </p:spPr>
      </p:pic>
      <p:pic>
        <p:nvPicPr>
          <p:cNvPr id="5" name="Picture 4">
            <a:extLst>
              <a:ext uri="{FF2B5EF4-FFF2-40B4-BE49-F238E27FC236}">
                <a16:creationId xmlns:a16="http://schemas.microsoft.com/office/drawing/2014/main" id="{6BFFD31F-76EA-6E4F-A533-39DEE9DD2D1A}"/>
              </a:ext>
            </a:extLst>
          </p:cNvPr>
          <p:cNvPicPr>
            <a:picLocks noChangeAspect="1"/>
          </p:cNvPicPr>
          <p:nvPr userDrawn="1"/>
        </p:nvPicPr>
        <p:blipFill>
          <a:blip r:embed="rId3"/>
          <a:stretch>
            <a:fillRect/>
          </a:stretch>
        </p:blipFill>
        <p:spPr>
          <a:xfrm>
            <a:off x="10546899" y="631528"/>
            <a:ext cx="1165675" cy="302212"/>
          </a:xfrm>
          <a:prstGeom prst="rect">
            <a:avLst/>
          </a:prstGeom>
        </p:spPr>
      </p:pic>
      <p:sp>
        <p:nvSpPr>
          <p:cNvPr id="8" name="Rectangle 7">
            <a:extLst>
              <a:ext uri="{FF2B5EF4-FFF2-40B4-BE49-F238E27FC236}">
                <a16:creationId xmlns:a16="http://schemas.microsoft.com/office/drawing/2014/main" id="{151341E6-A2BB-2047-B88F-7E0C90B79D4E}"/>
              </a:ext>
            </a:extLst>
          </p:cNvPr>
          <p:cNvSpPr/>
          <p:nvPr userDrawn="1"/>
        </p:nvSpPr>
        <p:spPr>
          <a:xfrm>
            <a:off x="9907439" y="4139939"/>
            <a:ext cx="1805135" cy="398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D3CC994-DAD9-B34D-9364-C7BADDE8E82B}"/>
              </a:ext>
            </a:extLst>
          </p:cNvPr>
          <p:cNvSpPr/>
          <p:nvPr userDrawn="1"/>
        </p:nvSpPr>
        <p:spPr>
          <a:xfrm>
            <a:off x="9479272" y="5056571"/>
            <a:ext cx="1805135" cy="398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C2439E1F-0C53-534B-893E-187BCD6F98EF}"/>
              </a:ext>
            </a:extLst>
          </p:cNvPr>
          <p:cNvSpPr/>
          <p:nvPr userDrawn="1"/>
        </p:nvSpPr>
        <p:spPr>
          <a:xfrm>
            <a:off x="9051104" y="5973204"/>
            <a:ext cx="1805135" cy="398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 Placeholder 11">
            <a:extLst>
              <a:ext uri="{FF2B5EF4-FFF2-40B4-BE49-F238E27FC236}">
                <a16:creationId xmlns:a16="http://schemas.microsoft.com/office/drawing/2014/main" id="{2D5B9E7F-7973-844A-B600-5CE389C8EF6E}"/>
              </a:ext>
            </a:extLst>
          </p:cNvPr>
          <p:cNvSpPr>
            <a:spLocks noGrp="1"/>
          </p:cNvSpPr>
          <p:nvPr>
            <p:ph type="body" sz="quarter" idx="10"/>
          </p:nvPr>
        </p:nvSpPr>
        <p:spPr>
          <a:xfrm>
            <a:off x="479425" y="4093079"/>
            <a:ext cx="6283188" cy="543739"/>
          </a:xfrm>
        </p:spPr>
        <p:txBody>
          <a:bodyPr wrap="square">
            <a:spAutoFit/>
          </a:bodyPr>
          <a:lstStyle>
            <a:lvl1pPr>
              <a:defRPr sz="1600" b="0">
                <a:solidFill>
                  <a:schemeClr val="tx2"/>
                </a:solidFill>
              </a:defRPr>
            </a:lvl1pPr>
            <a:lvl2pPr>
              <a:spcBef>
                <a:spcPts val="900"/>
              </a:spcBef>
              <a:defRPr sz="1100" b="0">
                <a:solidFill>
                  <a:schemeClr val="tx2"/>
                </a:solidFill>
              </a:defRPr>
            </a:lvl2pPr>
          </a:lstStyle>
          <a:p>
            <a:pPr lvl="0"/>
            <a:r>
              <a:rPr lang="en-US" smtClean="0"/>
              <a:t>Edit Master text styles</a:t>
            </a:r>
          </a:p>
          <a:p>
            <a:pPr lvl="1"/>
            <a:r>
              <a:rPr lang="en-US" smtClean="0"/>
              <a:t>Second level</a:t>
            </a:r>
          </a:p>
        </p:txBody>
      </p:sp>
      <p:sp>
        <p:nvSpPr>
          <p:cNvPr id="15" name="TextBox 14">
            <a:extLst>
              <a:ext uri="{FF2B5EF4-FFF2-40B4-BE49-F238E27FC236}">
                <a16:creationId xmlns:a16="http://schemas.microsoft.com/office/drawing/2014/main" id="{F1DB6CE8-CAA2-034F-B4C5-44C7E771F1AC}"/>
              </a:ext>
            </a:extLst>
          </p:cNvPr>
          <p:cNvSpPr txBox="1"/>
          <p:nvPr userDrawn="1"/>
        </p:nvSpPr>
        <p:spPr>
          <a:xfrm>
            <a:off x="479425" y="6273800"/>
            <a:ext cx="2906245" cy="130805"/>
          </a:xfrm>
          <a:prstGeom prst="rect">
            <a:avLst/>
          </a:prstGeom>
          <a:noFill/>
        </p:spPr>
        <p:txBody>
          <a:bodyPr wrap="none" lIns="0" tIns="0" rIns="0" bIns="0" rtlCol="0">
            <a:spAutoFit/>
          </a:bodyPr>
          <a:lstStyle/>
          <a:p>
            <a:r>
              <a:rPr lang="en-AU" sz="850" kern="1200">
                <a:solidFill>
                  <a:schemeClr val="tx1"/>
                </a:solidFill>
                <a:effectLst/>
                <a:latin typeface="+mn-lt"/>
                <a:ea typeface="+mn-ea"/>
                <a:cs typeface="+mn-cs"/>
              </a:rPr>
              <a:t>Behavioural Economics Team of the Australian Government</a:t>
            </a:r>
          </a:p>
        </p:txBody>
      </p:sp>
    </p:spTree>
    <p:extLst>
      <p:ext uri="{BB962C8B-B14F-4D97-AF65-F5344CB8AC3E}">
        <p14:creationId xmlns:p14="http://schemas.microsoft.com/office/powerpoint/2010/main" val="26760643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1A">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A52-70EF-D748-AA4B-BBFA47F06A05}"/>
              </a:ext>
            </a:extLst>
          </p:cNvPr>
          <p:cNvSpPr>
            <a:spLocks noGrp="1"/>
          </p:cNvSpPr>
          <p:nvPr>
            <p:ph type="title"/>
          </p:nvPr>
        </p:nvSpPr>
        <p:spPr>
          <a:xfrm>
            <a:off x="479425" y="1673522"/>
            <a:ext cx="11233150" cy="613117"/>
          </a:xfrm>
        </p:spPr>
        <p:txBody>
          <a:bodyPr/>
          <a:lstStyle>
            <a:lvl1pPr>
              <a:defRPr sz="4800">
                <a:solidFill>
                  <a:schemeClr val="bg1"/>
                </a:solidFill>
              </a:defRPr>
            </a:lvl1p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9434DFE3-8FB3-344F-A180-F4E5CA771DF1}"/>
              </a:ext>
            </a:extLst>
          </p:cNvPr>
          <p:cNvSpPr>
            <a:spLocks noGrp="1"/>
          </p:cNvSpPr>
          <p:nvPr>
            <p:ph type="sldNum" sz="quarter" idx="10"/>
          </p:nvPr>
        </p:nvSpPr>
        <p:spPr>
          <a:xfrm>
            <a:off x="11298576" y="6534000"/>
            <a:ext cx="413999" cy="123111"/>
          </a:xfrm>
        </p:spPr>
        <p:txBody>
          <a:bodyPr lIns="0" tIns="0" rIns="0" bIns="0" anchor="b" anchorCtr="0">
            <a:spAutoFit/>
          </a:bodyPr>
          <a:lstStyle>
            <a:lvl1pPr algn="r">
              <a:defRPr sz="800">
                <a:solidFill>
                  <a:schemeClr val="bg1"/>
                </a:solidFill>
              </a:defRPr>
            </a:lvl1pPr>
          </a:lstStyle>
          <a:p>
            <a:fld id="{7146FAA3-5F10-EC41-882E-FB4187E570D3}" type="slidenum">
              <a:rPr lang="en-AU"/>
              <a:pPr/>
              <a:t>‹#›</a:t>
            </a:fld>
            <a:endParaRPr lang="en-AU"/>
          </a:p>
        </p:txBody>
      </p:sp>
      <p:pic>
        <p:nvPicPr>
          <p:cNvPr id="6" name="Picture 5">
            <a:extLst>
              <a:ext uri="{FF2B5EF4-FFF2-40B4-BE49-F238E27FC236}">
                <a16:creationId xmlns:a16="http://schemas.microsoft.com/office/drawing/2014/main" id="{A61377EA-6D28-8844-895E-E599A98C7F1E}"/>
              </a:ext>
            </a:extLst>
          </p:cNvPr>
          <p:cNvPicPr>
            <a:picLocks noChangeAspect="1"/>
          </p:cNvPicPr>
          <p:nvPr userDrawn="1"/>
        </p:nvPicPr>
        <p:blipFill>
          <a:blip r:embed="rId2"/>
          <a:stretch>
            <a:fillRect/>
          </a:stretch>
        </p:blipFill>
        <p:spPr>
          <a:xfrm>
            <a:off x="479425" y="6519544"/>
            <a:ext cx="411480" cy="106680"/>
          </a:xfrm>
          <a:prstGeom prst="rect">
            <a:avLst/>
          </a:prstGeom>
        </p:spPr>
      </p:pic>
      <p:sp>
        <p:nvSpPr>
          <p:cNvPr id="9" name="Text Placeholder 8">
            <a:extLst>
              <a:ext uri="{FF2B5EF4-FFF2-40B4-BE49-F238E27FC236}">
                <a16:creationId xmlns:a16="http://schemas.microsoft.com/office/drawing/2014/main" id="{547C6A1B-F56A-9641-9930-50FCD6CFD9B6}"/>
              </a:ext>
            </a:extLst>
          </p:cNvPr>
          <p:cNvSpPr>
            <a:spLocks noGrp="1"/>
          </p:cNvSpPr>
          <p:nvPr>
            <p:ph type="body" sz="quarter" idx="11"/>
          </p:nvPr>
        </p:nvSpPr>
        <p:spPr>
          <a:xfrm>
            <a:off x="479425" y="2924175"/>
            <a:ext cx="5616575" cy="276999"/>
          </a:xfrm>
        </p:spPr>
        <p:txBody>
          <a:bodyPr>
            <a:spAutoFit/>
          </a:bodyPr>
          <a:lstStyle>
            <a:lvl1pPr>
              <a:defRPr sz="1800">
                <a:solidFill>
                  <a:schemeClr val="bg1"/>
                </a:solidFill>
              </a:defRPr>
            </a:lvl1pPr>
          </a:lstStyle>
          <a:p>
            <a:pPr lvl="0"/>
            <a:r>
              <a:rPr lang="en-US" smtClean="0"/>
              <a:t>Edit Master text styles</a:t>
            </a:r>
          </a:p>
        </p:txBody>
      </p:sp>
      <p:sp>
        <p:nvSpPr>
          <p:cNvPr id="11" name="Picture Placeholder 10">
            <a:extLst>
              <a:ext uri="{FF2B5EF4-FFF2-40B4-BE49-F238E27FC236}">
                <a16:creationId xmlns:a16="http://schemas.microsoft.com/office/drawing/2014/main" id="{121A965E-4E80-8D4F-9456-768772AAE6A4}"/>
              </a:ext>
            </a:extLst>
          </p:cNvPr>
          <p:cNvSpPr>
            <a:spLocks noGrp="1"/>
          </p:cNvSpPr>
          <p:nvPr>
            <p:ph type="pic" sz="quarter" idx="12" hasCustomPrompt="1"/>
          </p:nvPr>
        </p:nvSpPr>
        <p:spPr>
          <a:xfrm>
            <a:off x="7170738" y="1673522"/>
            <a:ext cx="4541837" cy="4600278"/>
          </a:xfrm>
        </p:spPr>
        <p:txBody>
          <a:bodyPr anchor="ctr" anchorCtr="1"/>
          <a:lstStyle>
            <a:lvl1pPr algn="ctr">
              <a:defRPr sz="800"/>
            </a:lvl1pPr>
          </a:lstStyle>
          <a:p>
            <a:r>
              <a:rPr lang="en-AU"/>
              <a:t>Click to insert image</a:t>
            </a:r>
          </a:p>
        </p:txBody>
      </p:sp>
      <p:sp>
        <p:nvSpPr>
          <p:cNvPr id="12" name="Rectangle 11">
            <a:extLst>
              <a:ext uri="{FF2B5EF4-FFF2-40B4-BE49-F238E27FC236}">
                <a16:creationId xmlns:a16="http://schemas.microsoft.com/office/drawing/2014/main" id="{66692CB0-333C-B343-9C02-8D51ECE9DC56}"/>
              </a:ext>
            </a:extLst>
          </p:cNvPr>
          <p:cNvSpPr/>
          <p:nvPr userDrawn="1"/>
        </p:nvSpPr>
        <p:spPr>
          <a:xfrm>
            <a:off x="479424" y="6273800"/>
            <a:ext cx="11232000" cy="9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780579287"/>
      </p:ext>
    </p:extLst>
  </p:cSld>
  <p:clrMapOvr>
    <a:masterClrMapping/>
  </p:clrMapOvr>
  <p:extLst>
    <p:ext uri="{DCECCB84-F9BA-43D5-87BE-67443E8EF086}">
      <p15:sldGuideLst xmlns:p15="http://schemas.microsoft.com/office/powerpoint/2012/main">
        <p15:guide id="1" orient="horz" pos="1842"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1B">
    <p:bg>
      <p:bgPr>
        <a:solidFill>
          <a:schemeClr val="bg2">
            <a:alpha val="2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A52-70EF-D748-AA4B-BBFA47F06A05}"/>
              </a:ext>
            </a:extLst>
          </p:cNvPr>
          <p:cNvSpPr>
            <a:spLocks noGrp="1"/>
          </p:cNvSpPr>
          <p:nvPr>
            <p:ph type="title"/>
          </p:nvPr>
        </p:nvSpPr>
        <p:spPr>
          <a:xfrm>
            <a:off x="479425" y="1673522"/>
            <a:ext cx="11233150" cy="613117"/>
          </a:xfrm>
        </p:spPr>
        <p:txBody>
          <a:bodyPr/>
          <a:lstStyle>
            <a:lvl1pPr>
              <a:defRPr sz="4800">
                <a:solidFill>
                  <a:schemeClr val="tx2"/>
                </a:solidFill>
              </a:defRPr>
            </a:lvl1p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9434DFE3-8FB3-344F-A180-F4E5CA771DF1}"/>
              </a:ext>
            </a:extLst>
          </p:cNvPr>
          <p:cNvSpPr>
            <a:spLocks noGrp="1"/>
          </p:cNvSpPr>
          <p:nvPr>
            <p:ph type="sldNum" sz="quarter" idx="10"/>
          </p:nvPr>
        </p:nvSpPr>
        <p:spPr>
          <a:xfrm>
            <a:off x="11298576" y="6534000"/>
            <a:ext cx="413999" cy="123111"/>
          </a:xfrm>
        </p:spPr>
        <p:txBody>
          <a:bodyPr lIns="0" tIns="0" rIns="0" bIns="0" anchor="b" anchorCtr="0">
            <a:spAutoFit/>
          </a:bodyPr>
          <a:lstStyle>
            <a:lvl1pPr algn="r">
              <a:defRPr sz="800">
                <a:solidFill>
                  <a:schemeClr val="tx2"/>
                </a:solidFill>
              </a:defRPr>
            </a:lvl1pPr>
          </a:lstStyle>
          <a:p>
            <a:fld id="{7146FAA3-5F10-EC41-882E-FB4187E570D3}" type="slidenum">
              <a:rPr lang="en-AU"/>
              <a:pPr/>
              <a:t>‹#›</a:t>
            </a:fld>
            <a:endParaRPr lang="en-AU"/>
          </a:p>
        </p:txBody>
      </p:sp>
      <p:sp>
        <p:nvSpPr>
          <p:cNvPr id="9" name="Text Placeholder 8">
            <a:extLst>
              <a:ext uri="{FF2B5EF4-FFF2-40B4-BE49-F238E27FC236}">
                <a16:creationId xmlns:a16="http://schemas.microsoft.com/office/drawing/2014/main" id="{547C6A1B-F56A-9641-9930-50FCD6CFD9B6}"/>
              </a:ext>
            </a:extLst>
          </p:cNvPr>
          <p:cNvSpPr>
            <a:spLocks noGrp="1"/>
          </p:cNvSpPr>
          <p:nvPr>
            <p:ph type="body" sz="quarter" idx="11"/>
          </p:nvPr>
        </p:nvSpPr>
        <p:spPr>
          <a:xfrm>
            <a:off x="479425" y="2924175"/>
            <a:ext cx="5616575" cy="276999"/>
          </a:xfrm>
        </p:spPr>
        <p:txBody>
          <a:bodyPr>
            <a:spAutoFit/>
          </a:bodyPr>
          <a:lstStyle>
            <a:lvl1pPr>
              <a:defRPr sz="1800">
                <a:solidFill>
                  <a:schemeClr val="tx2"/>
                </a:solidFill>
              </a:defRPr>
            </a:lvl1pPr>
          </a:lstStyle>
          <a:p>
            <a:pPr lvl="0"/>
            <a:r>
              <a:rPr lang="en-US" smtClean="0"/>
              <a:t>Edit Master text styles</a:t>
            </a:r>
          </a:p>
        </p:txBody>
      </p:sp>
      <p:sp>
        <p:nvSpPr>
          <p:cNvPr id="12" name="Rectangle 11">
            <a:extLst>
              <a:ext uri="{FF2B5EF4-FFF2-40B4-BE49-F238E27FC236}">
                <a16:creationId xmlns:a16="http://schemas.microsoft.com/office/drawing/2014/main" id="{66692CB0-333C-B343-9C02-8D51ECE9DC56}"/>
              </a:ext>
            </a:extLst>
          </p:cNvPr>
          <p:cNvSpPr/>
          <p:nvPr userDrawn="1"/>
        </p:nvSpPr>
        <p:spPr>
          <a:xfrm>
            <a:off x="479424" y="6274800"/>
            <a:ext cx="11232000" cy="9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47117E4B-69D5-5442-AC41-85DBC1509736}"/>
              </a:ext>
            </a:extLst>
          </p:cNvPr>
          <p:cNvPicPr>
            <a:picLocks noChangeAspect="1"/>
          </p:cNvPicPr>
          <p:nvPr userDrawn="1"/>
        </p:nvPicPr>
        <p:blipFill>
          <a:blip r:embed="rId2"/>
          <a:stretch>
            <a:fillRect/>
          </a:stretch>
        </p:blipFill>
        <p:spPr>
          <a:xfrm>
            <a:off x="479425" y="6519215"/>
            <a:ext cx="412750" cy="107009"/>
          </a:xfrm>
          <a:prstGeom prst="rect">
            <a:avLst/>
          </a:prstGeom>
        </p:spPr>
      </p:pic>
      <p:sp>
        <p:nvSpPr>
          <p:cNvPr id="7" name="Picture Placeholder 10">
            <a:extLst>
              <a:ext uri="{FF2B5EF4-FFF2-40B4-BE49-F238E27FC236}">
                <a16:creationId xmlns:a16="http://schemas.microsoft.com/office/drawing/2014/main" id="{DFB8D308-FA5D-314E-83C0-685A6F2BD9A1}"/>
              </a:ext>
            </a:extLst>
          </p:cNvPr>
          <p:cNvSpPr>
            <a:spLocks noGrp="1"/>
          </p:cNvSpPr>
          <p:nvPr>
            <p:ph type="pic" sz="quarter" idx="12" hasCustomPrompt="1"/>
          </p:nvPr>
        </p:nvSpPr>
        <p:spPr>
          <a:xfrm>
            <a:off x="7170738" y="1673522"/>
            <a:ext cx="4541837" cy="4600278"/>
          </a:xfrm>
        </p:spPr>
        <p:txBody>
          <a:bodyPr anchor="ctr" anchorCtr="1"/>
          <a:lstStyle>
            <a:lvl1pPr algn="ctr">
              <a:defRPr sz="800"/>
            </a:lvl1pPr>
          </a:lstStyle>
          <a:p>
            <a:r>
              <a:rPr lang="en-AU"/>
              <a:t>Click to insert image</a:t>
            </a:r>
          </a:p>
        </p:txBody>
      </p:sp>
    </p:spTree>
    <p:extLst>
      <p:ext uri="{BB962C8B-B14F-4D97-AF65-F5344CB8AC3E}">
        <p14:creationId xmlns:p14="http://schemas.microsoft.com/office/powerpoint/2010/main" val="3284719153"/>
      </p:ext>
    </p:extLst>
  </p:cSld>
  <p:clrMapOvr>
    <a:masterClrMapping/>
  </p:clrMapOvr>
  <p:extLst>
    <p:ext uri="{DCECCB84-F9BA-43D5-87BE-67443E8EF086}">
      <p15:sldGuideLst xmlns:p15="http://schemas.microsoft.com/office/powerpoint/2012/main">
        <p15:guide id="1" orient="horz" pos="1842"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2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A52-70EF-D748-AA4B-BBFA47F06A05}"/>
              </a:ext>
            </a:extLst>
          </p:cNvPr>
          <p:cNvSpPr>
            <a:spLocks noGrp="1"/>
          </p:cNvSpPr>
          <p:nvPr>
            <p:ph type="title"/>
          </p:nvPr>
        </p:nvSpPr>
        <p:spPr>
          <a:xfrm>
            <a:off x="479425" y="1673522"/>
            <a:ext cx="11233150" cy="613117"/>
          </a:xfrm>
        </p:spPr>
        <p:txBody>
          <a:bodyPr/>
          <a:lstStyle>
            <a:lvl1pPr>
              <a:defRPr sz="4800">
                <a:solidFill>
                  <a:schemeClr val="bg1"/>
                </a:solidFill>
              </a:defRPr>
            </a:lvl1p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9434DFE3-8FB3-344F-A180-F4E5CA771DF1}"/>
              </a:ext>
            </a:extLst>
          </p:cNvPr>
          <p:cNvSpPr>
            <a:spLocks noGrp="1"/>
          </p:cNvSpPr>
          <p:nvPr>
            <p:ph type="sldNum" sz="quarter" idx="10"/>
          </p:nvPr>
        </p:nvSpPr>
        <p:spPr>
          <a:xfrm>
            <a:off x="11298576" y="6534000"/>
            <a:ext cx="413999" cy="123111"/>
          </a:xfrm>
        </p:spPr>
        <p:txBody>
          <a:bodyPr lIns="0" tIns="0" rIns="0" bIns="0" anchor="b" anchorCtr="0">
            <a:spAutoFit/>
          </a:bodyPr>
          <a:lstStyle>
            <a:lvl1pPr algn="r">
              <a:defRPr sz="800">
                <a:solidFill>
                  <a:schemeClr val="bg1"/>
                </a:solidFill>
              </a:defRPr>
            </a:lvl1pPr>
          </a:lstStyle>
          <a:p>
            <a:fld id="{7146FAA3-5F10-EC41-882E-FB4187E570D3}" type="slidenum">
              <a:rPr lang="en-AU"/>
              <a:pPr/>
              <a:t>‹#›</a:t>
            </a:fld>
            <a:endParaRPr lang="en-AU"/>
          </a:p>
        </p:txBody>
      </p:sp>
      <p:pic>
        <p:nvPicPr>
          <p:cNvPr id="6" name="Picture 5">
            <a:extLst>
              <a:ext uri="{FF2B5EF4-FFF2-40B4-BE49-F238E27FC236}">
                <a16:creationId xmlns:a16="http://schemas.microsoft.com/office/drawing/2014/main" id="{A61377EA-6D28-8844-895E-E599A98C7F1E}"/>
              </a:ext>
            </a:extLst>
          </p:cNvPr>
          <p:cNvPicPr>
            <a:picLocks noChangeAspect="1"/>
          </p:cNvPicPr>
          <p:nvPr userDrawn="1"/>
        </p:nvPicPr>
        <p:blipFill>
          <a:blip r:embed="rId2"/>
          <a:stretch>
            <a:fillRect/>
          </a:stretch>
        </p:blipFill>
        <p:spPr>
          <a:xfrm>
            <a:off x="479425" y="6519544"/>
            <a:ext cx="411480" cy="106680"/>
          </a:xfrm>
          <a:prstGeom prst="rect">
            <a:avLst/>
          </a:prstGeom>
        </p:spPr>
      </p:pic>
      <p:sp>
        <p:nvSpPr>
          <p:cNvPr id="9" name="Text Placeholder 8">
            <a:extLst>
              <a:ext uri="{FF2B5EF4-FFF2-40B4-BE49-F238E27FC236}">
                <a16:creationId xmlns:a16="http://schemas.microsoft.com/office/drawing/2014/main" id="{547C6A1B-F56A-9641-9930-50FCD6CFD9B6}"/>
              </a:ext>
            </a:extLst>
          </p:cNvPr>
          <p:cNvSpPr>
            <a:spLocks noGrp="1"/>
          </p:cNvSpPr>
          <p:nvPr>
            <p:ph type="body" sz="quarter" idx="11"/>
          </p:nvPr>
        </p:nvSpPr>
        <p:spPr>
          <a:xfrm>
            <a:off x="479425" y="2924175"/>
            <a:ext cx="5616575" cy="276999"/>
          </a:xfrm>
        </p:spPr>
        <p:txBody>
          <a:bodyPr>
            <a:spAutoFit/>
          </a:bodyPr>
          <a:lstStyle>
            <a:lvl1pPr>
              <a:defRPr sz="1800">
                <a:solidFill>
                  <a:schemeClr val="bg1"/>
                </a:solidFill>
              </a:defRPr>
            </a:lvl1pPr>
          </a:lstStyle>
          <a:p>
            <a:pPr lvl="0"/>
            <a:r>
              <a:rPr lang="en-US" smtClean="0"/>
              <a:t>Edit Master text styles</a:t>
            </a:r>
          </a:p>
        </p:txBody>
      </p:sp>
      <p:sp>
        <p:nvSpPr>
          <p:cNvPr id="11" name="Picture Placeholder 10">
            <a:extLst>
              <a:ext uri="{FF2B5EF4-FFF2-40B4-BE49-F238E27FC236}">
                <a16:creationId xmlns:a16="http://schemas.microsoft.com/office/drawing/2014/main" id="{121A965E-4E80-8D4F-9456-768772AAE6A4}"/>
              </a:ext>
            </a:extLst>
          </p:cNvPr>
          <p:cNvSpPr>
            <a:spLocks noGrp="1"/>
          </p:cNvSpPr>
          <p:nvPr>
            <p:ph type="pic" sz="quarter" idx="12" hasCustomPrompt="1"/>
          </p:nvPr>
        </p:nvSpPr>
        <p:spPr>
          <a:xfrm>
            <a:off x="7170738" y="1673522"/>
            <a:ext cx="4541837" cy="4600278"/>
          </a:xfrm>
        </p:spPr>
        <p:txBody>
          <a:bodyPr anchor="ctr" anchorCtr="1"/>
          <a:lstStyle>
            <a:lvl1pPr algn="ctr">
              <a:defRPr sz="800"/>
            </a:lvl1pPr>
          </a:lstStyle>
          <a:p>
            <a:r>
              <a:rPr lang="en-AU"/>
              <a:t>Click to insert image</a:t>
            </a:r>
          </a:p>
        </p:txBody>
      </p:sp>
      <p:sp>
        <p:nvSpPr>
          <p:cNvPr id="12" name="Rectangle 11">
            <a:extLst>
              <a:ext uri="{FF2B5EF4-FFF2-40B4-BE49-F238E27FC236}">
                <a16:creationId xmlns:a16="http://schemas.microsoft.com/office/drawing/2014/main" id="{66692CB0-333C-B343-9C02-8D51ECE9DC56}"/>
              </a:ext>
            </a:extLst>
          </p:cNvPr>
          <p:cNvSpPr/>
          <p:nvPr userDrawn="1"/>
        </p:nvSpPr>
        <p:spPr>
          <a:xfrm>
            <a:off x="479424" y="6274800"/>
            <a:ext cx="11232000" cy="9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220483335"/>
      </p:ext>
    </p:extLst>
  </p:cSld>
  <p:clrMapOvr>
    <a:masterClrMapping/>
  </p:clrMapOvr>
  <p:extLst mod="1">
    <p:ext uri="{DCECCB84-F9BA-43D5-87BE-67443E8EF086}">
      <p15:sldGuideLst xmlns:p15="http://schemas.microsoft.com/office/powerpoint/2012/main">
        <p15:guide id="1" orient="horz" pos="1842"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2B">
    <p:bg>
      <p:bgPr>
        <a:solidFill>
          <a:schemeClr val="accent2">
            <a:alpha val="2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A52-70EF-D748-AA4B-BBFA47F06A05}"/>
              </a:ext>
            </a:extLst>
          </p:cNvPr>
          <p:cNvSpPr>
            <a:spLocks noGrp="1"/>
          </p:cNvSpPr>
          <p:nvPr>
            <p:ph type="title"/>
          </p:nvPr>
        </p:nvSpPr>
        <p:spPr>
          <a:xfrm>
            <a:off x="479425" y="1673522"/>
            <a:ext cx="11233150" cy="613117"/>
          </a:xfrm>
        </p:spPr>
        <p:txBody>
          <a:bodyPr/>
          <a:lstStyle>
            <a:lvl1pPr>
              <a:defRPr sz="4800">
                <a:solidFill>
                  <a:schemeClr val="accent3"/>
                </a:solidFill>
              </a:defRPr>
            </a:lvl1p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9434DFE3-8FB3-344F-A180-F4E5CA771DF1}"/>
              </a:ext>
            </a:extLst>
          </p:cNvPr>
          <p:cNvSpPr>
            <a:spLocks noGrp="1"/>
          </p:cNvSpPr>
          <p:nvPr>
            <p:ph type="sldNum" sz="quarter" idx="10"/>
          </p:nvPr>
        </p:nvSpPr>
        <p:spPr>
          <a:xfrm>
            <a:off x="11298576" y="6534000"/>
            <a:ext cx="413999" cy="123111"/>
          </a:xfrm>
        </p:spPr>
        <p:txBody>
          <a:bodyPr lIns="0" tIns="0" rIns="0" bIns="0" anchor="b" anchorCtr="0">
            <a:spAutoFit/>
          </a:bodyPr>
          <a:lstStyle>
            <a:lvl1pPr algn="r">
              <a:defRPr sz="800">
                <a:solidFill>
                  <a:schemeClr val="tx2"/>
                </a:solidFill>
              </a:defRPr>
            </a:lvl1pPr>
          </a:lstStyle>
          <a:p>
            <a:fld id="{7146FAA3-5F10-EC41-882E-FB4187E570D3}" type="slidenum">
              <a:rPr lang="en-AU"/>
              <a:pPr/>
              <a:t>‹#›</a:t>
            </a:fld>
            <a:endParaRPr lang="en-AU"/>
          </a:p>
        </p:txBody>
      </p:sp>
      <p:sp>
        <p:nvSpPr>
          <p:cNvPr id="9" name="Text Placeholder 8">
            <a:extLst>
              <a:ext uri="{FF2B5EF4-FFF2-40B4-BE49-F238E27FC236}">
                <a16:creationId xmlns:a16="http://schemas.microsoft.com/office/drawing/2014/main" id="{547C6A1B-F56A-9641-9930-50FCD6CFD9B6}"/>
              </a:ext>
            </a:extLst>
          </p:cNvPr>
          <p:cNvSpPr>
            <a:spLocks noGrp="1"/>
          </p:cNvSpPr>
          <p:nvPr>
            <p:ph type="body" sz="quarter" idx="11"/>
          </p:nvPr>
        </p:nvSpPr>
        <p:spPr>
          <a:xfrm>
            <a:off x="479425" y="2924175"/>
            <a:ext cx="5616575" cy="276999"/>
          </a:xfrm>
        </p:spPr>
        <p:txBody>
          <a:bodyPr>
            <a:spAutoFit/>
          </a:bodyPr>
          <a:lstStyle>
            <a:lvl1pPr>
              <a:defRPr sz="1800">
                <a:solidFill>
                  <a:schemeClr val="accent3"/>
                </a:solidFill>
              </a:defRPr>
            </a:lvl1pPr>
          </a:lstStyle>
          <a:p>
            <a:pPr lvl="0"/>
            <a:r>
              <a:rPr lang="en-US" smtClean="0"/>
              <a:t>Edit Master text styles</a:t>
            </a:r>
          </a:p>
        </p:txBody>
      </p:sp>
      <p:sp>
        <p:nvSpPr>
          <p:cNvPr id="12" name="Rectangle 11">
            <a:extLst>
              <a:ext uri="{FF2B5EF4-FFF2-40B4-BE49-F238E27FC236}">
                <a16:creationId xmlns:a16="http://schemas.microsoft.com/office/drawing/2014/main" id="{66692CB0-333C-B343-9C02-8D51ECE9DC56}"/>
              </a:ext>
            </a:extLst>
          </p:cNvPr>
          <p:cNvSpPr/>
          <p:nvPr userDrawn="1"/>
        </p:nvSpPr>
        <p:spPr>
          <a:xfrm>
            <a:off x="479424" y="6274800"/>
            <a:ext cx="112320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a:extLst>
              <a:ext uri="{FF2B5EF4-FFF2-40B4-BE49-F238E27FC236}">
                <a16:creationId xmlns:a16="http://schemas.microsoft.com/office/drawing/2014/main" id="{29EC9F52-887B-DA42-8F3E-04978450D8AA}"/>
              </a:ext>
            </a:extLst>
          </p:cNvPr>
          <p:cNvPicPr>
            <a:picLocks noChangeAspect="1"/>
          </p:cNvPicPr>
          <p:nvPr userDrawn="1"/>
        </p:nvPicPr>
        <p:blipFill>
          <a:blip r:embed="rId2"/>
          <a:stretch>
            <a:fillRect/>
          </a:stretch>
        </p:blipFill>
        <p:spPr>
          <a:xfrm>
            <a:off x="479425" y="6519544"/>
            <a:ext cx="411480" cy="106680"/>
          </a:xfrm>
          <a:prstGeom prst="rect">
            <a:avLst/>
          </a:prstGeom>
        </p:spPr>
      </p:pic>
      <p:sp>
        <p:nvSpPr>
          <p:cNvPr id="7" name="Picture Placeholder 10">
            <a:extLst>
              <a:ext uri="{FF2B5EF4-FFF2-40B4-BE49-F238E27FC236}">
                <a16:creationId xmlns:a16="http://schemas.microsoft.com/office/drawing/2014/main" id="{052C4F74-1AF9-8246-8215-BF8DBD6C321B}"/>
              </a:ext>
            </a:extLst>
          </p:cNvPr>
          <p:cNvSpPr>
            <a:spLocks noGrp="1"/>
          </p:cNvSpPr>
          <p:nvPr>
            <p:ph type="pic" sz="quarter" idx="12" hasCustomPrompt="1"/>
          </p:nvPr>
        </p:nvSpPr>
        <p:spPr>
          <a:xfrm>
            <a:off x="7170738" y="1673522"/>
            <a:ext cx="4541837" cy="4600278"/>
          </a:xfrm>
        </p:spPr>
        <p:txBody>
          <a:bodyPr anchor="ctr" anchorCtr="1"/>
          <a:lstStyle>
            <a:lvl1pPr algn="ctr">
              <a:defRPr sz="800"/>
            </a:lvl1pPr>
          </a:lstStyle>
          <a:p>
            <a:r>
              <a:rPr lang="en-AU"/>
              <a:t>Click to insert image</a:t>
            </a:r>
          </a:p>
        </p:txBody>
      </p:sp>
    </p:spTree>
    <p:extLst>
      <p:ext uri="{BB962C8B-B14F-4D97-AF65-F5344CB8AC3E}">
        <p14:creationId xmlns:p14="http://schemas.microsoft.com/office/powerpoint/2010/main" val="2847846822"/>
      </p:ext>
    </p:extLst>
  </p:cSld>
  <p:clrMapOvr>
    <a:masterClrMapping/>
  </p:clrMapOvr>
  <p:extLst>
    <p:ext uri="{DCECCB84-F9BA-43D5-87BE-67443E8EF086}">
      <p15:sldGuideLst xmlns:p15="http://schemas.microsoft.com/office/powerpoint/2012/main">
        <p15:guide id="1" orient="horz" pos="1842"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A 1">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A52-70EF-D748-AA4B-BBFA47F06A05}"/>
              </a:ext>
            </a:extLst>
          </p:cNvPr>
          <p:cNvSpPr>
            <a:spLocks noGrp="1"/>
          </p:cNvSpPr>
          <p:nvPr>
            <p:ph type="title"/>
          </p:nvPr>
        </p:nvSpPr>
        <p:spPr>
          <a:xfrm>
            <a:off x="479425" y="1673522"/>
            <a:ext cx="11233150" cy="613117"/>
          </a:xfrm>
        </p:spPr>
        <p:txBody>
          <a:bodyPr/>
          <a:lstStyle>
            <a:lvl1pPr>
              <a:defRPr sz="4800">
                <a:solidFill>
                  <a:schemeClr val="bg1"/>
                </a:solidFill>
              </a:defRPr>
            </a:lvl1p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9434DFE3-8FB3-344F-A180-F4E5CA771DF1}"/>
              </a:ext>
            </a:extLst>
          </p:cNvPr>
          <p:cNvSpPr>
            <a:spLocks noGrp="1"/>
          </p:cNvSpPr>
          <p:nvPr>
            <p:ph type="sldNum" sz="quarter" idx="10"/>
          </p:nvPr>
        </p:nvSpPr>
        <p:spPr>
          <a:xfrm>
            <a:off x="11298576" y="6534000"/>
            <a:ext cx="413999" cy="123111"/>
          </a:xfrm>
        </p:spPr>
        <p:txBody>
          <a:bodyPr lIns="0" tIns="0" rIns="0" bIns="0" anchor="b" anchorCtr="0">
            <a:spAutoFit/>
          </a:bodyPr>
          <a:lstStyle>
            <a:lvl1pPr algn="r">
              <a:defRPr sz="800">
                <a:solidFill>
                  <a:schemeClr val="bg1"/>
                </a:solidFill>
              </a:defRPr>
            </a:lvl1pPr>
          </a:lstStyle>
          <a:p>
            <a:fld id="{7146FAA3-5F10-EC41-882E-FB4187E570D3}" type="slidenum">
              <a:rPr lang="en-AU"/>
              <a:pPr/>
              <a:t>‹#›</a:t>
            </a:fld>
            <a:endParaRPr lang="en-AU"/>
          </a:p>
        </p:txBody>
      </p:sp>
      <p:pic>
        <p:nvPicPr>
          <p:cNvPr id="6" name="Picture 5">
            <a:extLst>
              <a:ext uri="{FF2B5EF4-FFF2-40B4-BE49-F238E27FC236}">
                <a16:creationId xmlns:a16="http://schemas.microsoft.com/office/drawing/2014/main" id="{A61377EA-6D28-8844-895E-E599A98C7F1E}"/>
              </a:ext>
            </a:extLst>
          </p:cNvPr>
          <p:cNvPicPr>
            <a:picLocks noChangeAspect="1"/>
          </p:cNvPicPr>
          <p:nvPr userDrawn="1"/>
        </p:nvPicPr>
        <p:blipFill>
          <a:blip r:embed="rId2"/>
          <a:stretch>
            <a:fillRect/>
          </a:stretch>
        </p:blipFill>
        <p:spPr>
          <a:xfrm>
            <a:off x="479425" y="6519544"/>
            <a:ext cx="411480" cy="106680"/>
          </a:xfrm>
          <a:prstGeom prst="rect">
            <a:avLst/>
          </a:prstGeom>
        </p:spPr>
      </p:pic>
      <p:sp>
        <p:nvSpPr>
          <p:cNvPr id="9" name="Text Placeholder 8">
            <a:extLst>
              <a:ext uri="{FF2B5EF4-FFF2-40B4-BE49-F238E27FC236}">
                <a16:creationId xmlns:a16="http://schemas.microsoft.com/office/drawing/2014/main" id="{547C6A1B-F56A-9641-9930-50FCD6CFD9B6}"/>
              </a:ext>
            </a:extLst>
          </p:cNvPr>
          <p:cNvSpPr>
            <a:spLocks noGrp="1"/>
          </p:cNvSpPr>
          <p:nvPr>
            <p:ph type="body" sz="quarter" idx="11"/>
          </p:nvPr>
        </p:nvSpPr>
        <p:spPr>
          <a:xfrm>
            <a:off x="479425" y="2924175"/>
            <a:ext cx="5616575" cy="276999"/>
          </a:xfrm>
        </p:spPr>
        <p:txBody>
          <a:bodyPr>
            <a:spAutoFit/>
          </a:bodyPr>
          <a:lstStyle>
            <a:lvl1pPr marL="342900" indent="-342900">
              <a:buFont typeface="+mj-lt"/>
              <a:buAutoNum type="arabicPeriod"/>
              <a:defRPr sz="1800">
                <a:solidFill>
                  <a:schemeClr val="bg1"/>
                </a:solidFill>
              </a:defRPr>
            </a:lvl1pPr>
          </a:lstStyle>
          <a:p>
            <a:pPr lvl="0"/>
            <a:r>
              <a:rPr lang="en-US" smtClean="0"/>
              <a:t>Edit Master text styles</a:t>
            </a:r>
          </a:p>
        </p:txBody>
      </p:sp>
      <p:sp>
        <p:nvSpPr>
          <p:cNvPr id="12" name="Rectangle 11">
            <a:extLst>
              <a:ext uri="{FF2B5EF4-FFF2-40B4-BE49-F238E27FC236}">
                <a16:creationId xmlns:a16="http://schemas.microsoft.com/office/drawing/2014/main" id="{66692CB0-333C-B343-9C02-8D51ECE9DC56}"/>
              </a:ext>
            </a:extLst>
          </p:cNvPr>
          <p:cNvSpPr/>
          <p:nvPr userDrawn="1"/>
        </p:nvSpPr>
        <p:spPr>
          <a:xfrm>
            <a:off x="479424" y="6274800"/>
            <a:ext cx="11232000" cy="9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DBE52C45-F777-0840-82A4-C8F47B23A90F}"/>
              </a:ext>
            </a:extLst>
          </p:cNvPr>
          <p:cNvPicPr>
            <a:picLocks noChangeAspect="1"/>
          </p:cNvPicPr>
          <p:nvPr userDrawn="1"/>
        </p:nvPicPr>
        <p:blipFill>
          <a:blip r:embed="rId3"/>
          <a:stretch>
            <a:fillRect/>
          </a:stretch>
        </p:blipFill>
        <p:spPr>
          <a:xfrm>
            <a:off x="7682906" y="2498153"/>
            <a:ext cx="4028518" cy="3671561"/>
          </a:xfrm>
          <a:prstGeom prst="rect">
            <a:avLst/>
          </a:prstGeom>
        </p:spPr>
      </p:pic>
    </p:spTree>
    <p:extLst>
      <p:ext uri="{BB962C8B-B14F-4D97-AF65-F5344CB8AC3E}">
        <p14:creationId xmlns:p14="http://schemas.microsoft.com/office/powerpoint/2010/main" val="2340944696"/>
      </p:ext>
    </p:extLst>
  </p:cSld>
  <p:clrMapOvr>
    <a:masterClrMapping/>
  </p:clrMapOvr>
  <p:extLst>
    <p:ext uri="{DCECCB84-F9BA-43D5-87BE-67443E8EF086}">
      <p15:sldGuideLst xmlns:p15="http://schemas.microsoft.com/office/powerpoint/2012/main">
        <p15:guide id="1" orient="horz" pos="1842"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A 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A52-70EF-D748-AA4B-BBFA47F06A05}"/>
              </a:ext>
            </a:extLst>
          </p:cNvPr>
          <p:cNvSpPr>
            <a:spLocks noGrp="1"/>
          </p:cNvSpPr>
          <p:nvPr>
            <p:ph type="title"/>
          </p:nvPr>
        </p:nvSpPr>
        <p:spPr>
          <a:xfrm>
            <a:off x="479425" y="1673522"/>
            <a:ext cx="11233150" cy="613117"/>
          </a:xfrm>
        </p:spPr>
        <p:txBody>
          <a:bodyPr/>
          <a:lstStyle>
            <a:lvl1pPr>
              <a:defRPr sz="4800">
                <a:solidFill>
                  <a:schemeClr val="bg1"/>
                </a:solidFill>
              </a:defRPr>
            </a:lvl1p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9434DFE3-8FB3-344F-A180-F4E5CA771DF1}"/>
              </a:ext>
            </a:extLst>
          </p:cNvPr>
          <p:cNvSpPr>
            <a:spLocks noGrp="1"/>
          </p:cNvSpPr>
          <p:nvPr>
            <p:ph type="sldNum" sz="quarter" idx="10"/>
          </p:nvPr>
        </p:nvSpPr>
        <p:spPr>
          <a:xfrm>
            <a:off x="11298576" y="6534000"/>
            <a:ext cx="413999" cy="123111"/>
          </a:xfrm>
        </p:spPr>
        <p:txBody>
          <a:bodyPr lIns="0" tIns="0" rIns="0" bIns="0" anchor="b" anchorCtr="0">
            <a:spAutoFit/>
          </a:bodyPr>
          <a:lstStyle>
            <a:lvl1pPr algn="r">
              <a:defRPr sz="800">
                <a:solidFill>
                  <a:schemeClr val="bg1"/>
                </a:solidFill>
              </a:defRPr>
            </a:lvl1pPr>
          </a:lstStyle>
          <a:p>
            <a:fld id="{7146FAA3-5F10-EC41-882E-FB4187E570D3}" type="slidenum">
              <a:rPr lang="en-AU"/>
              <a:pPr/>
              <a:t>‹#›</a:t>
            </a:fld>
            <a:endParaRPr lang="en-AU"/>
          </a:p>
        </p:txBody>
      </p:sp>
      <p:pic>
        <p:nvPicPr>
          <p:cNvPr id="6" name="Picture 5">
            <a:extLst>
              <a:ext uri="{FF2B5EF4-FFF2-40B4-BE49-F238E27FC236}">
                <a16:creationId xmlns:a16="http://schemas.microsoft.com/office/drawing/2014/main" id="{A61377EA-6D28-8844-895E-E599A98C7F1E}"/>
              </a:ext>
            </a:extLst>
          </p:cNvPr>
          <p:cNvPicPr>
            <a:picLocks noChangeAspect="1"/>
          </p:cNvPicPr>
          <p:nvPr userDrawn="1"/>
        </p:nvPicPr>
        <p:blipFill>
          <a:blip r:embed="rId2"/>
          <a:stretch>
            <a:fillRect/>
          </a:stretch>
        </p:blipFill>
        <p:spPr>
          <a:xfrm>
            <a:off x="479425" y="6519544"/>
            <a:ext cx="411480" cy="106680"/>
          </a:xfrm>
          <a:prstGeom prst="rect">
            <a:avLst/>
          </a:prstGeom>
        </p:spPr>
      </p:pic>
      <p:sp>
        <p:nvSpPr>
          <p:cNvPr id="9" name="Text Placeholder 8">
            <a:extLst>
              <a:ext uri="{FF2B5EF4-FFF2-40B4-BE49-F238E27FC236}">
                <a16:creationId xmlns:a16="http://schemas.microsoft.com/office/drawing/2014/main" id="{547C6A1B-F56A-9641-9930-50FCD6CFD9B6}"/>
              </a:ext>
            </a:extLst>
          </p:cNvPr>
          <p:cNvSpPr>
            <a:spLocks noGrp="1"/>
          </p:cNvSpPr>
          <p:nvPr>
            <p:ph type="body" sz="quarter" idx="11"/>
          </p:nvPr>
        </p:nvSpPr>
        <p:spPr>
          <a:xfrm>
            <a:off x="479425" y="2924175"/>
            <a:ext cx="5616575" cy="276999"/>
          </a:xfrm>
        </p:spPr>
        <p:txBody>
          <a:bodyPr>
            <a:spAutoFit/>
          </a:bodyPr>
          <a:lstStyle>
            <a:lvl1pPr marL="342900" indent="-342900">
              <a:buFont typeface="+mj-lt"/>
              <a:buAutoNum type="arabicPeriod"/>
              <a:defRPr sz="1800">
                <a:solidFill>
                  <a:schemeClr val="bg1"/>
                </a:solidFill>
              </a:defRPr>
            </a:lvl1pPr>
          </a:lstStyle>
          <a:p>
            <a:pPr lvl="0"/>
            <a:r>
              <a:rPr lang="en-US" smtClean="0"/>
              <a:t>Edit Master text styles</a:t>
            </a:r>
          </a:p>
        </p:txBody>
      </p:sp>
      <p:sp>
        <p:nvSpPr>
          <p:cNvPr id="12" name="Rectangle 11">
            <a:extLst>
              <a:ext uri="{FF2B5EF4-FFF2-40B4-BE49-F238E27FC236}">
                <a16:creationId xmlns:a16="http://schemas.microsoft.com/office/drawing/2014/main" id="{66692CB0-333C-B343-9C02-8D51ECE9DC56}"/>
              </a:ext>
            </a:extLst>
          </p:cNvPr>
          <p:cNvSpPr/>
          <p:nvPr userDrawn="1"/>
        </p:nvSpPr>
        <p:spPr>
          <a:xfrm>
            <a:off x="479424" y="6274800"/>
            <a:ext cx="11232000" cy="9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pic>
        <p:nvPicPr>
          <p:cNvPr id="7" name="Picture 6">
            <a:extLst>
              <a:ext uri="{FF2B5EF4-FFF2-40B4-BE49-F238E27FC236}">
                <a16:creationId xmlns:a16="http://schemas.microsoft.com/office/drawing/2014/main" id="{D7117B4E-7466-584E-8996-F8CB00B821F7}"/>
              </a:ext>
            </a:extLst>
          </p:cNvPr>
          <p:cNvPicPr>
            <a:picLocks noChangeAspect="1"/>
          </p:cNvPicPr>
          <p:nvPr userDrawn="1"/>
        </p:nvPicPr>
        <p:blipFill>
          <a:blip r:embed="rId3"/>
          <a:stretch>
            <a:fillRect/>
          </a:stretch>
        </p:blipFill>
        <p:spPr>
          <a:xfrm>
            <a:off x="7682906" y="2498153"/>
            <a:ext cx="4028518" cy="3671561"/>
          </a:xfrm>
          <a:prstGeom prst="rect">
            <a:avLst/>
          </a:prstGeom>
        </p:spPr>
      </p:pic>
    </p:spTree>
    <p:extLst>
      <p:ext uri="{BB962C8B-B14F-4D97-AF65-F5344CB8AC3E}">
        <p14:creationId xmlns:p14="http://schemas.microsoft.com/office/powerpoint/2010/main" val="1659407296"/>
      </p:ext>
    </p:extLst>
  </p:cSld>
  <p:clrMapOvr>
    <a:masterClrMapping/>
  </p:clrMapOvr>
  <p:extLst mod="1">
    <p:ext uri="{DCECCB84-F9BA-43D5-87BE-67443E8EF086}">
      <p15:sldGuideLst xmlns:p15="http://schemas.microsoft.com/office/powerpoint/2012/main">
        <p15:guide id="1" orient="horz" pos="1842"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ppendix 1">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A52-70EF-D748-AA4B-BBFA47F06A05}"/>
              </a:ext>
            </a:extLst>
          </p:cNvPr>
          <p:cNvSpPr>
            <a:spLocks noGrp="1"/>
          </p:cNvSpPr>
          <p:nvPr>
            <p:ph type="title"/>
          </p:nvPr>
        </p:nvSpPr>
        <p:spPr>
          <a:xfrm>
            <a:off x="479425" y="1673522"/>
            <a:ext cx="11233150" cy="613117"/>
          </a:xfrm>
        </p:spPr>
        <p:txBody>
          <a:bodyPr/>
          <a:lstStyle>
            <a:lvl1pPr>
              <a:defRPr sz="4800">
                <a:solidFill>
                  <a:schemeClr val="bg1"/>
                </a:solidFill>
              </a:defRPr>
            </a:lvl1p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9434DFE3-8FB3-344F-A180-F4E5CA771DF1}"/>
              </a:ext>
            </a:extLst>
          </p:cNvPr>
          <p:cNvSpPr>
            <a:spLocks noGrp="1"/>
          </p:cNvSpPr>
          <p:nvPr>
            <p:ph type="sldNum" sz="quarter" idx="10"/>
          </p:nvPr>
        </p:nvSpPr>
        <p:spPr>
          <a:xfrm>
            <a:off x="11298576" y="6534000"/>
            <a:ext cx="413999" cy="123111"/>
          </a:xfrm>
        </p:spPr>
        <p:txBody>
          <a:bodyPr lIns="0" tIns="0" rIns="0" bIns="0" anchor="b" anchorCtr="0">
            <a:spAutoFit/>
          </a:bodyPr>
          <a:lstStyle>
            <a:lvl1pPr algn="r">
              <a:defRPr sz="800">
                <a:solidFill>
                  <a:schemeClr val="bg1"/>
                </a:solidFill>
              </a:defRPr>
            </a:lvl1pPr>
          </a:lstStyle>
          <a:p>
            <a:fld id="{7146FAA3-5F10-EC41-882E-FB4187E570D3}" type="slidenum">
              <a:rPr lang="en-AU"/>
              <a:pPr/>
              <a:t>‹#›</a:t>
            </a:fld>
            <a:endParaRPr lang="en-AU"/>
          </a:p>
        </p:txBody>
      </p:sp>
      <p:pic>
        <p:nvPicPr>
          <p:cNvPr id="6" name="Picture 5">
            <a:extLst>
              <a:ext uri="{FF2B5EF4-FFF2-40B4-BE49-F238E27FC236}">
                <a16:creationId xmlns:a16="http://schemas.microsoft.com/office/drawing/2014/main" id="{A61377EA-6D28-8844-895E-E599A98C7F1E}"/>
              </a:ext>
            </a:extLst>
          </p:cNvPr>
          <p:cNvPicPr>
            <a:picLocks noChangeAspect="1"/>
          </p:cNvPicPr>
          <p:nvPr userDrawn="1"/>
        </p:nvPicPr>
        <p:blipFill>
          <a:blip r:embed="rId2"/>
          <a:stretch>
            <a:fillRect/>
          </a:stretch>
        </p:blipFill>
        <p:spPr>
          <a:xfrm>
            <a:off x="479425" y="6519544"/>
            <a:ext cx="411480" cy="106680"/>
          </a:xfrm>
          <a:prstGeom prst="rect">
            <a:avLst/>
          </a:prstGeom>
        </p:spPr>
      </p:pic>
      <p:sp>
        <p:nvSpPr>
          <p:cNvPr id="9" name="Text Placeholder 8">
            <a:extLst>
              <a:ext uri="{FF2B5EF4-FFF2-40B4-BE49-F238E27FC236}">
                <a16:creationId xmlns:a16="http://schemas.microsoft.com/office/drawing/2014/main" id="{547C6A1B-F56A-9641-9930-50FCD6CFD9B6}"/>
              </a:ext>
            </a:extLst>
          </p:cNvPr>
          <p:cNvSpPr>
            <a:spLocks noGrp="1"/>
          </p:cNvSpPr>
          <p:nvPr>
            <p:ph type="body" sz="quarter" idx="11"/>
          </p:nvPr>
        </p:nvSpPr>
        <p:spPr>
          <a:xfrm>
            <a:off x="479425" y="2924175"/>
            <a:ext cx="5616575" cy="276999"/>
          </a:xfrm>
        </p:spPr>
        <p:txBody>
          <a:bodyPr>
            <a:spAutoFit/>
          </a:bodyPr>
          <a:lstStyle>
            <a:lvl1pPr marL="0" indent="0">
              <a:buFont typeface="+mj-lt"/>
              <a:buNone/>
              <a:defRPr sz="1800">
                <a:solidFill>
                  <a:schemeClr val="bg1"/>
                </a:solidFill>
              </a:defRPr>
            </a:lvl1pPr>
          </a:lstStyle>
          <a:p>
            <a:pPr lvl="0"/>
            <a:r>
              <a:rPr lang="en-US" smtClean="0"/>
              <a:t>Edit Master text styles</a:t>
            </a:r>
          </a:p>
        </p:txBody>
      </p:sp>
      <p:sp>
        <p:nvSpPr>
          <p:cNvPr id="12" name="Rectangle 11">
            <a:extLst>
              <a:ext uri="{FF2B5EF4-FFF2-40B4-BE49-F238E27FC236}">
                <a16:creationId xmlns:a16="http://schemas.microsoft.com/office/drawing/2014/main" id="{66692CB0-333C-B343-9C02-8D51ECE9DC56}"/>
              </a:ext>
            </a:extLst>
          </p:cNvPr>
          <p:cNvSpPr/>
          <p:nvPr userDrawn="1"/>
        </p:nvSpPr>
        <p:spPr>
          <a:xfrm>
            <a:off x="479424" y="6274800"/>
            <a:ext cx="11232000" cy="9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a:extLst>
              <a:ext uri="{FF2B5EF4-FFF2-40B4-BE49-F238E27FC236}">
                <a16:creationId xmlns:a16="http://schemas.microsoft.com/office/drawing/2014/main" id="{729B08E0-D6EA-E941-8A66-F45BC3A20C36}"/>
              </a:ext>
            </a:extLst>
          </p:cNvPr>
          <p:cNvPicPr>
            <a:picLocks noChangeAspect="1"/>
          </p:cNvPicPr>
          <p:nvPr userDrawn="1"/>
        </p:nvPicPr>
        <p:blipFill>
          <a:blip r:embed="rId3"/>
          <a:stretch>
            <a:fillRect/>
          </a:stretch>
        </p:blipFill>
        <p:spPr>
          <a:xfrm>
            <a:off x="7734394" y="2467133"/>
            <a:ext cx="3968613" cy="3677809"/>
          </a:xfrm>
          <a:prstGeom prst="rect">
            <a:avLst/>
          </a:prstGeom>
        </p:spPr>
      </p:pic>
    </p:spTree>
    <p:extLst>
      <p:ext uri="{BB962C8B-B14F-4D97-AF65-F5344CB8AC3E}">
        <p14:creationId xmlns:p14="http://schemas.microsoft.com/office/powerpoint/2010/main" val="3611370391"/>
      </p:ext>
    </p:extLst>
  </p:cSld>
  <p:clrMapOvr>
    <a:masterClrMapping/>
  </p:clrMapOvr>
  <p:extLst>
    <p:ext uri="{DCECCB84-F9BA-43D5-87BE-67443E8EF086}">
      <p15:sldGuideLst xmlns:p15="http://schemas.microsoft.com/office/powerpoint/2012/main">
        <p15:guide id="1" orient="horz" pos="1842"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ppendix 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A52-70EF-D748-AA4B-BBFA47F06A05}"/>
              </a:ext>
            </a:extLst>
          </p:cNvPr>
          <p:cNvSpPr>
            <a:spLocks noGrp="1"/>
          </p:cNvSpPr>
          <p:nvPr>
            <p:ph type="title"/>
          </p:nvPr>
        </p:nvSpPr>
        <p:spPr>
          <a:xfrm>
            <a:off x="479425" y="1673522"/>
            <a:ext cx="11233150" cy="613117"/>
          </a:xfrm>
        </p:spPr>
        <p:txBody>
          <a:bodyPr/>
          <a:lstStyle>
            <a:lvl1pPr>
              <a:defRPr sz="4800">
                <a:solidFill>
                  <a:schemeClr val="bg1"/>
                </a:solidFill>
              </a:defRPr>
            </a:lvl1p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9434DFE3-8FB3-344F-A180-F4E5CA771DF1}"/>
              </a:ext>
            </a:extLst>
          </p:cNvPr>
          <p:cNvSpPr>
            <a:spLocks noGrp="1"/>
          </p:cNvSpPr>
          <p:nvPr>
            <p:ph type="sldNum" sz="quarter" idx="10"/>
          </p:nvPr>
        </p:nvSpPr>
        <p:spPr>
          <a:xfrm>
            <a:off x="11298576" y="6534000"/>
            <a:ext cx="413999" cy="123111"/>
          </a:xfrm>
        </p:spPr>
        <p:txBody>
          <a:bodyPr lIns="0" tIns="0" rIns="0" bIns="0" anchor="b" anchorCtr="0">
            <a:spAutoFit/>
          </a:bodyPr>
          <a:lstStyle>
            <a:lvl1pPr algn="r">
              <a:defRPr sz="800">
                <a:solidFill>
                  <a:schemeClr val="bg1"/>
                </a:solidFill>
              </a:defRPr>
            </a:lvl1pPr>
          </a:lstStyle>
          <a:p>
            <a:fld id="{7146FAA3-5F10-EC41-882E-FB4187E570D3}" type="slidenum">
              <a:rPr lang="en-AU"/>
              <a:pPr/>
              <a:t>‹#›</a:t>
            </a:fld>
            <a:endParaRPr lang="en-AU"/>
          </a:p>
        </p:txBody>
      </p:sp>
      <p:pic>
        <p:nvPicPr>
          <p:cNvPr id="6" name="Picture 5">
            <a:extLst>
              <a:ext uri="{FF2B5EF4-FFF2-40B4-BE49-F238E27FC236}">
                <a16:creationId xmlns:a16="http://schemas.microsoft.com/office/drawing/2014/main" id="{A61377EA-6D28-8844-895E-E599A98C7F1E}"/>
              </a:ext>
            </a:extLst>
          </p:cNvPr>
          <p:cNvPicPr>
            <a:picLocks noChangeAspect="1"/>
          </p:cNvPicPr>
          <p:nvPr userDrawn="1"/>
        </p:nvPicPr>
        <p:blipFill>
          <a:blip r:embed="rId2"/>
          <a:stretch>
            <a:fillRect/>
          </a:stretch>
        </p:blipFill>
        <p:spPr>
          <a:xfrm>
            <a:off x="479425" y="6519544"/>
            <a:ext cx="411480" cy="106680"/>
          </a:xfrm>
          <a:prstGeom prst="rect">
            <a:avLst/>
          </a:prstGeom>
        </p:spPr>
      </p:pic>
      <p:sp>
        <p:nvSpPr>
          <p:cNvPr id="9" name="Text Placeholder 8">
            <a:extLst>
              <a:ext uri="{FF2B5EF4-FFF2-40B4-BE49-F238E27FC236}">
                <a16:creationId xmlns:a16="http://schemas.microsoft.com/office/drawing/2014/main" id="{547C6A1B-F56A-9641-9930-50FCD6CFD9B6}"/>
              </a:ext>
            </a:extLst>
          </p:cNvPr>
          <p:cNvSpPr>
            <a:spLocks noGrp="1"/>
          </p:cNvSpPr>
          <p:nvPr>
            <p:ph type="body" sz="quarter" idx="11"/>
          </p:nvPr>
        </p:nvSpPr>
        <p:spPr>
          <a:xfrm>
            <a:off x="479425" y="2924175"/>
            <a:ext cx="5616575" cy="276999"/>
          </a:xfrm>
        </p:spPr>
        <p:txBody>
          <a:bodyPr>
            <a:spAutoFit/>
          </a:bodyPr>
          <a:lstStyle>
            <a:lvl1pPr marL="0" indent="0">
              <a:buFont typeface="+mj-lt"/>
              <a:buNone/>
              <a:defRPr sz="1800">
                <a:solidFill>
                  <a:schemeClr val="bg1"/>
                </a:solidFill>
              </a:defRPr>
            </a:lvl1pPr>
          </a:lstStyle>
          <a:p>
            <a:pPr lvl="0"/>
            <a:r>
              <a:rPr lang="en-US" smtClean="0"/>
              <a:t>Edit Master text styles</a:t>
            </a:r>
          </a:p>
        </p:txBody>
      </p:sp>
      <p:sp>
        <p:nvSpPr>
          <p:cNvPr id="12" name="Rectangle 11">
            <a:extLst>
              <a:ext uri="{FF2B5EF4-FFF2-40B4-BE49-F238E27FC236}">
                <a16:creationId xmlns:a16="http://schemas.microsoft.com/office/drawing/2014/main" id="{66692CB0-333C-B343-9C02-8D51ECE9DC56}"/>
              </a:ext>
            </a:extLst>
          </p:cNvPr>
          <p:cNvSpPr/>
          <p:nvPr userDrawn="1"/>
        </p:nvSpPr>
        <p:spPr>
          <a:xfrm>
            <a:off x="479424" y="6274800"/>
            <a:ext cx="11232000" cy="9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a:extLst>
              <a:ext uri="{FF2B5EF4-FFF2-40B4-BE49-F238E27FC236}">
                <a16:creationId xmlns:a16="http://schemas.microsoft.com/office/drawing/2014/main" id="{C14AF796-9315-C84F-B7D1-2C5E103B8BCF}"/>
              </a:ext>
            </a:extLst>
          </p:cNvPr>
          <p:cNvPicPr>
            <a:picLocks noChangeAspect="1"/>
          </p:cNvPicPr>
          <p:nvPr userDrawn="1"/>
        </p:nvPicPr>
        <p:blipFill>
          <a:blip r:embed="rId3"/>
          <a:stretch>
            <a:fillRect/>
          </a:stretch>
        </p:blipFill>
        <p:spPr>
          <a:xfrm>
            <a:off x="7734394" y="2467133"/>
            <a:ext cx="3968613" cy="3677809"/>
          </a:xfrm>
          <a:prstGeom prst="rect">
            <a:avLst/>
          </a:prstGeom>
        </p:spPr>
      </p:pic>
    </p:spTree>
    <p:extLst>
      <p:ext uri="{BB962C8B-B14F-4D97-AF65-F5344CB8AC3E}">
        <p14:creationId xmlns:p14="http://schemas.microsoft.com/office/powerpoint/2010/main" val="3966208627"/>
      </p:ext>
    </p:extLst>
  </p:cSld>
  <p:clrMapOvr>
    <a:masterClrMapping/>
  </p:clrMapOvr>
  <p:extLst mod="1">
    <p:ext uri="{DCECCB84-F9BA-43D5-87BE-67443E8EF086}">
      <p15:sldGuideLst xmlns:p15="http://schemas.microsoft.com/office/powerpoint/2012/main">
        <p15:guide id="1" orient="horz" pos="1842"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 you 1">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6692CB0-333C-B343-9C02-8D51ECE9DC56}"/>
              </a:ext>
            </a:extLst>
          </p:cNvPr>
          <p:cNvSpPr/>
          <p:nvPr userDrawn="1"/>
        </p:nvSpPr>
        <p:spPr>
          <a:xfrm>
            <a:off x="479424" y="6274800"/>
            <a:ext cx="11232000" cy="9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D54423A3-37DD-A348-968F-C2D505731409}"/>
              </a:ext>
            </a:extLst>
          </p:cNvPr>
          <p:cNvSpPr txBox="1"/>
          <p:nvPr userDrawn="1"/>
        </p:nvSpPr>
        <p:spPr>
          <a:xfrm>
            <a:off x="479425" y="2462510"/>
            <a:ext cx="3084178" cy="738664"/>
          </a:xfrm>
          <a:prstGeom prst="rect">
            <a:avLst/>
          </a:prstGeom>
          <a:noFill/>
        </p:spPr>
        <p:txBody>
          <a:bodyPr wrap="none" lIns="0" tIns="0" rIns="0" bIns="0" rtlCol="0">
            <a:spAutoFit/>
          </a:bodyPr>
          <a:lstStyle/>
          <a:p>
            <a:r>
              <a:rPr lang="en-AU" sz="4800" b="1"/>
              <a:t>Thank you</a:t>
            </a:r>
          </a:p>
        </p:txBody>
      </p:sp>
      <p:sp>
        <p:nvSpPr>
          <p:cNvPr id="10" name="TextBox 9">
            <a:extLst>
              <a:ext uri="{FF2B5EF4-FFF2-40B4-BE49-F238E27FC236}">
                <a16:creationId xmlns:a16="http://schemas.microsoft.com/office/drawing/2014/main" id="{85BBCF85-3CDB-8E4E-8906-0DD995A67802}"/>
              </a:ext>
            </a:extLst>
          </p:cNvPr>
          <p:cNvSpPr txBox="1"/>
          <p:nvPr userDrawn="1"/>
        </p:nvSpPr>
        <p:spPr>
          <a:xfrm>
            <a:off x="8806330" y="5959985"/>
            <a:ext cx="2906245" cy="130805"/>
          </a:xfrm>
          <a:prstGeom prst="rect">
            <a:avLst/>
          </a:prstGeom>
          <a:noFill/>
        </p:spPr>
        <p:txBody>
          <a:bodyPr wrap="none" lIns="0" tIns="0" rIns="0" bIns="0" rtlCol="0">
            <a:spAutoFit/>
          </a:bodyPr>
          <a:lstStyle/>
          <a:p>
            <a:pPr algn="r"/>
            <a:r>
              <a:rPr lang="en-AU" sz="850" kern="1200">
                <a:solidFill>
                  <a:schemeClr val="tx1"/>
                </a:solidFill>
                <a:effectLst/>
                <a:latin typeface="+mn-lt"/>
                <a:ea typeface="+mn-ea"/>
                <a:cs typeface="+mn-cs"/>
              </a:rPr>
              <a:t>Behavioural Economics Team of the Australian Government</a:t>
            </a:r>
          </a:p>
        </p:txBody>
      </p:sp>
      <p:sp>
        <p:nvSpPr>
          <p:cNvPr id="11" name="TextBox 10">
            <a:extLst>
              <a:ext uri="{FF2B5EF4-FFF2-40B4-BE49-F238E27FC236}">
                <a16:creationId xmlns:a16="http://schemas.microsoft.com/office/drawing/2014/main" id="{D39A3409-1685-6D40-BC3B-6E5F95A073AB}"/>
              </a:ext>
            </a:extLst>
          </p:cNvPr>
          <p:cNvSpPr txBox="1"/>
          <p:nvPr userDrawn="1"/>
        </p:nvSpPr>
        <p:spPr>
          <a:xfrm>
            <a:off x="479424" y="5582959"/>
            <a:ext cx="2364430" cy="507831"/>
          </a:xfrm>
          <a:prstGeom prst="rect">
            <a:avLst/>
          </a:prstGeom>
          <a:noFill/>
        </p:spPr>
        <p:txBody>
          <a:bodyPr wrap="none" lIns="0" tIns="0" rIns="0" bIns="0" rtlCol="0" anchor="b" anchorCtr="0">
            <a:spAutoFit/>
          </a:bodyPr>
          <a:lstStyle/>
          <a:p>
            <a:r>
              <a:rPr lang="en-AU" sz="1100" kern="1200">
                <a:solidFill>
                  <a:schemeClr val="accent1"/>
                </a:solidFill>
                <a:effectLst/>
                <a:latin typeface="+mn-lt"/>
                <a:ea typeface="+mn-ea"/>
                <a:cs typeface="+mn-cs"/>
              </a:rPr>
              <a:t>General enquiries</a:t>
            </a:r>
            <a:r>
              <a:rPr lang="en-AU" sz="1100" b="1" kern="1200">
                <a:solidFill>
                  <a:schemeClr val="accent1"/>
                </a:solidFill>
                <a:effectLst/>
                <a:latin typeface="+mn-lt"/>
                <a:ea typeface="+mn-ea"/>
                <a:cs typeface="+mn-cs"/>
              </a:rPr>
              <a:t> </a:t>
            </a:r>
            <a:r>
              <a:rPr lang="en-AU" sz="1100" b="1" kern="1200">
                <a:solidFill>
                  <a:schemeClr val="tx1"/>
                </a:solidFill>
                <a:effectLst/>
                <a:latin typeface="+mn-lt"/>
                <a:ea typeface="+mn-ea"/>
                <a:cs typeface="+mn-cs"/>
              </a:rPr>
              <a:t>beta@pmc.gov.au</a:t>
            </a:r>
            <a:endParaRPr lang="en-AU" sz="1100" kern="1200">
              <a:solidFill>
                <a:schemeClr val="tx1"/>
              </a:solidFill>
              <a:effectLst/>
              <a:latin typeface="+mn-lt"/>
              <a:ea typeface="+mn-ea"/>
              <a:cs typeface="+mn-cs"/>
            </a:endParaRPr>
          </a:p>
          <a:p>
            <a:r>
              <a:rPr lang="en-AU" sz="1100" kern="1200">
                <a:solidFill>
                  <a:schemeClr val="accent1"/>
                </a:solidFill>
                <a:effectLst/>
                <a:latin typeface="+mn-lt"/>
                <a:ea typeface="+mn-ea"/>
                <a:cs typeface="+mn-cs"/>
              </a:rPr>
              <a:t>Media enquiries </a:t>
            </a:r>
            <a:r>
              <a:rPr lang="en-AU" sz="1100" b="1" kern="1200">
                <a:solidFill>
                  <a:schemeClr val="tx1"/>
                </a:solidFill>
                <a:effectLst/>
                <a:latin typeface="+mn-lt"/>
                <a:ea typeface="+mn-ea"/>
                <a:cs typeface="+mn-cs"/>
              </a:rPr>
              <a:t>media@pmc.gov.au</a:t>
            </a:r>
            <a:endParaRPr lang="en-AU" sz="1100" kern="1200">
              <a:solidFill>
                <a:schemeClr val="tx1"/>
              </a:solidFill>
              <a:effectLst/>
              <a:latin typeface="+mn-lt"/>
              <a:ea typeface="+mn-ea"/>
              <a:cs typeface="+mn-cs"/>
            </a:endParaRPr>
          </a:p>
          <a:p>
            <a:r>
              <a:rPr lang="en-AU" sz="1100" kern="1200">
                <a:solidFill>
                  <a:schemeClr val="accent1"/>
                </a:solidFill>
                <a:effectLst/>
                <a:latin typeface="+mn-lt"/>
                <a:ea typeface="+mn-ea"/>
                <a:cs typeface="+mn-cs"/>
              </a:rPr>
              <a:t>Find out more </a:t>
            </a:r>
            <a:r>
              <a:rPr lang="en-AU" sz="1100" b="1" kern="1200">
                <a:solidFill>
                  <a:schemeClr val="tx1"/>
                </a:solidFill>
                <a:effectLst/>
                <a:latin typeface="+mn-lt"/>
                <a:ea typeface="+mn-ea"/>
                <a:cs typeface="+mn-cs"/>
              </a:rPr>
              <a:t>pmc.gov.au/beta</a:t>
            </a:r>
            <a:endParaRPr lang="en-AU" sz="1100" kern="1200">
              <a:solidFill>
                <a:schemeClr val="tx1"/>
              </a:solidFill>
              <a:effectLst/>
              <a:latin typeface="+mn-lt"/>
              <a:ea typeface="+mn-ea"/>
              <a:cs typeface="+mn-cs"/>
            </a:endParaRPr>
          </a:p>
        </p:txBody>
      </p:sp>
    </p:spTree>
    <p:extLst>
      <p:ext uri="{BB962C8B-B14F-4D97-AF65-F5344CB8AC3E}">
        <p14:creationId xmlns:p14="http://schemas.microsoft.com/office/powerpoint/2010/main" val="2978189976"/>
      </p:ext>
    </p:extLst>
  </p:cSld>
  <p:clrMapOvr>
    <a:masterClrMapping/>
  </p:clrMapOvr>
  <p:extLst>
    <p:ext uri="{DCECCB84-F9BA-43D5-87BE-67443E8EF086}">
      <p15:sldGuideLst xmlns:p15="http://schemas.microsoft.com/office/powerpoint/2012/main">
        <p15:guide id="1" orient="horz" pos="381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C 2">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a:xfrm>
            <a:off x="479425" y="476250"/>
            <a:ext cx="11233150" cy="383182"/>
          </a:xfrm>
        </p:spPr>
        <p:txBody>
          <a:bodyPr/>
          <a:lstStyle>
            <a:lvl1pPr>
              <a:lnSpc>
                <a:spcPct val="80000"/>
              </a:lnSpc>
              <a:defRPr sz="3000">
                <a:solidFill>
                  <a:schemeClr val="bg1"/>
                </a:solidFill>
              </a:defRPr>
            </a:lvl1p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lvl1pPr>
              <a:defRPr>
                <a:solidFill>
                  <a:schemeClr val="bg1"/>
                </a:solidFill>
              </a:defRPr>
            </a:lvl1pPr>
          </a:lstStyle>
          <a:p>
            <a:fld id="{0500C9E6-702F-A843-8A04-80C500C6891A}" type="slidenum">
              <a:rPr lang="en-AU"/>
              <a:pPr/>
              <a:t>‹#›</a:t>
            </a:fld>
            <a:endParaRPr lang="en-AU"/>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p:nvPr>
        </p:nvSpPr>
        <p:spPr>
          <a:xfrm>
            <a:off x="479424" y="1665288"/>
            <a:ext cx="5529370" cy="4320000"/>
          </a:xfrm>
        </p:spPr>
        <p:txBody>
          <a:bodyPr/>
          <a:lstStyle>
            <a:lvl1pPr marL="360000" indent="-360000">
              <a:spcBef>
                <a:spcPts val="800"/>
              </a:spcBef>
              <a:buClr>
                <a:schemeClr val="bg2"/>
              </a:buClr>
              <a:buFont typeface="+mj-lt"/>
              <a:buAutoNum type="arabicPeriod"/>
              <a:tabLst>
                <a:tab pos="5505450" algn="r"/>
              </a:tabLst>
              <a:defRPr sz="2000" b="1">
                <a:solidFill>
                  <a:schemeClr val="bg1"/>
                </a:solidFill>
              </a:defRPr>
            </a:lvl1pPr>
            <a:lvl2pPr marL="628650" indent="-269875">
              <a:buClr>
                <a:schemeClr val="bg2"/>
              </a:buClr>
              <a:buFont typeface="+mj-lt"/>
              <a:buAutoNum type="alphaUcPeriod"/>
              <a:tabLst>
                <a:tab pos="5505450" algn="r"/>
              </a:tabLst>
              <a:defRPr b="0">
                <a:solidFill>
                  <a:schemeClr val="bg1"/>
                </a:solidFill>
              </a:defRPr>
            </a:lvl2pPr>
          </a:lstStyle>
          <a:p>
            <a:pPr lvl="0"/>
            <a:r>
              <a:rPr lang="en-US" smtClean="0"/>
              <a:t>Edit Master text styles</a:t>
            </a:r>
          </a:p>
          <a:p>
            <a:pPr lvl="1"/>
            <a:r>
              <a:rPr lang="en-US" smtClean="0"/>
              <a:t>Second level</a:t>
            </a:r>
          </a:p>
        </p:txBody>
      </p:sp>
      <p:sp>
        <p:nvSpPr>
          <p:cNvPr id="6" name="Rectangle 5">
            <a:extLst>
              <a:ext uri="{FF2B5EF4-FFF2-40B4-BE49-F238E27FC236}">
                <a16:creationId xmlns:a16="http://schemas.microsoft.com/office/drawing/2014/main" id="{AE5158ED-A65C-C842-9E96-D291A640655E}"/>
              </a:ext>
            </a:extLst>
          </p:cNvPr>
          <p:cNvSpPr/>
          <p:nvPr userDrawn="1"/>
        </p:nvSpPr>
        <p:spPr>
          <a:xfrm>
            <a:off x="479424" y="6274800"/>
            <a:ext cx="11232000" cy="9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584DC19D-3A9D-C44F-B84C-558BBDB69EF0}"/>
              </a:ext>
            </a:extLst>
          </p:cNvPr>
          <p:cNvSpPr txBox="1"/>
          <p:nvPr userDrawn="1"/>
        </p:nvSpPr>
        <p:spPr>
          <a:xfrm>
            <a:off x="302607" y="1394624"/>
            <a:ext cx="184731" cy="369332"/>
          </a:xfrm>
          <a:prstGeom prst="rect">
            <a:avLst/>
          </a:prstGeom>
          <a:noFill/>
        </p:spPr>
        <p:txBody>
          <a:bodyPr wrap="none" rtlCol="0">
            <a:spAutoFit/>
          </a:bodyPr>
          <a:lstStyle/>
          <a:p>
            <a:endParaRPr lang="en-AU"/>
          </a:p>
        </p:txBody>
      </p:sp>
      <p:pic>
        <p:nvPicPr>
          <p:cNvPr id="7" name="Picture 6">
            <a:extLst>
              <a:ext uri="{FF2B5EF4-FFF2-40B4-BE49-F238E27FC236}">
                <a16:creationId xmlns:a16="http://schemas.microsoft.com/office/drawing/2014/main" id="{E290F092-84A4-924B-A054-3A28ECF1984F}"/>
              </a:ext>
            </a:extLst>
          </p:cNvPr>
          <p:cNvPicPr>
            <a:picLocks noChangeAspect="1"/>
          </p:cNvPicPr>
          <p:nvPr userDrawn="1"/>
        </p:nvPicPr>
        <p:blipFill>
          <a:blip r:embed="rId2"/>
          <a:stretch>
            <a:fillRect/>
          </a:stretch>
        </p:blipFill>
        <p:spPr>
          <a:xfrm>
            <a:off x="479425" y="6519544"/>
            <a:ext cx="411480" cy="106680"/>
          </a:xfrm>
          <a:prstGeom prst="rect">
            <a:avLst/>
          </a:prstGeom>
        </p:spPr>
      </p:pic>
    </p:spTree>
    <p:extLst>
      <p:ext uri="{BB962C8B-B14F-4D97-AF65-F5344CB8AC3E}">
        <p14:creationId xmlns:p14="http://schemas.microsoft.com/office/powerpoint/2010/main" val="159717097"/>
      </p:ext>
    </p:extLst>
  </p:cSld>
  <p:clrMapOvr>
    <a:masterClrMapping/>
  </p:clrMapOvr>
  <p:extLst>
    <p:ext uri="{DCECCB84-F9BA-43D5-87BE-67443E8EF086}">
      <p15:sldGuideLst xmlns:p15="http://schemas.microsoft.com/office/powerpoint/2012/main">
        <p15:guide id="1" orient="horz" pos="550">
          <p15:clr>
            <a:srgbClr val="FBAE40"/>
          </p15:clr>
        </p15:guide>
        <p15:guide id="2" pos="3784">
          <p15:clr>
            <a:srgbClr val="FBAE40"/>
          </p15:clr>
        </p15:guide>
        <p15:guide id="3" pos="390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 you 2">
    <p:bg>
      <p:bgPr>
        <a:solidFill>
          <a:schemeClr val="tx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6692CB0-333C-B343-9C02-8D51ECE9DC56}"/>
              </a:ext>
            </a:extLst>
          </p:cNvPr>
          <p:cNvSpPr/>
          <p:nvPr userDrawn="1"/>
        </p:nvSpPr>
        <p:spPr>
          <a:xfrm>
            <a:off x="479424" y="6274800"/>
            <a:ext cx="11232000" cy="9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D54423A3-37DD-A348-968F-C2D505731409}"/>
              </a:ext>
            </a:extLst>
          </p:cNvPr>
          <p:cNvSpPr txBox="1"/>
          <p:nvPr userDrawn="1"/>
        </p:nvSpPr>
        <p:spPr>
          <a:xfrm>
            <a:off x="479425" y="2462510"/>
            <a:ext cx="3084178" cy="738664"/>
          </a:xfrm>
          <a:prstGeom prst="rect">
            <a:avLst/>
          </a:prstGeom>
          <a:noFill/>
        </p:spPr>
        <p:txBody>
          <a:bodyPr wrap="none" lIns="0" tIns="0" rIns="0" bIns="0" rtlCol="0">
            <a:spAutoFit/>
          </a:bodyPr>
          <a:lstStyle/>
          <a:p>
            <a:r>
              <a:rPr lang="en-AU" sz="4800" b="1">
                <a:solidFill>
                  <a:schemeClr val="bg1"/>
                </a:solidFill>
              </a:rPr>
              <a:t>Thank you</a:t>
            </a:r>
          </a:p>
        </p:txBody>
      </p:sp>
      <p:sp>
        <p:nvSpPr>
          <p:cNvPr id="10" name="TextBox 9">
            <a:extLst>
              <a:ext uri="{FF2B5EF4-FFF2-40B4-BE49-F238E27FC236}">
                <a16:creationId xmlns:a16="http://schemas.microsoft.com/office/drawing/2014/main" id="{85BBCF85-3CDB-8E4E-8906-0DD995A67802}"/>
              </a:ext>
            </a:extLst>
          </p:cNvPr>
          <p:cNvSpPr txBox="1"/>
          <p:nvPr userDrawn="1"/>
        </p:nvSpPr>
        <p:spPr>
          <a:xfrm>
            <a:off x="8806330" y="5959985"/>
            <a:ext cx="2906245" cy="130805"/>
          </a:xfrm>
          <a:prstGeom prst="rect">
            <a:avLst/>
          </a:prstGeom>
          <a:noFill/>
        </p:spPr>
        <p:txBody>
          <a:bodyPr wrap="none" lIns="0" tIns="0" rIns="0" bIns="0" rtlCol="0">
            <a:spAutoFit/>
          </a:bodyPr>
          <a:lstStyle/>
          <a:p>
            <a:pPr algn="r"/>
            <a:r>
              <a:rPr lang="en-AU" sz="850" kern="1200">
                <a:solidFill>
                  <a:schemeClr val="bg1"/>
                </a:solidFill>
                <a:effectLst/>
                <a:latin typeface="+mn-lt"/>
                <a:ea typeface="+mn-ea"/>
                <a:cs typeface="+mn-cs"/>
              </a:rPr>
              <a:t>Behavioural Economics Team of the Australian Government</a:t>
            </a:r>
          </a:p>
        </p:txBody>
      </p:sp>
      <p:sp>
        <p:nvSpPr>
          <p:cNvPr id="11" name="TextBox 10">
            <a:extLst>
              <a:ext uri="{FF2B5EF4-FFF2-40B4-BE49-F238E27FC236}">
                <a16:creationId xmlns:a16="http://schemas.microsoft.com/office/drawing/2014/main" id="{D39A3409-1685-6D40-BC3B-6E5F95A073AB}"/>
              </a:ext>
            </a:extLst>
          </p:cNvPr>
          <p:cNvSpPr txBox="1"/>
          <p:nvPr userDrawn="1"/>
        </p:nvSpPr>
        <p:spPr>
          <a:xfrm>
            <a:off x="479424" y="5582959"/>
            <a:ext cx="2364430" cy="507831"/>
          </a:xfrm>
          <a:prstGeom prst="rect">
            <a:avLst/>
          </a:prstGeom>
          <a:noFill/>
        </p:spPr>
        <p:txBody>
          <a:bodyPr wrap="none" lIns="0" tIns="0" rIns="0" bIns="0" rtlCol="0" anchor="b" anchorCtr="0">
            <a:spAutoFit/>
          </a:bodyPr>
          <a:lstStyle/>
          <a:p>
            <a:r>
              <a:rPr lang="en-AU" sz="1100" kern="1200">
                <a:solidFill>
                  <a:schemeClr val="bg2">
                    <a:lumMod val="20000"/>
                    <a:lumOff val="80000"/>
                  </a:schemeClr>
                </a:solidFill>
                <a:effectLst/>
                <a:latin typeface="+mn-lt"/>
                <a:ea typeface="+mn-ea"/>
                <a:cs typeface="+mn-cs"/>
              </a:rPr>
              <a:t>General enquiries</a:t>
            </a:r>
            <a:r>
              <a:rPr lang="en-AU" sz="1100" b="1" kern="1200">
                <a:solidFill>
                  <a:schemeClr val="bg2">
                    <a:lumMod val="20000"/>
                    <a:lumOff val="80000"/>
                  </a:schemeClr>
                </a:solidFill>
                <a:effectLst/>
                <a:latin typeface="+mn-lt"/>
                <a:ea typeface="+mn-ea"/>
                <a:cs typeface="+mn-cs"/>
              </a:rPr>
              <a:t> </a:t>
            </a:r>
            <a:r>
              <a:rPr lang="en-AU" sz="1100" b="1" kern="1200">
                <a:solidFill>
                  <a:schemeClr val="bg2"/>
                </a:solidFill>
                <a:effectLst/>
                <a:latin typeface="+mn-lt"/>
                <a:ea typeface="+mn-ea"/>
                <a:cs typeface="+mn-cs"/>
              </a:rPr>
              <a:t>beta@pmc.gov.au</a:t>
            </a:r>
            <a:endParaRPr lang="en-AU" sz="1100" kern="1200">
              <a:solidFill>
                <a:schemeClr val="bg2"/>
              </a:solidFill>
              <a:effectLst/>
              <a:latin typeface="+mn-lt"/>
              <a:ea typeface="+mn-ea"/>
              <a:cs typeface="+mn-cs"/>
            </a:endParaRPr>
          </a:p>
          <a:p>
            <a:r>
              <a:rPr lang="en-AU" sz="1100" kern="1200">
                <a:solidFill>
                  <a:schemeClr val="bg2">
                    <a:lumMod val="20000"/>
                    <a:lumOff val="80000"/>
                  </a:schemeClr>
                </a:solidFill>
                <a:effectLst/>
                <a:latin typeface="+mn-lt"/>
                <a:ea typeface="+mn-ea"/>
                <a:cs typeface="+mn-cs"/>
              </a:rPr>
              <a:t>Media enquiries </a:t>
            </a:r>
            <a:r>
              <a:rPr lang="en-AU" sz="1100" b="1" kern="1200">
                <a:solidFill>
                  <a:schemeClr val="bg2"/>
                </a:solidFill>
                <a:effectLst/>
                <a:latin typeface="+mn-lt"/>
                <a:ea typeface="+mn-ea"/>
                <a:cs typeface="+mn-cs"/>
              </a:rPr>
              <a:t>media@pmc.gov.au</a:t>
            </a:r>
            <a:endParaRPr lang="en-AU" sz="1100" kern="1200">
              <a:solidFill>
                <a:schemeClr val="bg2"/>
              </a:solidFill>
              <a:effectLst/>
              <a:latin typeface="+mn-lt"/>
              <a:ea typeface="+mn-ea"/>
              <a:cs typeface="+mn-cs"/>
            </a:endParaRPr>
          </a:p>
          <a:p>
            <a:r>
              <a:rPr lang="en-AU" sz="1100" kern="1200">
                <a:solidFill>
                  <a:schemeClr val="bg2">
                    <a:lumMod val="20000"/>
                    <a:lumOff val="80000"/>
                  </a:schemeClr>
                </a:solidFill>
                <a:effectLst/>
                <a:latin typeface="+mn-lt"/>
                <a:ea typeface="+mn-ea"/>
                <a:cs typeface="+mn-cs"/>
              </a:rPr>
              <a:t>Find out more </a:t>
            </a:r>
            <a:r>
              <a:rPr lang="en-AU" sz="1100" b="1" kern="1200">
                <a:solidFill>
                  <a:schemeClr val="bg2"/>
                </a:solidFill>
                <a:effectLst/>
                <a:latin typeface="+mn-lt"/>
                <a:ea typeface="+mn-ea"/>
                <a:cs typeface="+mn-cs"/>
              </a:rPr>
              <a:t>pmc.gov.au/beta</a:t>
            </a:r>
            <a:endParaRPr lang="en-AU" sz="1100" kern="1200">
              <a:solidFill>
                <a:schemeClr val="bg2"/>
              </a:solidFill>
              <a:effectLst/>
              <a:latin typeface="+mn-lt"/>
              <a:ea typeface="+mn-ea"/>
              <a:cs typeface="+mn-cs"/>
            </a:endParaRPr>
          </a:p>
        </p:txBody>
      </p:sp>
    </p:spTree>
    <p:extLst>
      <p:ext uri="{BB962C8B-B14F-4D97-AF65-F5344CB8AC3E}">
        <p14:creationId xmlns:p14="http://schemas.microsoft.com/office/powerpoint/2010/main" val="207059928"/>
      </p:ext>
    </p:extLst>
  </p:cSld>
  <p:clrMapOvr>
    <a:masterClrMapping/>
  </p:clrMapOvr>
  <p:extLst>
    <p:ext uri="{DCECCB84-F9BA-43D5-87BE-67443E8EF086}">
      <p15:sldGuideLst xmlns:p15="http://schemas.microsoft.com/office/powerpoint/2012/main">
        <p15:guide id="1" orient="horz" pos="3816"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hank you 2">
    <p:bg>
      <p:bgPr>
        <a:solidFill>
          <a:schemeClr val="tx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6692CB0-333C-B343-9C02-8D51ECE9DC56}"/>
              </a:ext>
            </a:extLst>
          </p:cNvPr>
          <p:cNvSpPr/>
          <p:nvPr userDrawn="1"/>
        </p:nvSpPr>
        <p:spPr>
          <a:xfrm>
            <a:off x="479424" y="6274800"/>
            <a:ext cx="11232000" cy="9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85BBCF85-3CDB-8E4E-8906-0DD995A67802}"/>
              </a:ext>
            </a:extLst>
          </p:cNvPr>
          <p:cNvSpPr txBox="1"/>
          <p:nvPr userDrawn="1"/>
        </p:nvSpPr>
        <p:spPr>
          <a:xfrm>
            <a:off x="8806330" y="5959985"/>
            <a:ext cx="2906245" cy="130805"/>
          </a:xfrm>
          <a:prstGeom prst="rect">
            <a:avLst/>
          </a:prstGeom>
          <a:noFill/>
        </p:spPr>
        <p:txBody>
          <a:bodyPr wrap="none" lIns="0" tIns="0" rIns="0" bIns="0" rtlCol="0">
            <a:spAutoFit/>
          </a:bodyPr>
          <a:lstStyle/>
          <a:p>
            <a:pPr algn="r"/>
            <a:r>
              <a:rPr lang="en-AU" sz="850" kern="1200">
                <a:solidFill>
                  <a:schemeClr val="bg1"/>
                </a:solidFill>
                <a:effectLst/>
                <a:latin typeface="+mn-lt"/>
                <a:ea typeface="+mn-ea"/>
                <a:cs typeface="+mn-cs"/>
              </a:rPr>
              <a:t>Behavioural Economics Team of the Australian Government</a:t>
            </a:r>
          </a:p>
        </p:txBody>
      </p:sp>
      <p:sp>
        <p:nvSpPr>
          <p:cNvPr id="11" name="TextBox 10">
            <a:extLst>
              <a:ext uri="{FF2B5EF4-FFF2-40B4-BE49-F238E27FC236}">
                <a16:creationId xmlns:a16="http://schemas.microsoft.com/office/drawing/2014/main" id="{D39A3409-1685-6D40-BC3B-6E5F95A073AB}"/>
              </a:ext>
            </a:extLst>
          </p:cNvPr>
          <p:cNvSpPr txBox="1"/>
          <p:nvPr userDrawn="1"/>
        </p:nvSpPr>
        <p:spPr>
          <a:xfrm>
            <a:off x="479424" y="5582959"/>
            <a:ext cx="2364430" cy="507831"/>
          </a:xfrm>
          <a:prstGeom prst="rect">
            <a:avLst/>
          </a:prstGeom>
          <a:noFill/>
        </p:spPr>
        <p:txBody>
          <a:bodyPr wrap="none" lIns="0" tIns="0" rIns="0" bIns="0" rtlCol="0" anchor="b" anchorCtr="0">
            <a:spAutoFit/>
          </a:bodyPr>
          <a:lstStyle/>
          <a:p>
            <a:r>
              <a:rPr lang="en-AU" sz="1100" kern="1200">
                <a:solidFill>
                  <a:schemeClr val="bg2">
                    <a:lumMod val="20000"/>
                    <a:lumOff val="80000"/>
                  </a:schemeClr>
                </a:solidFill>
                <a:effectLst/>
                <a:latin typeface="+mn-lt"/>
                <a:ea typeface="+mn-ea"/>
                <a:cs typeface="+mn-cs"/>
              </a:rPr>
              <a:t>General enquiries</a:t>
            </a:r>
            <a:r>
              <a:rPr lang="en-AU" sz="1100" b="1" kern="1200">
                <a:solidFill>
                  <a:schemeClr val="bg2">
                    <a:lumMod val="20000"/>
                    <a:lumOff val="80000"/>
                  </a:schemeClr>
                </a:solidFill>
                <a:effectLst/>
                <a:latin typeface="+mn-lt"/>
                <a:ea typeface="+mn-ea"/>
                <a:cs typeface="+mn-cs"/>
              </a:rPr>
              <a:t> </a:t>
            </a:r>
            <a:r>
              <a:rPr lang="en-AU" sz="1100" b="1" kern="1200">
                <a:solidFill>
                  <a:schemeClr val="bg2"/>
                </a:solidFill>
                <a:effectLst/>
                <a:latin typeface="+mn-lt"/>
                <a:ea typeface="+mn-ea"/>
                <a:cs typeface="+mn-cs"/>
              </a:rPr>
              <a:t>beta@pmc.gov.au</a:t>
            </a:r>
            <a:endParaRPr lang="en-AU" sz="1100" kern="1200">
              <a:solidFill>
                <a:schemeClr val="bg2"/>
              </a:solidFill>
              <a:effectLst/>
              <a:latin typeface="+mn-lt"/>
              <a:ea typeface="+mn-ea"/>
              <a:cs typeface="+mn-cs"/>
            </a:endParaRPr>
          </a:p>
          <a:p>
            <a:r>
              <a:rPr lang="en-AU" sz="1100" kern="1200">
                <a:solidFill>
                  <a:schemeClr val="bg2">
                    <a:lumMod val="20000"/>
                    <a:lumOff val="80000"/>
                  </a:schemeClr>
                </a:solidFill>
                <a:effectLst/>
                <a:latin typeface="+mn-lt"/>
                <a:ea typeface="+mn-ea"/>
                <a:cs typeface="+mn-cs"/>
              </a:rPr>
              <a:t>Media enquiries </a:t>
            </a:r>
            <a:r>
              <a:rPr lang="en-AU" sz="1100" b="1" kern="1200">
                <a:solidFill>
                  <a:schemeClr val="bg2"/>
                </a:solidFill>
                <a:effectLst/>
                <a:latin typeface="+mn-lt"/>
                <a:ea typeface="+mn-ea"/>
                <a:cs typeface="+mn-cs"/>
              </a:rPr>
              <a:t>media@pmc.gov.au</a:t>
            </a:r>
            <a:endParaRPr lang="en-AU" sz="1100" kern="1200">
              <a:solidFill>
                <a:schemeClr val="bg2"/>
              </a:solidFill>
              <a:effectLst/>
              <a:latin typeface="+mn-lt"/>
              <a:ea typeface="+mn-ea"/>
              <a:cs typeface="+mn-cs"/>
            </a:endParaRPr>
          </a:p>
          <a:p>
            <a:r>
              <a:rPr lang="en-AU" sz="1100" kern="1200">
                <a:solidFill>
                  <a:schemeClr val="bg2">
                    <a:lumMod val="20000"/>
                    <a:lumOff val="80000"/>
                  </a:schemeClr>
                </a:solidFill>
                <a:effectLst/>
                <a:latin typeface="+mn-lt"/>
                <a:ea typeface="+mn-ea"/>
                <a:cs typeface="+mn-cs"/>
              </a:rPr>
              <a:t>Find out more </a:t>
            </a:r>
            <a:r>
              <a:rPr lang="en-AU" sz="1100" b="1" kern="1200">
                <a:solidFill>
                  <a:schemeClr val="bg2"/>
                </a:solidFill>
                <a:effectLst/>
                <a:latin typeface="+mn-lt"/>
                <a:ea typeface="+mn-ea"/>
                <a:cs typeface="+mn-cs"/>
              </a:rPr>
              <a:t>pmc.gov.au/beta</a:t>
            </a:r>
            <a:endParaRPr lang="en-AU" sz="1100" kern="1200">
              <a:solidFill>
                <a:schemeClr val="bg2"/>
              </a:solidFill>
              <a:effectLst/>
              <a:latin typeface="+mn-lt"/>
              <a:ea typeface="+mn-ea"/>
              <a:cs typeface="+mn-cs"/>
            </a:endParaRPr>
          </a:p>
        </p:txBody>
      </p:sp>
      <p:pic>
        <p:nvPicPr>
          <p:cNvPr id="6" name="Picture 5">
            <a:extLst>
              <a:ext uri="{FF2B5EF4-FFF2-40B4-BE49-F238E27FC236}">
                <a16:creationId xmlns:a16="http://schemas.microsoft.com/office/drawing/2014/main" id="{6BFFD31F-76EA-6E4F-A533-39DEE9DD2D1A}"/>
              </a:ext>
            </a:extLst>
          </p:cNvPr>
          <p:cNvPicPr>
            <a:picLocks noChangeAspect="1"/>
          </p:cNvPicPr>
          <p:nvPr userDrawn="1"/>
        </p:nvPicPr>
        <p:blipFill>
          <a:blip r:embed="rId2"/>
          <a:stretch>
            <a:fillRect/>
          </a:stretch>
        </p:blipFill>
        <p:spPr>
          <a:xfrm>
            <a:off x="612066" y="782633"/>
            <a:ext cx="4257634" cy="1103831"/>
          </a:xfrm>
          <a:prstGeom prst="rect">
            <a:avLst/>
          </a:prstGeom>
        </p:spPr>
      </p:pic>
      <p:sp>
        <p:nvSpPr>
          <p:cNvPr id="2" name="Rectangle 1"/>
          <p:cNvSpPr/>
          <p:nvPr userDrawn="1"/>
        </p:nvSpPr>
        <p:spPr>
          <a:xfrm>
            <a:off x="612066" y="2142008"/>
            <a:ext cx="4257634" cy="738664"/>
          </a:xfrm>
          <a:prstGeom prst="rect">
            <a:avLst/>
          </a:prstGeom>
        </p:spPr>
        <p:txBody>
          <a:bodyPr wrap="square">
            <a:spAutoFit/>
          </a:bodyPr>
          <a:lstStyle/>
          <a:p>
            <a:r>
              <a:rPr lang="en-US" sz="2100" b="1" dirty="0" err="1" smtClean="0">
                <a:solidFill>
                  <a:schemeClr val="bg1"/>
                </a:solidFill>
              </a:rPr>
              <a:t>Behavioural</a:t>
            </a:r>
            <a:r>
              <a:rPr lang="en-US" sz="2100" b="1" dirty="0" smtClean="0">
                <a:solidFill>
                  <a:schemeClr val="bg1"/>
                </a:solidFill>
              </a:rPr>
              <a:t> Economics Team</a:t>
            </a:r>
            <a:r>
              <a:rPr lang="en-US" sz="2100" b="1" baseline="0" dirty="0" smtClean="0">
                <a:solidFill>
                  <a:schemeClr val="bg1"/>
                </a:solidFill>
              </a:rPr>
              <a:t> </a:t>
            </a:r>
            <a:r>
              <a:rPr lang="en-US" sz="2100" b="1" dirty="0" smtClean="0">
                <a:solidFill>
                  <a:schemeClr val="bg1"/>
                </a:solidFill>
              </a:rPr>
              <a:t>of the Australian Government</a:t>
            </a:r>
            <a:endParaRPr lang="en-AU" sz="2100" b="1" dirty="0">
              <a:solidFill>
                <a:schemeClr val="bg1"/>
              </a:solidFill>
            </a:endParaRPr>
          </a:p>
        </p:txBody>
      </p:sp>
    </p:spTree>
    <p:extLst>
      <p:ext uri="{BB962C8B-B14F-4D97-AF65-F5344CB8AC3E}">
        <p14:creationId xmlns:p14="http://schemas.microsoft.com/office/powerpoint/2010/main" val="1399954942"/>
      </p:ext>
    </p:extLst>
  </p:cSld>
  <p:clrMapOvr>
    <a:masterClrMapping/>
  </p:clrMapOvr>
  <p:extLst mod="1">
    <p:ext uri="{DCECCB84-F9BA-43D5-87BE-67443E8EF086}">
      <p15:sldGuideLst xmlns:p15="http://schemas.microsoft.com/office/powerpoint/2012/main">
        <p15:guide id="1" orient="horz" pos="381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OC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a:xfrm>
            <a:off x="479425" y="476250"/>
            <a:ext cx="11233150" cy="389979"/>
          </a:xfrm>
        </p:spPr>
        <p:txBody>
          <a:bodyPr/>
          <a:lstStyle>
            <a:lvl1pPr>
              <a:lnSpc>
                <a:spcPct val="90000"/>
              </a:lnSpc>
              <a:defRPr sz="2800"/>
            </a:lvl1p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a:xfrm>
            <a:off x="11299823" y="6534000"/>
            <a:ext cx="412751" cy="123111"/>
          </a:xfrm>
        </p:spPr>
        <p:txBody>
          <a:bodyPr/>
          <a:lstStyle/>
          <a:p>
            <a:fld id="{0500C9E6-702F-A843-8A04-80C500C6891A}" type="slidenum">
              <a:rPr lang="en-AU"/>
              <a:t>‹#›</a:t>
            </a:fld>
            <a:endParaRPr lang="en-AU"/>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p:nvPr>
        </p:nvSpPr>
        <p:spPr>
          <a:xfrm>
            <a:off x="479424" y="1665288"/>
            <a:ext cx="5529370" cy="4464050"/>
          </a:xfrm>
        </p:spPr>
        <p:txBody>
          <a:bodyPr/>
          <a:lstStyle>
            <a:lvl1pPr marL="360000" indent="-360000">
              <a:spcBef>
                <a:spcPts val="800"/>
              </a:spcBef>
              <a:buClr>
                <a:schemeClr val="bg2"/>
              </a:buClr>
              <a:buFont typeface="+mj-lt"/>
              <a:buAutoNum type="arabicPeriod"/>
              <a:tabLst>
                <a:tab pos="5505450" algn="r"/>
              </a:tabLst>
              <a:defRPr sz="2000" b="1">
                <a:solidFill>
                  <a:schemeClr val="tx1"/>
                </a:solidFill>
              </a:defRPr>
            </a:lvl1pPr>
            <a:lvl2pPr marL="628650" indent="-269875">
              <a:buClr>
                <a:schemeClr val="bg2"/>
              </a:buClr>
              <a:buFont typeface="+mj-lt"/>
              <a:buAutoNum type="alphaUcPeriod"/>
              <a:tabLst>
                <a:tab pos="5505450" algn="r"/>
              </a:tabLst>
              <a:defRPr b="0">
                <a:solidFill>
                  <a:schemeClr val="tx1"/>
                </a:solidFill>
              </a:defRPr>
            </a:lvl2pPr>
          </a:lstStyle>
          <a:p>
            <a:pPr lvl="0"/>
            <a:r>
              <a:rPr lang="en-GB"/>
              <a:t>Click to edit Master text styles</a:t>
            </a:r>
          </a:p>
          <a:p>
            <a:pPr lvl="1"/>
            <a:r>
              <a:rPr lang="en-GB"/>
              <a:t>Second level</a:t>
            </a:r>
            <a:endParaRPr lang="en-AU"/>
          </a:p>
        </p:txBody>
      </p:sp>
      <p:sp>
        <p:nvSpPr>
          <p:cNvPr id="6" name="Rectangle 5">
            <a:extLst>
              <a:ext uri="{FF2B5EF4-FFF2-40B4-BE49-F238E27FC236}">
                <a16:creationId xmlns:a16="http://schemas.microsoft.com/office/drawing/2014/main" id="{AE5158ED-A65C-C842-9E96-D291A640655E}"/>
              </a:ext>
            </a:extLst>
          </p:cNvPr>
          <p:cNvSpPr/>
          <p:nvPr userDrawn="1"/>
        </p:nvSpPr>
        <p:spPr>
          <a:xfrm>
            <a:off x="479424" y="6274800"/>
            <a:ext cx="11232000" cy="9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D45E7430-D62C-2645-B7F8-D2562619DA31}"/>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3539481457"/>
      </p:ext>
    </p:extLst>
  </p:cSld>
  <p:clrMapOvr>
    <a:masterClrMapping/>
  </p:clrMapOvr>
  <p:extLst>
    <p:ext uri="{DCECCB84-F9BA-43D5-87BE-67443E8EF086}">
      <p15:sldGuideLst xmlns:p15="http://schemas.microsoft.com/office/powerpoint/2012/main">
        <p15:guide id="1" orient="horz" pos="550">
          <p15:clr>
            <a:srgbClr val="FBAE40"/>
          </p15:clr>
        </p15:guide>
        <p15:guide id="2" pos="3784">
          <p15:clr>
            <a:srgbClr val="FBAE40"/>
          </p15:clr>
        </p15:guide>
        <p15:guide id="3" pos="390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C 2">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a:xfrm>
            <a:off x="479425" y="476250"/>
            <a:ext cx="11233150" cy="383182"/>
          </a:xfrm>
        </p:spPr>
        <p:txBody>
          <a:bodyPr/>
          <a:lstStyle>
            <a:lvl1pPr>
              <a:lnSpc>
                <a:spcPct val="80000"/>
              </a:lnSpc>
              <a:defRPr sz="3000">
                <a:solidFill>
                  <a:schemeClr val="bg1"/>
                </a:solidFill>
              </a:defRPr>
            </a:lvl1p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lvl1pPr>
              <a:defRPr>
                <a:solidFill>
                  <a:schemeClr val="bg1"/>
                </a:solidFill>
              </a:defRPr>
            </a:lvl1pPr>
          </a:lstStyle>
          <a:p>
            <a:fld id="{0500C9E6-702F-A843-8A04-80C500C6891A}" type="slidenum">
              <a:rPr lang="en-AU"/>
              <a:pPr/>
              <a:t>‹#›</a:t>
            </a:fld>
            <a:endParaRPr lang="en-AU"/>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p:nvPr>
        </p:nvSpPr>
        <p:spPr>
          <a:xfrm>
            <a:off x="479424" y="1665288"/>
            <a:ext cx="5529370" cy="4320000"/>
          </a:xfrm>
        </p:spPr>
        <p:txBody>
          <a:bodyPr/>
          <a:lstStyle>
            <a:lvl1pPr marL="360000" indent="-360000">
              <a:spcBef>
                <a:spcPts val="800"/>
              </a:spcBef>
              <a:buClr>
                <a:schemeClr val="bg2"/>
              </a:buClr>
              <a:buFont typeface="+mj-lt"/>
              <a:buAutoNum type="arabicPeriod"/>
              <a:tabLst>
                <a:tab pos="5505450" algn="r"/>
              </a:tabLst>
              <a:defRPr sz="2000" b="1">
                <a:solidFill>
                  <a:schemeClr val="bg1"/>
                </a:solidFill>
              </a:defRPr>
            </a:lvl1pPr>
            <a:lvl2pPr marL="628650" indent="-269875">
              <a:buClr>
                <a:schemeClr val="bg2"/>
              </a:buClr>
              <a:buFont typeface="+mj-lt"/>
              <a:buAutoNum type="alphaUcPeriod"/>
              <a:tabLst>
                <a:tab pos="5505450" algn="r"/>
              </a:tabLst>
              <a:defRPr b="0">
                <a:solidFill>
                  <a:schemeClr val="bg1"/>
                </a:solidFill>
              </a:defRPr>
            </a:lvl2pPr>
          </a:lstStyle>
          <a:p>
            <a:pPr lvl="0"/>
            <a:r>
              <a:rPr lang="en-GB"/>
              <a:t>Click to edit Master text styles</a:t>
            </a:r>
          </a:p>
          <a:p>
            <a:pPr lvl="1"/>
            <a:r>
              <a:rPr lang="en-GB"/>
              <a:t>Second level</a:t>
            </a:r>
            <a:endParaRPr lang="en-AU"/>
          </a:p>
        </p:txBody>
      </p:sp>
      <p:sp>
        <p:nvSpPr>
          <p:cNvPr id="6" name="Rectangle 5">
            <a:extLst>
              <a:ext uri="{FF2B5EF4-FFF2-40B4-BE49-F238E27FC236}">
                <a16:creationId xmlns:a16="http://schemas.microsoft.com/office/drawing/2014/main" id="{AE5158ED-A65C-C842-9E96-D291A640655E}"/>
              </a:ext>
            </a:extLst>
          </p:cNvPr>
          <p:cNvSpPr/>
          <p:nvPr userDrawn="1"/>
        </p:nvSpPr>
        <p:spPr>
          <a:xfrm>
            <a:off x="479424" y="6274800"/>
            <a:ext cx="11232000" cy="9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584DC19D-3A9D-C44F-B84C-558BBDB69EF0}"/>
              </a:ext>
            </a:extLst>
          </p:cNvPr>
          <p:cNvSpPr txBox="1"/>
          <p:nvPr userDrawn="1"/>
        </p:nvSpPr>
        <p:spPr>
          <a:xfrm>
            <a:off x="302607" y="1394624"/>
            <a:ext cx="184731" cy="369332"/>
          </a:xfrm>
          <a:prstGeom prst="rect">
            <a:avLst/>
          </a:prstGeom>
          <a:noFill/>
        </p:spPr>
        <p:txBody>
          <a:bodyPr wrap="none" rtlCol="0">
            <a:spAutoFit/>
          </a:bodyPr>
          <a:lstStyle/>
          <a:p>
            <a:endParaRPr lang="en-AU"/>
          </a:p>
        </p:txBody>
      </p:sp>
      <p:pic>
        <p:nvPicPr>
          <p:cNvPr id="7" name="Picture 6">
            <a:extLst>
              <a:ext uri="{FF2B5EF4-FFF2-40B4-BE49-F238E27FC236}">
                <a16:creationId xmlns:a16="http://schemas.microsoft.com/office/drawing/2014/main" id="{E290F092-84A4-924B-A054-3A28ECF1984F}"/>
              </a:ext>
            </a:extLst>
          </p:cNvPr>
          <p:cNvPicPr>
            <a:picLocks noChangeAspect="1"/>
          </p:cNvPicPr>
          <p:nvPr userDrawn="1"/>
        </p:nvPicPr>
        <p:blipFill>
          <a:blip r:embed="rId2"/>
          <a:stretch>
            <a:fillRect/>
          </a:stretch>
        </p:blipFill>
        <p:spPr>
          <a:xfrm>
            <a:off x="479425" y="6519544"/>
            <a:ext cx="411480" cy="106680"/>
          </a:xfrm>
          <a:prstGeom prst="rect">
            <a:avLst/>
          </a:prstGeom>
        </p:spPr>
      </p:pic>
    </p:spTree>
    <p:extLst>
      <p:ext uri="{BB962C8B-B14F-4D97-AF65-F5344CB8AC3E}">
        <p14:creationId xmlns:p14="http://schemas.microsoft.com/office/powerpoint/2010/main" val="3654474966"/>
      </p:ext>
    </p:extLst>
  </p:cSld>
  <p:clrMapOvr>
    <a:masterClrMapping/>
  </p:clrMapOvr>
  <p:extLst>
    <p:ext uri="{DCECCB84-F9BA-43D5-87BE-67443E8EF086}">
      <p15:sldGuideLst xmlns:p15="http://schemas.microsoft.com/office/powerpoint/2012/main">
        <p15:guide id="1" orient="horz" pos="550">
          <p15:clr>
            <a:srgbClr val="FBAE40"/>
          </p15:clr>
        </p15:guide>
        <p15:guide id="2" pos="3784">
          <p15:clr>
            <a:srgbClr val="FBAE40"/>
          </p15:clr>
        </p15:guide>
        <p15:guide id="3" pos="390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ext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GB"/>
              <a:t>Click to edit Master text styles</a:t>
            </a:r>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p:nvPr>
        </p:nvSpPr>
        <p:spPr>
          <a:xfrm>
            <a:off x="479424" y="1665288"/>
            <a:ext cx="5529370" cy="44640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pic>
        <p:nvPicPr>
          <p:cNvPr id="6" name="Picture 5">
            <a:extLst>
              <a:ext uri="{FF2B5EF4-FFF2-40B4-BE49-F238E27FC236}">
                <a16:creationId xmlns:a16="http://schemas.microsoft.com/office/drawing/2014/main" id="{FB24F8DC-B891-114A-B2DD-9B0E484F16D0}"/>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3991673830"/>
      </p:ext>
    </p:extLst>
  </p:cSld>
  <p:clrMapOvr>
    <a:masterClrMapping/>
  </p:clrMapOvr>
  <p:extLst>
    <p:ext uri="{DCECCB84-F9BA-43D5-87BE-67443E8EF086}">
      <p15:sldGuideLst xmlns:p15="http://schemas.microsoft.com/office/powerpoint/2012/main">
        <p15:guide id="4" orient="horz" pos="550">
          <p15:clr>
            <a:srgbClr val="FBAE40"/>
          </p15:clr>
        </p15:guide>
        <p15:guide id="5" pos="3795">
          <p15:clr>
            <a:srgbClr val="FBAE40"/>
          </p15:clr>
        </p15:guide>
        <p15:guide id="6" pos="390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ext 2 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GB"/>
              <a:t>Click to edit Master text styles</a:t>
            </a:r>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p:nvPr>
        </p:nvSpPr>
        <p:spPr>
          <a:xfrm>
            <a:off x="479425" y="1665288"/>
            <a:ext cx="11233150" cy="4464050"/>
          </a:xfrm>
        </p:spPr>
        <p:txBody>
          <a:bodyPr numCol="2" spcCol="180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pic>
        <p:nvPicPr>
          <p:cNvPr id="6" name="Picture 5">
            <a:extLst>
              <a:ext uri="{FF2B5EF4-FFF2-40B4-BE49-F238E27FC236}">
                <a16:creationId xmlns:a16="http://schemas.microsoft.com/office/drawing/2014/main" id="{679A69A9-0D92-AA40-ACEA-1C9A077FE68E}"/>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1937889639"/>
      </p:ext>
    </p:extLst>
  </p:cSld>
  <p:clrMapOvr>
    <a:masterClrMapping/>
  </p:clrMapOvr>
  <p:extLst>
    <p:ext uri="{DCECCB84-F9BA-43D5-87BE-67443E8EF086}">
      <p15:sldGuideLst xmlns:p15="http://schemas.microsoft.com/office/powerpoint/2012/main">
        <p15:guide id="6" orient="horz" pos="550">
          <p15:clr>
            <a:srgbClr val="FBAE40"/>
          </p15:clr>
        </p15:guide>
        <p15:guide id="7" pos="3897">
          <p15:clr>
            <a:srgbClr val="FBAE40"/>
          </p15:clr>
        </p15:guide>
        <p15:guide id="9" pos="378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ext 3 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GB"/>
              <a:t>Click to edit Master text styles</a:t>
            </a:r>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p:nvPr>
        </p:nvSpPr>
        <p:spPr>
          <a:xfrm>
            <a:off x="479425" y="1665288"/>
            <a:ext cx="11233150" cy="4464050"/>
          </a:xfrm>
        </p:spPr>
        <p:txBody>
          <a:bodyPr numCol="3" spcCol="180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pic>
        <p:nvPicPr>
          <p:cNvPr id="6" name="Picture 5">
            <a:extLst>
              <a:ext uri="{FF2B5EF4-FFF2-40B4-BE49-F238E27FC236}">
                <a16:creationId xmlns:a16="http://schemas.microsoft.com/office/drawing/2014/main" id="{5E3F9D8D-3B87-7040-A81A-C207DD323097}"/>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4128407456"/>
      </p:ext>
    </p:extLst>
  </p:cSld>
  <p:clrMapOvr>
    <a:masterClrMapping/>
  </p:clrMapOvr>
  <p:extLst>
    <p:ext uri="{DCECCB84-F9BA-43D5-87BE-67443E8EF086}">
      <p15:sldGuideLst xmlns:p15="http://schemas.microsoft.com/office/powerpoint/2012/main">
        <p15:guide id="6" orient="horz" pos="550">
          <p15:clr>
            <a:srgbClr val="FBAE40"/>
          </p15:clr>
        </p15:guide>
        <p15:guide id="7" pos="2570">
          <p15:clr>
            <a:srgbClr val="FBAE40"/>
          </p15:clr>
        </p15:guide>
        <p15:guide id="8" pos="2683">
          <p15:clr>
            <a:srgbClr val="FBAE40"/>
          </p15:clr>
        </p15:guide>
        <p15:guide id="9" pos="4997">
          <p15:clr>
            <a:srgbClr val="FBAE40"/>
          </p15:clr>
        </p15:guide>
        <p15:guide id="10" pos="511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ext 4 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GB"/>
              <a:t>Click to edit Master text styles</a:t>
            </a:r>
            <a:endParaRPr lang="en-AU"/>
          </a:p>
        </p:txBody>
      </p:sp>
      <p:sp>
        <p:nvSpPr>
          <p:cNvPr id="4" name="Rectangle 3">
            <a:extLst>
              <a:ext uri="{FF2B5EF4-FFF2-40B4-BE49-F238E27FC236}">
                <a16:creationId xmlns:a16="http://schemas.microsoft.com/office/drawing/2014/main" id="{0EDF335C-A268-CE4C-88B5-212D63F39D07}"/>
              </a:ext>
            </a:extLst>
          </p:cNvPr>
          <p:cNvSpPr/>
          <p:nvPr userDrawn="1"/>
        </p:nvSpPr>
        <p:spPr>
          <a:xfrm>
            <a:off x="479425" y="1665288"/>
            <a:ext cx="2663825" cy="746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90F127B8-6C45-DD40-BAFE-BE0DF23008E8}"/>
              </a:ext>
            </a:extLst>
          </p:cNvPr>
          <p:cNvSpPr/>
          <p:nvPr userDrawn="1"/>
        </p:nvSpPr>
        <p:spPr>
          <a:xfrm>
            <a:off x="3330575" y="1665288"/>
            <a:ext cx="2676525" cy="746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a:extLst>
              <a:ext uri="{FF2B5EF4-FFF2-40B4-BE49-F238E27FC236}">
                <a16:creationId xmlns:a16="http://schemas.microsoft.com/office/drawing/2014/main" id="{D8B29244-DB91-AB4F-B0AD-C8680FF8A1AA}"/>
              </a:ext>
            </a:extLst>
          </p:cNvPr>
          <p:cNvSpPr/>
          <p:nvPr userDrawn="1"/>
        </p:nvSpPr>
        <p:spPr>
          <a:xfrm>
            <a:off x="6184902" y="1665288"/>
            <a:ext cx="2682873" cy="746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A3313D4C-8E4F-E04D-80E3-98CEA1021ABA}"/>
              </a:ext>
            </a:extLst>
          </p:cNvPr>
          <p:cNvSpPr/>
          <p:nvPr userDrawn="1"/>
        </p:nvSpPr>
        <p:spPr>
          <a:xfrm>
            <a:off x="9055101" y="1665288"/>
            <a:ext cx="2657474" cy="746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 Placeholder 5">
            <a:extLst>
              <a:ext uri="{FF2B5EF4-FFF2-40B4-BE49-F238E27FC236}">
                <a16:creationId xmlns:a16="http://schemas.microsoft.com/office/drawing/2014/main" id="{9C2B2E3B-522E-9F45-87DC-52DC5D828136}"/>
              </a:ext>
            </a:extLst>
          </p:cNvPr>
          <p:cNvSpPr>
            <a:spLocks noGrp="1"/>
          </p:cNvSpPr>
          <p:nvPr>
            <p:ph type="body" sz="quarter" idx="18" hasCustomPrompt="1"/>
          </p:nvPr>
        </p:nvSpPr>
        <p:spPr>
          <a:xfrm>
            <a:off x="479425" y="1966913"/>
            <a:ext cx="2663825" cy="4306887"/>
          </a:xfrm>
        </p:spPr>
        <p:txBody>
          <a:bodyPr/>
          <a:lstStyle>
            <a:lvl1pPr>
              <a:defRPr sz="1600" b="1">
                <a:solidFill>
                  <a:schemeClr val="accent2"/>
                </a:solidFill>
              </a:defRPr>
            </a:lvl1pPr>
            <a:lvl2pPr>
              <a:lnSpc>
                <a:spcPct val="110000"/>
              </a:lnSpc>
              <a:spcBef>
                <a:spcPts val="700"/>
              </a:spcBef>
              <a:defRPr sz="1000" b="0">
                <a:solidFill>
                  <a:schemeClr val="tx1"/>
                </a:solidFill>
              </a:defRPr>
            </a:lvl2pPr>
            <a:lvl3pPr marL="144000" indent="-144000">
              <a:buClr>
                <a:schemeClr val="accent2"/>
              </a:buClr>
              <a:buFont typeface="Arial" panose="020B0604020202020204" pitchFamily="34" charset="0"/>
              <a:buChar char="•"/>
              <a:defRPr/>
            </a:lvl3pPr>
            <a:lvl4pPr marL="288000" indent="-144000">
              <a:buFont typeface="System Font Regular"/>
              <a:buChar char="–"/>
              <a:defRPr/>
            </a:lvl4pPr>
          </a:lstStyle>
          <a:p>
            <a:pPr lvl="0"/>
            <a:r>
              <a:rPr lang="en-GB"/>
              <a:t>First level</a:t>
            </a:r>
          </a:p>
          <a:p>
            <a:pPr lvl="1"/>
            <a:r>
              <a:rPr lang="en-GB"/>
              <a:t>Second level</a:t>
            </a:r>
          </a:p>
          <a:p>
            <a:pPr lvl="2"/>
            <a:r>
              <a:rPr lang="en-GB"/>
              <a:t>Third level</a:t>
            </a:r>
          </a:p>
          <a:p>
            <a:pPr lvl="3"/>
            <a:r>
              <a:rPr lang="en-GB"/>
              <a:t>Fourth level</a:t>
            </a:r>
            <a:endParaRPr lang="en-AU"/>
          </a:p>
        </p:txBody>
      </p:sp>
      <p:sp>
        <p:nvSpPr>
          <p:cNvPr id="19" name="Text Placeholder 5">
            <a:extLst>
              <a:ext uri="{FF2B5EF4-FFF2-40B4-BE49-F238E27FC236}">
                <a16:creationId xmlns:a16="http://schemas.microsoft.com/office/drawing/2014/main" id="{454E56DC-E790-7F46-A6C8-F36C2B993111}"/>
              </a:ext>
            </a:extLst>
          </p:cNvPr>
          <p:cNvSpPr>
            <a:spLocks noGrp="1"/>
          </p:cNvSpPr>
          <p:nvPr>
            <p:ph type="body" sz="quarter" idx="19" hasCustomPrompt="1"/>
          </p:nvPr>
        </p:nvSpPr>
        <p:spPr>
          <a:xfrm>
            <a:off x="3327880" y="1966913"/>
            <a:ext cx="2663825" cy="4306887"/>
          </a:xfrm>
        </p:spPr>
        <p:txBody>
          <a:bodyPr/>
          <a:lstStyle>
            <a:lvl1pPr>
              <a:defRPr sz="1600" b="1">
                <a:solidFill>
                  <a:schemeClr val="tx2"/>
                </a:solidFill>
              </a:defRPr>
            </a:lvl1pPr>
            <a:lvl2pPr>
              <a:lnSpc>
                <a:spcPct val="110000"/>
              </a:lnSpc>
              <a:spcBef>
                <a:spcPts val="700"/>
              </a:spcBef>
              <a:defRPr sz="1000" b="0">
                <a:solidFill>
                  <a:schemeClr val="tx1"/>
                </a:solidFill>
              </a:defRPr>
            </a:lvl2pPr>
            <a:lvl3pPr marL="144000" indent="-144000">
              <a:buClr>
                <a:schemeClr val="accent2"/>
              </a:buClr>
              <a:buFont typeface="Arial" panose="020B0604020202020204" pitchFamily="34" charset="0"/>
              <a:buChar char="•"/>
              <a:defRPr/>
            </a:lvl3pPr>
            <a:lvl4pPr marL="288000" indent="-144000">
              <a:buFont typeface="System Font Regular"/>
              <a:buChar char="–"/>
              <a:defRPr/>
            </a:lvl4pPr>
          </a:lstStyle>
          <a:p>
            <a:pPr lvl="0"/>
            <a:r>
              <a:rPr lang="en-GB"/>
              <a:t>First level</a:t>
            </a:r>
          </a:p>
          <a:p>
            <a:pPr lvl="1"/>
            <a:r>
              <a:rPr lang="en-GB"/>
              <a:t>Second level</a:t>
            </a:r>
          </a:p>
          <a:p>
            <a:pPr lvl="2"/>
            <a:r>
              <a:rPr lang="en-GB"/>
              <a:t>Third level</a:t>
            </a:r>
          </a:p>
          <a:p>
            <a:pPr lvl="3"/>
            <a:r>
              <a:rPr lang="en-GB"/>
              <a:t>Fourth level</a:t>
            </a:r>
            <a:endParaRPr lang="en-AU"/>
          </a:p>
        </p:txBody>
      </p:sp>
      <p:sp>
        <p:nvSpPr>
          <p:cNvPr id="20" name="Text Placeholder 5">
            <a:extLst>
              <a:ext uri="{FF2B5EF4-FFF2-40B4-BE49-F238E27FC236}">
                <a16:creationId xmlns:a16="http://schemas.microsoft.com/office/drawing/2014/main" id="{0439F337-62A0-584A-9E6E-85A30665639F}"/>
              </a:ext>
            </a:extLst>
          </p:cNvPr>
          <p:cNvSpPr>
            <a:spLocks noGrp="1"/>
          </p:cNvSpPr>
          <p:nvPr>
            <p:ph type="body" sz="quarter" idx="20" hasCustomPrompt="1"/>
          </p:nvPr>
        </p:nvSpPr>
        <p:spPr>
          <a:xfrm>
            <a:off x="6189491" y="1966913"/>
            <a:ext cx="2663825" cy="4306887"/>
          </a:xfrm>
        </p:spPr>
        <p:txBody>
          <a:bodyPr/>
          <a:lstStyle>
            <a:lvl1pPr>
              <a:defRPr sz="1600" b="1">
                <a:solidFill>
                  <a:schemeClr val="accent1"/>
                </a:solidFill>
              </a:defRPr>
            </a:lvl1pPr>
            <a:lvl2pPr>
              <a:lnSpc>
                <a:spcPct val="110000"/>
              </a:lnSpc>
              <a:spcBef>
                <a:spcPts val="700"/>
              </a:spcBef>
              <a:defRPr sz="1000" b="0">
                <a:solidFill>
                  <a:schemeClr val="tx1"/>
                </a:solidFill>
              </a:defRPr>
            </a:lvl2pPr>
            <a:lvl3pPr marL="144000" indent="-144000">
              <a:buClr>
                <a:schemeClr val="accent2"/>
              </a:buClr>
              <a:buFont typeface="Arial" panose="020B0604020202020204" pitchFamily="34" charset="0"/>
              <a:buChar char="•"/>
              <a:defRPr/>
            </a:lvl3pPr>
            <a:lvl4pPr marL="288000" indent="-144000">
              <a:buFont typeface="System Font Regular"/>
              <a:buChar char="–"/>
              <a:defRPr/>
            </a:lvl4pPr>
          </a:lstStyle>
          <a:p>
            <a:pPr lvl="0"/>
            <a:r>
              <a:rPr lang="en-GB"/>
              <a:t>First level</a:t>
            </a:r>
          </a:p>
          <a:p>
            <a:pPr lvl="1"/>
            <a:r>
              <a:rPr lang="en-GB"/>
              <a:t>Second level</a:t>
            </a:r>
          </a:p>
          <a:p>
            <a:pPr lvl="2"/>
            <a:r>
              <a:rPr lang="en-GB"/>
              <a:t>Third level</a:t>
            </a:r>
          </a:p>
          <a:p>
            <a:pPr lvl="3"/>
            <a:r>
              <a:rPr lang="en-GB"/>
              <a:t>Fourth level</a:t>
            </a:r>
            <a:endParaRPr lang="en-AU"/>
          </a:p>
        </p:txBody>
      </p:sp>
      <p:sp>
        <p:nvSpPr>
          <p:cNvPr id="21" name="Text Placeholder 5">
            <a:extLst>
              <a:ext uri="{FF2B5EF4-FFF2-40B4-BE49-F238E27FC236}">
                <a16:creationId xmlns:a16="http://schemas.microsoft.com/office/drawing/2014/main" id="{A5EE8E4A-D64E-F947-9D93-E9B0270015D7}"/>
              </a:ext>
            </a:extLst>
          </p:cNvPr>
          <p:cNvSpPr>
            <a:spLocks noGrp="1"/>
          </p:cNvSpPr>
          <p:nvPr>
            <p:ph type="body" sz="quarter" idx="21" hasCustomPrompt="1"/>
          </p:nvPr>
        </p:nvSpPr>
        <p:spPr>
          <a:xfrm>
            <a:off x="9051102" y="1966913"/>
            <a:ext cx="2663825" cy="4306887"/>
          </a:xfrm>
        </p:spPr>
        <p:txBody>
          <a:bodyPr/>
          <a:lstStyle>
            <a:lvl1pPr>
              <a:defRPr sz="1600" b="1">
                <a:solidFill>
                  <a:schemeClr val="accent3"/>
                </a:solidFill>
              </a:defRPr>
            </a:lvl1pPr>
            <a:lvl2pPr>
              <a:lnSpc>
                <a:spcPct val="110000"/>
              </a:lnSpc>
              <a:spcBef>
                <a:spcPts val="700"/>
              </a:spcBef>
              <a:defRPr sz="1000" b="0">
                <a:solidFill>
                  <a:schemeClr val="tx1"/>
                </a:solidFill>
              </a:defRPr>
            </a:lvl2pPr>
            <a:lvl3pPr marL="144000" indent="-144000">
              <a:buClr>
                <a:schemeClr val="accent2"/>
              </a:buClr>
              <a:buFont typeface="Arial" panose="020B0604020202020204" pitchFamily="34" charset="0"/>
              <a:buChar char="•"/>
              <a:defRPr/>
            </a:lvl3pPr>
            <a:lvl4pPr marL="288000" indent="-144000">
              <a:buFont typeface="System Font Regular"/>
              <a:buChar char="–"/>
              <a:defRPr/>
            </a:lvl4pPr>
          </a:lstStyle>
          <a:p>
            <a:pPr lvl="0"/>
            <a:r>
              <a:rPr lang="en-GB"/>
              <a:t>First level</a:t>
            </a:r>
          </a:p>
          <a:p>
            <a:pPr lvl="1"/>
            <a:r>
              <a:rPr lang="en-GB"/>
              <a:t>Second level</a:t>
            </a:r>
          </a:p>
          <a:p>
            <a:pPr lvl="2"/>
            <a:r>
              <a:rPr lang="en-GB"/>
              <a:t>Third level</a:t>
            </a:r>
          </a:p>
          <a:p>
            <a:pPr lvl="3"/>
            <a:r>
              <a:rPr lang="en-GB"/>
              <a:t>Fourth level</a:t>
            </a:r>
            <a:endParaRPr lang="en-AU"/>
          </a:p>
        </p:txBody>
      </p:sp>
      <p:pic>
        <p:nvPicPr>
          <p:cNvPr id="13" name="Picture 12">
            <a:extLst>
              <a:ext uri="{FF2B5EF4-FFF2-40B4-BE49-F238E27FC236}">
                <a16:creationId xmlns:a16="http://schemas.microsoft.com/office/drawing/2014/main" id="{1962C48B-E497-D748-A9F8-C83C410CCA22}"/>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3492412318"/>
      </p:ext>
    </p:extLst>
  </p:cSld>
  <p:clrMapOvr>
    <a:masterClrMapping/>
  </p:clrMapOvr>
  <p:extLst>
    <p:ext uri="{DCECCB84-F9BA-43D5-87BE-67443E8EF086}">
      <p15:sldGuideLst xmlns:p15="http://schemas.microsoft.com/office/powerpoint/2012/main">
        <p15:guide id="1" orient="horz" pos="550">
          <p15:clr>
            <a:srgbClr val="FBAE40"/>
          </p15:clr>
        </p15:guide>
        <p15:guide id="2" pos="3784">
          <p15:clr>
            <a:srgbClr val="FBAE40"/>
          </p15:clr>
        </p15:guide>
        <p15:guide id="3" pos="3896">
          <p15:clr>
            <a:srgbClr val="FBAE40"/>
          </p15:clr>
        </p15:guide>
        <p15:guide id="4" pos="2094">
          <p15:clr>
            <a:srgbClr val="FBAE40"/>
          </p15:clr>
        </p15:guide>
        <p15:guide id="5" pos="1980">
          <p15:clr>
            <a:srgbClr val="FBAE40"/>
          </p15:clr>
        </p15:guide>
        <p15:guide id="6" pos="5586">
          <p15:clr>
            <a:srgbClr val="FBAE40"/>
          </p15:clr>
        </p15:guide>
        <p15:guide id="7" pos="5700">
          <p15:clr>
            <a:srgbClr val="FBAE40"/>
          </p15:clr>
        </p15:guide>
        <p15:guide id="8" orient="horz" pos="123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2 column + quote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GB"/>
              <a:t>Click to edit Master text styles</a:t>
            </a:r>
            <a:endParaRPr lang="en-AU"/>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p:nvPr>
        </p:nvSpPr>
        <p:spPr>
          <a:xfrm>
            <a:off x="479425" y="1665288"/>
            <a:ext cx="7453314" cy="4608512"/>
          </a:xfrm>
        </p:spPr>
        <p:txBody>
          <a:bodyPr numCol="2" spcCol="180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Rectangle 5">
            <a:extLst>
              <a:ext uri="{FF2B5EF4-FFF2-40B4-BE49-F238E27FC236}">
                <a16:creationId xmlns:a16="http://schemas.microsoft.com/office/drawing/2014/main" id="{D25732D0-79DC-C64E-8F65-CD39493D037C}"/>
              </a:ext>
            </a:extLst>
          </p:cNvPr>
          <p:cNvSpPr/>
          <p:nvPr userDrawn="1"/>
        </p:nvSpPr>
        <p:spPr>
          <a:xfrm>
            <a:off x="9048750" y="1665288"/>
            <a:ext cx="2682873" cy="746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 Placeholder 3">
            <a:extLst>
              <a:ext uri="{FF2B5EF4-FFF2-40B4-BE49-F238E27FC236}">
                <a16:creationId xmlns:a16="http://schemas.microsoft.com/office/drawing/2014/main" id="{5FC2A07C-307D-F244-803A-F85AD6B74A24}"/>
              </a:ext>
            </a:extLst>
          </p:cNvPr>
          <p:cNvSpPr>
            <a:spLocks noGrp="1"/>
          </p:cNvSpPr>
          <p:nvPr>
            <p:ph type="body" sz="quarter" idx="15"/>
          </p:nvPr>
        </p:nvSpPr>
        <p:spPr>
          <a:xfrm>
            <a:off x="9048750" y="1665289"/>
            <a:ext cx="2663825" cy="2366962"/>
          </a:xfrm>
        </p:spPr>
        <p:txBody>
          <a:bodyPr tIns="216000"/>
          <a:lstStyle>
            <a:lvl1pPr>
              <a:defRPr b="1" i="1">
                <a:solidFill>
                  <a:schemeClr val="tx2"/>
                </a:solidFill>
              </a:defRPr>
            </a:lvl1pPr>
            <a:lvl2pPr>
              <a:spcBef>
                <a:spcPts val="800"/>
              </a:spcBef>
              <a:defRPr sz="800" b="0">
                <a:solidFill>
                  <a:schemeClr val="tx2"/>
                </a:solidFill>
              </a:defRPr>
            </a:lvl2pPr>
          </a:lstStyle>
          <a:p>
            <a:pPr lvl="0"/>
            <a:r>
              <a:rPr lang="en-GB"/>
              <a:t>Click to edit Master text styles</a:t>
            </a:r>
          </a:p>
          <a:p>
            <a:pPr lvl="1"/>
            <a:r>
              <a:rPr lang="en-GB"/>
              <a:t>Second level</a:t>
            </a:r>
            <a:endParaRPr lang="en-AU"/>
          </a:p>
        </p:txBody>
      </p:sp>
      <p:pic>
        <p:nvPicPr>
          <p:cNvPr id="8" name="Picture 7">
            <a:extLst>
              <a:ext uri="{FF2B5EF4-FFF2-40B4-BE49-F238E27FC236}">
                <a16:creationId xmlns:a16="http://schemas.microsoft.com/office/drawing/2014/main" id="{8A3394EB-75B5-B646-A924-E95ADE6889C4}"/>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863370468"/>
      </p:ext>
    </p:extLst>
  </p:cSld>
  <p:clrMapOvr>
    <a:masterClrMapping/>
  </p:clrMapOvr>
  <p:extLst>
    <p:ext uri="{DCECCB84-F9BA-43D5-87BE-67443E8EF086}">
      <p15:sldGuideLst xmlns:p15="http://schemas.microsoft.com/office/powerpoint/2012/main">
        <p15:guide id="1" orient="horz" pos="550">
          <p15:clr>
            <a:srgbClr val="FBAE40"/>
          </p15:clr>
        </p15:guide>
        <p15:guide id="2" pos="2570">
          <p15:clr>
            <a:srgbClr val="FBAE40"/>
          </p15:clr>
        </p15:guide>
        <p15:guide id="3" pos="2683">
          <p15:clr>
            <a:srgbClr val="FBAE40"/>
          </p15:clr>
        </p15:guide>
        <p15:guide id="4" pos="4997">
          <p15:clr>
            <a:srgbClr val="FBAE40"/>
          </p15:clr>
        </p15:guide>
        <p15:guide id="5" pos="570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2 column + quot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GB"/>
              <a:t>Click to edit Master text styles</a:t>
            </a:r>
            <a:endParaRPr lang="en-AU"/>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p:nvPr>
        </p:nvSpPr>
        <p:spPr>
          <a:xfrm>
            <a:off x="479425" y="1665288"/>
            <a:ext cx="7453314" cy="4608512"/>
          </a:xfrm>
        </p:spPr>
        <p:txBody>
          <a:bodyPr numCol="2" spcCol="180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a:extLst>
              <a:ext uri="{FF2B5EF4-FFF2-40B4-BE49-F238E27FC236}">
                <a16:creationId xmlns:a16="http://schemas.microsoft.com/office/drawing/2014/main" id="{5FC2A07C-307D-F244-803A-F85AD6B74A24}"/>
              </a:ext>
            </a:extLst>
          </p:cNvPr>
          <p:cNvSpPr>
            <a:spLocks noGrp="1"/>
          </p:cNvSpPr>
          <p:nvPr>
            <p:ph type="body" sz="quarter" idx="15"/>
          </p:nvPr>
        </p:nvSpPr>
        <p:spPr>
          <a:xfrm>
            <a:off x="9048750" y="1665289"/>
            <a:ext cx="2663825" cy="1020106"/>
          </a:xfrm>
          <a:solidFill>
            <a:schemeClr val="bg2"/>
          </a:solidFill>
        </p:spPr>
        <p:txBody>
          <a:bodyPr lIns="180000" tIns="180000" rIns="288000" bIns="180000">
            <a:spAutoFit/>
          </a:bodyPr>
          <a:lstStyle>
            <a:lvl1pPr>
              <a:defRPr b="1" i="1">
                <a:solidFill>
                  <a:schemeClr val="bg1"/>
                </a:solidFill>
              </a:defRPr>
            </a:lvl1pPr>
            <a:lvl2pPr>
              <a:spcBef>
                <a:spcPts val="800"/>
              </a:spcBef>
              <a:defRPr sz="800" b="0">
                <a:solidFill>
                  <a:schemeClr val="bg1"/>
                </a:solidFill>
              </a:defRPr>
            </a:lvl2pPr>
          </a:lstStyle>
          <a:p>
            <a:pPr lvl="0"/>
            <a:r>
              <a:rPr lang="en-GB"/>
              <a:t>Click to edit Master text styles</a:t>
            </a:r>
          </a:p>
          <a:p>
            <a:pPr lvl="1"/>
            <a:r>
              <a:rPr lang="en-GB"/>
              <a:t>Second level</a:t>
            </a:r>
            <a:endParaRPr lang="en-AU"/>
          </a:p>
        </p:txBody>
      </p:sp>
      <p:pic>
        <p:nvPicPr>
          <p:cNvPr id="8" name="Picture 7">
            <a:extLst>
              <a:ext uri="{FF2B5EF4-FFF2-40B4-BE49-F238E27FC236}">
                <a16:creationId xmlns:a16="http://schemas.microsoft.com/office/drawing/2014/main" id="{ADD01D3B-9993-E640-8F81-556EEEF3D21C}"/>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2307938552"/>
      </p:ext>
    </p:extLst>
  </p:cSld>
  <p:clrMapOvr>
    <a:masterClrMapping/>
  </p:clrMapOvr>
  <p:extLst>
    <p:ext uri="{DCECCB84-F9BA-43D5-87BE-67443E8EF086}">
      <p15:sldGuideLst xmlns:p15="http://schemas.microsoft.com/office/powerpoint/2012/main">
        <p15:guide id="1" orient="horz" pos="550">
          <p15:clr>
            <a:srgbClr val="FBAE40"/>
          </p15:clr>
        </p15:guide>
        <p15:guide id="2" pos="2570">
          <p15:clr>
            <a:srgbClr val="FBAE40"/>
          </p15:clr>
        </p15:guide>
        <p15:guide id="3" pos="2683">
          <p15:clr>
            <a:srgbClr val="FBAE40"/>
          </p15:clr>
        </p15:guide>
        <p15:guide id="4" pos="4997">
          <p15:clr>
            <a:srgbClr val="FBAE40"/>
          </p15:clr>
        </p15:guide>
        <p15:guide id="5" pos="570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xt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US" smtClean="0"/>
              <a:t>Edit Master text styles</a:t>
            </a:r>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p:nvPr>
        </p:nvSpPr>
        <p:spPr>
          <a:xfrm>
            <a:off x="479424" y="1665288"/>
            <a:ext cx="5529370" cy="44640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pic>
        <p:nvPicPr>
          <p:cNvPr id="6" name="Picture 5">
            <a:extLst>
              <a:ext uri="{FF2B5EF4-FFF2-40B4-BE49-F238E27FC236}">
                <a16:creationId xmlns:a16="http://schemas.microsoft.com/office/drawing/2014/main" id="{FB24F8DC-B891-114A-B2DD-9B0E484F16D0}"/>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3772039869"/>
      </p:ext>
    </p:extLst>
  </p:cSld>
  <p:clrMapOvr>
    <a:masterClrMapping/>
  </p:clrMapOvr>
  <p:extLst>
    <p:ext uri="{DCECCB84-F9BA-43D5-87BE-67443E8EF086}">
      <p15:sldGuideLst xmlns:p15="http://schemas.microsoft.com/office/powerpoint/2012/main">
        <p15:guide id="4" orient="horz" pos="550" userDrawn="1">
          <p15:clr>
            <a:srgbClr val="FBAE40"/>
          </p15:clr>
        </p15:guide>
        <p15:guide id="5" pos="3795" userDrawn="1">
          <p15:clr>
            <a:srgbClr val="FBAE40"/>
          </p15:clr>
        </p15:guide>
        <p15:guide id="6" pos="390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1 column +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GB"/>
              <a:t>Click to edit Master text styles</a:t>
            </a:r>
            <a:endParaRPr lang="en-AU"/>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p:nvPr>
        </p:nvSpPr>
        <p:spPr>
          <a:xfrm>
            <a:off x="479424" y="1665287"/>
            <a:ext cx="5529370" cy="46100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Picture Placeholder 3">
            <a:extLst>
              <a:ext uri="{FF2B5EF4-FFF2-40B4-BE49-F238E27FC236}">
                <a16:creationId xmlns:a16="http://schemas.microsoft.com/office/drawing/2014/main" id="{240A4450-BCBE-EA4C-8075-D12BADF9B3B7}"/>
              </a:ext>
            </a:extLst>
          </p:cNvPr>
          <p:cNvSpPr>
            <a:spLocks noGrp="1"/>
          </p:cNvSpPr>
          <p:nvPr>
            <p:ph type="pic" sz="quarter" idx="15" hasCustomPrompt="1"/>
          </p:nvPr>
        </p:nvSpPr>
        <p:spPr>
          <a:xfrm>
            <a:off x="7140575" y="1665288"/>
            <a:ext cx="5051425" cy="4610100"/>
          </a:xfrm>
          <a:solidFill>
            <a:schemeClr val="bg1">
              <a:lumMod val="95000"/>
            </a:schemeClr>
          </a:solidFill>
        </p:spPr>
        <p:txBody>
          <a:bodyPr anchor="ctr" anchorCtr="1"/>
          <a:lstStyle>
            <a:lvl1pPr>
              <a:defRPr sz="900">
                <a:solidFill>
                  <a:schemeClr val="tx1"/>
                </a:solidFill>
              </a:defRPr>
            </a:lvl1pPr>
          </a:lstStyle>
          <a:p>
            <a:r>
              <a:rPr lang="en-AU"/>
              <a:t>Click to insert image</a:t>
            </a:r>
          </a:p>
        </p:txBody>
      </p:sp>
      <p:pic>
        <p:nvPicPr>
          <p:cNvPr id="8" name="Picture 7">
            <a:extLst>
              <a:ext uri="{FF2B5EF4-FFF2-40B4-BE49-F238E27FC236}">
                <a16:creationId xmlns:a16="http://schemas.microsoft.com/office/drawing/2014/main" id="{7267E157-D1D9-5E48-ACC8-C1EC84C3E074}"/>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1093093109"/>
      </p:ext>
    </p:extLst>
  </p:cSld>
  <p:clrMapOvr>
    <a:masterClrMapping/>
  </p:clrMapOvr>
  <p:extLst>
    <p:ext uri="{DCECCB84-F9BA-43D5-87BE-67443E8EF086}">
      <p15:sldGuideLst xmlns:p15="http://schemas.microsoft.com/office/powerpoint/2012/main">
        <p15:guide id="1" orient="horz" pos="550">
          <p15:clr>
            <a:srgbClr val="FBAE40"/>
          </p15:clr>
        </p15:guide>
        <p15:guide id="2" pos="3784">
          <p15:clr>
            <a:srgbClr val="FBAE40"/>
          </p15:clr>
        </p15:guide>
        <p15:guide id="3" pos="4498">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GB"/>
              <a:t>Click to edit Master text styles</a:t>
            </a:r>
            <a:endParaRPr lang="en-AU"/>
          </a:p>
        </p:txBody>
      </p:sp>
      <p:sp>
        <p:nvSpPr>
          <p:cNvPr id="4" name="Picture Placeholder 3">
            <a:extLst>
              <a:ext uri="{FF2B5EF4-FFF2-40B4-BE49-F238E27FC236}">
                <a16:creationId xmlns:a16="http://schemas.microsoft.com/office/drawing/2014/main" id="{240A4450-BCBE-EA4C-8075-D12BADF9B3B7}"/>
              </a:ext>
            </a:extLst>
          </p:cNvPr>
          <p:cNvSpPr>
            <a:spLocks noGrp="1"/>
          </p:cNvSpPr>
          <p:nvPr>
            <p:ph type="pic" sz="quarter" idx="15" hasCustomPrompt="1"/>
          </p:nvPr>
        </p:nvSpPr>
        <p:spPr>
          <a:xfrm>
            <a:off x="479425" y="1665288"/>
            <a:ext cx="11712575" cy="4610100"/>
          </a:xfrm>
          <a:solidFill>
            <a:schemeClr val="bg1">
              <a:lumMod val="95000"/>
            </a:schemeClr>
          </a:solidFill>
        </p:spPr>
        <p:txBody>
          <a:bodyPr anchor="ctr" anchorCtr="1"/>
          <a:lstStyle>
            <a:lvl1pPr>
              <a:defRPr sz="900">
                <a:solidFill>
                  <a:schemeClr val="tx1"/>
                </a:solidFill>
              </a:defRPr>
            </a:lvl1pPr>
          </a:lstStyle>
          <a:p>
            <a:r>
              <a:rPr lang="en-AU"/>
              <a:t>click insert image</a:t>
            </a:r>
          </a:p>
        </p:txBody>
      </p:sp>
      <p:pic>
        <p:nvPicPr>
          <p:cNvPr id="6" name="Picture 5">
            <a:extLst>
              <a:ext uri="{FF2B5EF4-FFF2-40B4-BE49-F238E27FC236}">
                <a16:creationId xmlns:a16="http://schemas.microsoft.com/office/drawing/2014/main" id="{D2A6C920-EA32-3A44-B168-3421B5E78218}"/>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3487279061"/>
      </p:ext>
    </p:extLst>
  </p:cSld>
  <p:clrMapOvr>
    <a:masterClrMapping/>
  </p:clrMapOvr>
  <p:extLst>
    <p:ext uri="{DCECCB84-F9BA-43D5-87BE-67443E8EF086}">
      <p15:sldGuideLst xmlns:p15="http://schemas.microsoft.com/office/powerpoint/2012/main">
        <p15:guide id="1" orient="horz" pos="550">
          <p15:clr>
            <a:srgbClr val="FBAE40"/>
          </p15:clr>
        </p15:guide>
        <p15:guide id="2" pos="3784">
          <p15:clr>
            <a:srgbClr val="FBAE40"/>
          </p15:clr>
        </p15:guide>
        <p15:guide id="3" pos="4498">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 tab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GB"/>
              <a:t>Click to edit Master text styles</a:t>
            </a:r>
            <a:endParaRPr lang="en-AU"/>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p:nvPr>
        </p:nvSpPr>
        <p:spPr>
          <a:xfrm>
            <a:off x="479425" y="1665288"/>
            <a:ext cx="3600450" cy="4608512"/>
          </a:xfrm>
        </p:spPr>
        <p:txBody>
          <a:bodyPr numCol="1" spcCol="180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a:extLst>
              <a:ext uri="{FF2B5EF4-FFF2-40B4-BE49-F238E27FC236}">
                <a16:creationId xmlns:a16="http://schemas.microsoft.com/office/drawing/2014/main" id="{63AC0B42-7037-D44A-8752-EFCC86798824}"/>
              </a:ext>
            </a:extLst>
          </p:cNvPr>
          <p:cNvSpPr>
            <a:spLocks noGrp="1"/>
          </p:cNvSpPr>
          <p:nvPr>
            <p:ph type="body" sz="quarter" idx="15"/>
          </p:nvPr>
        </p:nvSpPr>
        <p:spPr>
          <a:xfrm>
            <a:off x="5232400" y="1665288"/>
            <a:ext cx="6480175" cy="169277"/>
          </a:xfrm>
        </p:spPr>
        <p:txBody>
          <a:bodyPr>
            <a:spAutoFit/>
          </a:bodyPr>
          <a:lstStyle>
            <a:lvl1pPr>
              <a:defRPr sz="1100" b="1">
                <a:solidFill>
                  <a:schemeClr val="tx1"/>
                </a:solidFill>
              </a:defRPr>
            </a:lvl1pPr>
          </a:lstStyle>
          <a:p>
            <a:pPr lvl="0"/>
            <a:r>
              <a:rPr lang="en-GB"/>
              <a:t>Click to edit Master text styles</a:t>
            </a:r>
            <a:endParaRPr lang="en-AU"/>
          </a:p>
        </p:txBody>
      </p:sp>
      <p:pic>
        <p:nvPicPr>
          <p:cNvPr id="8" name="Picture 7">
            <a:extLst>
              <a:ext uri="{FF2B5EF4-FFF2-40B4-BE49-F238E27FC236}">
                <a16:creationId xmlns:a16="http://schemas.microsoft.com/office/drawing/2014/main" id="{C775FD07-BAB6-5B43-9470-1620BA2A35F5}"/>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3275847776"/>
      </p:ext>
    </p:extLst>
  </p:cSld>
  <p:clrMapOvr>
    <a:masterClrMapping/>
  </p:clrMapOvr>
  <p:extLst>
    <p:ext uri="{DCECCB84-F9BA-43D5-87BE-67443E8EF086}">
      <p15:sldGuideLst xmlns:p15="http://schemas.microsoft.com/office/powerpoint/2012/main">
        <p15:guide id="1" orient="horz" pos="550">
          <p15:clr>
            <a:srgbClr val="FBAE40"/>
          </p15:clr>
        </p15:guide>
        <p15:guide id="2" pos="2570">
          <p15:clr>
            <a:srgbClr val="FBAE40"/>
          </p15:clr>
        </p15:guide>
        <p15:guide id="3" pos="329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ab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GB"/>
              <a:t>Click to edit Master text styles</a:t>
            </a:r>
            <a:endParaRPr lang="en-AU"/>
          </a:p>
        </p:txBody>
      </p:sp>
      <p:sp>
        <p:nvSpPr>
          <p:cNvPr id="4" name="Text Placeholder 3">
            <a:extLst>
              <a:ext uri="{FF2B5EF4-FFF2-40B4-BE49-F238E27FC236}">
                <a16:creationId xmlns:a16="http://schemas.microsoft.com/office/drawing/2014/main" id="{63AC0B42-7037-D44A-8752-EFCC86798824}"/>
              </a:ext>
            </a:extLst>
          </p:cNvPr>
          <p:cNvSpPr>
            <a:spLocks noGrp="1"/>
          </p:cNvSpPr>
          <p:nvPr>
            <p:ph type="body" sz="quarter" idx="15"/>
          </p:nvPr>
        </p:nvSpPr>
        <p:spPr>
          <a:xfrm>
            <a:off x="479425" y="1665288"/>
            <a:ext cx="6480175" cy="169277"/>
          </a:xfrm>
        </p:spPr>
        <p:txBody>
          <a:bodyPr>
            <a:spAutoFit/>
          </a:bodyPr>
          <a:lstStyle>
            <a:lvl1pPr>
              <a:defRPr sz="1100" b="1">
                <a:solidFill>
                  <a:schemeClr val="tx1"/>
                </a:solidFill>
              </a:defRPr>
            </a:lvl1pPr>
          </a:lstStyle>
          <a:p>
            <a:pPr lvl="0"/>
            <a:r>
              <a:rPr lang="en-GB"/>
              <a:t>Click to edit Master text styles</a:t>
            </a:r>
            <a:endParaRPr lang="en-AU"/>
          </a:p>
        </p:txBody>
      </p:sp>
      <p:sp>
        <p:nvSpPr>
          <p:cNvPr id="6" name="Text Placeholder 5">
            <a:extLst>
              <a:ext uri="{FF2B5EF4-FFF2-40B4-BE49-F238E27FC236}">
                <a16:creationId xmlns:a16="http://schemas.microsoft.com/office/drawing/2014/main" id="{71F3D828-95E7-7F48-9F58-E0FAEA28EBDD}"/>
              </a:ext>
            </a:extLst>
          </p:cNvPr>
          <p:cNvSpPr>
            <a:spLocks noGrp="1"/>
          </p:cNvSpPr>
          <p:nvPr>
            <p:ph type="body" sz="quarter" idx="16"/>
          </p:nvPr>
        </p:nvSpPr>
        <p:spPr>
          <a:xfrm>
            <a:off x="479424" y="6166078"/>
            <a:ext cx="6483600" cy="107722"/>
          </a:xfrm>
        </p:spPr>
        <p:txBody>
          <a:bodyPr anchor="b" anchorCtr="0">
            <a:spAutoFit/>
          </a:bodyPr>
          <a:lstStyle>
            <a:lvl1pPr>
              <a:defRPr sz="700">
                <a:solidFill>
                  <a:schemeClr val="tx1"/>
                </a:solidFill>
              </a:defRPr>
            </a:lvl1pPr>
          </a:lstStyle>
          <a:p>
            <a:pPr lvl="0"/>
            <a:r>
              <a:rPr lang="en-GB"/>
              <a:t>Click to edit Master text styles</a:t>
            </a:r>
            <a:endParaRPr lang="en-AU"/>
          </a:p>
        </p:txBody>
      </p:sp>
      <p:pic>
        <p:nvPicPr>
          <p:cNvPr id="8" name="Picture 7">
            <a:extLst>
              <a:ext uri="{FF2B5EF4-FFF2-40B4-BE49-F238E27FC236}">
                <a16:creationId xmlns:a16="http://schemas.microsoft.com/office/drawing/2014/main" id="{9D0D9BB6-8215-4440-A138-B64DB29E4773}"/>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52331096"/>
      </p:ext>
    </p:extLst>
  </p:cSld>
  <p:clrMapOvr>
    <a:masterClrMapping/>
  </p:clrMapOvr>
  <p:extLst>
    <p:ext uri="{DCECCB84-F9BA-43D5-87BE-67443E8EF086}">
      <p15:sldGuideLst xmlns:p15="http://schemas.microsoft.com/office/powerpoint/2012/main">
        <p15:guide id="1" orient="horz" pos="550">
          <p15:clr>
            <a:srgbClr val="FBAE40"/>
          </p15:clr>
        </p15:guide>
        <p15:guide id="2" orient="horz" pos="1275">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GB"/>
              <a:t>Click to edit Master text styles</a:t>
            </a:r>
            <a:endParaRPr lang="en-AU"/>
          </a:p>
        </p:txBody>
      </p:sp>
      <p:sp>
        <p:nvSpPr>
          <p:cNvPr id="4" name="Text Placeholder 3">
            <a:extLst>
              <a:ext uri="{FF2B5EF4-FFF2-40B4-BE49-F238E27FC236}">
                <a16:creationId xmlns:a16="http://schemas.microsoft.com/office/drawing/2014/main" id="{63AC0B42-7037-D44A-8752-EFCC86798824}"/>
              </a:ext>
            </a:extLst>
          </p:cNvPr>
          <p:cNvSpPr>
            <a:spLocks noGrp="1"/>
          </p:cNvSpPr>
          <p:nvPr>
            <p:ph type="body" sz="quarter" idx="15"/>
          </p:nvPr>
        </p:nvSpPr>
        <p:spPr>
          <a:xfrm>
            <a:off x="479425" y="5737810"/>
            <a:ext cx="6480175" cy="184666"/>
          </a:xfrm>
        </p:spPr>
        <p:txBody>
          <a:bodyPr anchor="b" anchorCtr="0">
            <a:spAutoFit/>
          </a:bodyPr>
          <a:lstStyle>
            <a:lvl1pPr>
              <a:defRPr sz="1200" b="1">
                <a:solidFill>
                  <a:schemeClr val="tx1"/>
                </a:solidFill>
              </a:defRPr>
            </a:lvl1pPr>
          </a:lstStyle>
          <a:p>
            <a:pPr lvl="0"/>
            <a:r>
              <a:rPr lang="en-GB"/>
              <a:t>Click to edit Master text styles</a:t>
            </a:r>
            <a:endParaRPr lang="en-AU"/>
          </a:p>
        </p:txBody>
      </p:sp>
      <p:sp>
        <p:nvSpPr>
          <p:cNvPr id="6" name="Text Placeholder 5">
            <a:extLst>
              <a:ext uri="{FF2B5EF4-FFF2-40B4-BE49-F238E27FC236}">
                <a16:creationId xmlns:a16="http://schemas.microsoft.com/office/drawing/2014/main" id="{71F3D828-95E7-7F48-9F58-E0FAEA28EBDD}"/>
              </a:ext>
            </a:extLst>
          </p:cNvPr>
          <p:cNvSpPr>
            <a:spLocks noGrp="1"/>
          </p:cNvSpPr>
          <p:nvPr>
            <p:ph type="body" sz="quarter" idx="16"/>
          </p:nvPr>
        </p:nvSpPr>
        <p:spPr>
          <a:xfrm>
            <a:off x="479424" y="6166078"/>
            <a:ext cx="6483600" cy="107722"/>
          </a:xfrm>
        </p:spPr>
        <p:txBody>
          <a:bodyPr anchor="b" anchorCtr="0">
            <a:spAutoFit/>
          </a:bodyPr>
          <a:lstStyle>
            <a:lvl1pPr>
              <a:defRPr sz="700">
                <a:solidFill>
                  <a:schemeClr val="tx1"/>
                </a:solidFill>
              </a:defRPr>
            </a:lvl1pPr>
          </a:lstStyle>
          <a:p>
            <a:pPr lvl="0"/>
            <a:r>
              <a:rPr lang="en-GB"/>
              <a:t>Click to edit Master text styles</a:t>
            </a:r>
            <a:endParaRPr lang="en-AU"/>
          </a:p>
        </p:txBody>
      </p:sp>
      <p:pic>
        <p:nvPicPr>
          <p:cNvPr id="8" name="Picture 7">
            <a:extLst>
              <a:ext uri="{FF2B5EF4-FFF2-40B4-BE49-F238E27FC236}">
                <a16:creationId xmlns:a16="http://schemas.microsoft.com/office/drawing/2014/main" id="{12A5A1B9-84BB-F24E-A361-A5C2D495D774}"/>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1581924073"/>
      </p:ext>
    </p:extLst>
  </p:cSld>
  <p:clrMapOvr>
    <a:masterClrMapping/>
  </p:clrMapOvr>
  <p:extLst>
    <p:ext uri="{DCECCB84-F9BA-43D5-87BE-67443E8EF086}">
      <p15:sldGuideLst xmlns:p15="http://schemas.microsoft.com/office/powerpoint/2012/main">
        <p15:guide id="1" orient="horz" pos="550">
          <p15:clr>
            <a:srgbClr val="FBAE40"/>
          </p15:clr>
        </p15:guide>
        <p15:guide id="2" orient="horz" pos="1389">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GB"/>
              <a:t>Click to edit Master text styles</a:t>
            </a:r>
            <a:endParaRPr lang="en-AU"/>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hasCustomPrompt="1"/>
          </p:nvPr>
        </p:nvSpPr>
        <p:spPr>
          <a:xfrm>
            <a:off x="479425" y="4295706"/>
            <a:ext cx="2663826" cy="1978094"/>
          </a:xfrm>
        </p:spPr>
        <p:txBody>
          <a:bodyPr/>
          <a:lstStyle>
            <a:lvl1pPr algn="ctr">
              <a:defRPr lang="en-GB" sz="2800" b="1" kern="1200">
                <a:solidFill>
                  <a:schemeClr val="accent1"/>
                </a:solidFill>
                <a:latin typeface="+mn-lt"/>
                <a:ea typeface="+mn-ea"/>
                <a:cs typeface="+mn-cs"/>
              </a:defRPr>
            </a:lvl1pPr>
            <a:lvl2pPr algn="ctr">
              <a:spcBef>
                <a:spcPts val="400"/>
              </a:spcBef>
              <a:defRPr sz="1500" b="0">
                <a:solidFill>
                  <a:schemeClr val="tx1"/>
                </a:solidFill>
              </a:defRPr>
            </a:lvl2pPr>
            <a:lvl3pPr marL="144000" indent="-144000" algn="ctr">
              <a:defRPr lang="en-GB" sz="1000" kern="1200">
                <a:solidFill>
                  <a:schemeClr val="tx1"/>
                </a:solidFill>
                <a:latin typeface="+mn-lt"/>
                <a:ea typeface="+mn-ea"/>
                <a:cs typeface="+mn-cs"/>
              </a:defRPr>
            </a:lvl3pPr>
            <a:lvl4pPr marL="288000" indent="-144000" algn="ctr">
              <a:defRPr lang="en-GB" sz="1000" kern="1200" dirty="0">
                <a:solidFill>
                  <a:schemeClr val="tx1"/>
                </a:solidFill>
                <a:latin typeface="+mn-lt"/>
                <a:ea typeface="+mn-ea"/>
                <a:cs typeface="+mn-cs"/>
              </a:defRPr>
            </a:lvl4pPr>
            <a:lvl5pPr algn="ctr">
              <a:defRPr lang="en-GB" sz="1000" kern="1200" dirty="0">
                <a:solidFill>
                  <a:schemeClr val="tx1"/>
                </a:solidFill>
                <a:latin typeface="+mn-lt"/>
                <a:ea typeface="+mn-ea"/>
                <a:cs typeface="+mn-cs"/>
              </a:defRPr>
            </a:lvl5pPr>
          </a:lstStyle>
          <a:p>
            <a:pPr lvl="0"/>
            <a:r>
              <a:rPr lang="en-GB"/>
              <a:t>First level</a:t>
            </a:r>
          </a:p>
          <a:p>
            <a:pPr lvl="1"/>
            <a:r>
              <a:rPr lang="en-GB"/>
              <a:t>Second Level</a:t>
            </a:r>
            <a:endParaRPr lang="en-AU" dirty="0"/>
          </a:p>
        </p:txBody>
      </p:sp>
      <p:sp>
        <p:nvSpPr>
          <p:cNvPr id="19" name="Picture Placeholder 7">
            <a:extLst>
              <a:ext uri="{FF2B5EF4-FFF2-40B4-BE49-F238E27FC236}">
                <a16:creationId xmlns:a16="http://schemas.microsoft.com/office/drawing/2014/main" id="{95FEB8FA-8EDE-A24D-87C8-50F9EB0A6A4C}"/>
              </a:ext>
            </a:extLst>
          </p:cNvPr>
          <p:cNvSpPr>
            <a:spLocks noGrp="1"/>
          </p:cNvSpPr>
          <p:nvPr>
            <p:ph type="pic" sz="quarter" idx="17" hasCustomPrompt="1"/>
          </p:nvPr>
        </p:nvSpPr>
        <p:spPr>
          <a:xfrm>
            <a:off x="916673" y="2212258"/>
            <a:ext cx="1789330" cy="1787420"/>
          </a:xfrm>
          <a:prstGeom prst="ellipse">
            <a:avLst/>
          </a:prstGeom>
          <a:solidFill>
            <a:schemeClr val="accent1"/>
          </a:solidFill>
        </p:spPr>
        <p:txBody>
          <a:bodyPr anchor="ctr" anchorCtr="1"/>
          <a:lstStyle>
            <a:lvl1pPr algn="ctr">
              <a:defRPr sz="900">
                <a:solidFill>
                  <a:schemeClr val="bg1"/>
                </a:solidFill>
              </a:defRPr>
            </a:lvl1pPr>
          </a:lstStyle>
          <a:p>
            <a:r>
              <a:rPr lang="en-AU"/>
              <a:t>Click to insert image</a:t>
            </a:r>
          </a:p>
        </p:txBody>
      </p:sp>
      <p:sp>
        <p:nvSpPr>
          <p:cNvPr id="20" name="Text Placeholder 8">
            <a:extLst>
              <a:ext uri="{FF2B5EF4-FFF2-40B4-BE49-F238E27FC236}">
                <a16:creationId xmlns:a16="http://schemas.microsoft.com/office/drawing/2014/main" id="{A669F158-7D9C-0E46-9E0E-FEA46CB3AC08}"/>
              </a:ext>
            </a:extLst>
          </p:cNvPr>
          <p:cNvSpPr>
            <a:spLocks noGrp="1"/>
          </p:cNvSpPr>
          <p:nvPr>
            <p:ph type="body" sz="quarter" idx="18" hasCustomPrompt="1"/>
          </p:nvPr>
        </p:nvSpPr>
        <p:spPr>
          <a:xfrm>
            <a:off x="3327880" y="4295706"/>
            <a:ext cx="2679220" cy="1978094"/>
          </a:xfrm>
        </p:spPr>
        <p:txBody>
          <a:bodyPr/>
          <a:lstStyle>
            <a:lvl1pPr algn="ctr">
              <a:defRPr lang="en-GB" sz="2800" b="1" kern="1200">
                <a:solidFill>
                  <a:schemeClr val="accent2"/>
                </a:solidFill>
                <a:latin typeface="+mn-lt"/>
                <a:ea typeface="+mn-ea"/>
                <a:cs typeface="+mn-cs"/>
              </a:defRPr>
            </a:lvl1pPr>
            <a:lvl2pPr algn="ctr">
              <a:spcBef>
                <a:spcPts val="400"/>
              </a:spcBef>
              <a:defRPr sz="1500" b="0">
                <a:solidFill>
                  <a:schemeClr val="tx1"/>
                </a:solidFill>
              </a:defRPr>
            </a:lvl2pPr>
            <a:lvl3pPr marL="144000" indent="-144000" algn="ctr">
              <a:defRPr lang="en-GB" sz="1000" kern="1200">
                <a:solidFill>
                  <a:schemeClr val="tx1"/>
                </a:solidFill>
                <a:latin typeface="+mn-lt"/>
                <a:ea typeface="+mn-ea"/>
                <a:cs typeface="+mn-cs"/>
              </a:defRPr>
            </a:lvl3pPr>
            <a:lvl4pPr marL="288000" indent="-144000" algn="ctr">
              <a:defRPr lang="en-GB" sz="1000" kern="1200" dirty="0">
                <a:solidFill>
                  <a:schemeClr val="tx1"/>
                </a:solidFill>
                <a:latin typeface="+mn-lt"/>
                <a:ea typeface="+mn-ea"/>
                <a:cs typeface="+mn-cs"/>
              </a:defRPr>
            </a:lvl4pPr>
            <a:lvl5pPr algn="ctr">
              <a:defRPr lang="en-GB" sz="1000" kern="1200" dirty="0">
                <a:solidFill>
                  <a:schemeClr val="tx1"/>
                </a:solidFill>
                <a:latin typeface="+mn-lt"/>
                <a:ea typeface="+mn-ea"/>
                <a:cs typeface="+mn-cs"/>
              </a:defRPr>
            </a:lvl5pPr>
          </a:lstStyle>
          <a:p>
            <a:pPr lvl="0"/>
            <a:r>
              <a:rPr lang="en-GB"/>
              <a:t>First level</a:t>
            </a:r>
          </a:p>
          <a:p>
            <a:pPr lvl="1"/>
            <a:r>
              <a:rPr lang="en-GB"/>
              <a:t>Second Level</a:t>
            </a:r>
            <a:endParaRPr lang="en-AU" dirty="0"/>
          </a:p>
        </p:txBody>
      </p:sp>
      <p:sp>
        <p:nvSpPr>
          <p:cNvPr id="21" name="Picture Placeholder 7">
            <a:extLst>
              <a:ext uri="{FF2B5EF4-FFF2-40B4-BE49-F238E27FC236}">
                <a16:creationId xmlns:a16="http://schemas.microsoft.com/office/drawing/2014/main" id="{F438B3AB-7289-9646-B867-3AF5DE18F333}"/>
              </a:ext>
            </a:extLst>
          </p:cNvPr>
          <p:cNvSpPr>
            <a:spLocks noGrp="1"/>
          </p:cNvSpPr>
          <p:nvPr>
            <p:ph type="pic" sz="quarter" idx="19" hasCustomPrompt="1"/>
          </p:nvPr>
        </p:nvSpPr>
        <p:spPr>
          <a:xfrm>
            <a:off x="3772825" y="2212258"/>
            <a:ext cx="1789330" cy="1787420"/>
          </a:xfrm>
          <a:prstGeom prst="ellipse">
            <a:avLst/>
          </a:prstGeom>
          <a:solidFill>
            <a:schemeClr val="accent2"/>
          </a:solidFill>
        </p:spPr>
        <p:txBody>
          <a:bodyPr anchor="ctr" anchorCtr="1"/>
          <a:lstStyle>
            <a:lvl1pPr algn="ctr">
              <a:defRPr sz="900">
                <a:solidFill>
                  <a:schemeClr val="bg1"/>
                </a:solidFill>
              </a:defRPr>
            </a:lvl1pPr>
          </a:lstStyle>
          <a:p>
            <a:r>
              <a:rPr lang="en-AU"/>
              <a:t>Click to insert image</a:t>
            </a:r>
          </a:p>
        </p:txBody>
      </p:sp>
      <p:sp>
        <p:nvSpPr>
          <p:cNvPr id="22" name="Text Placeholder 8">
            <a:extLst>
              <a:ext uri="{FF2B5EF4-FFF2-40B4-BE49-F238E27FC236}">
                <a16:creationId xmlns:a16="http://schemas.microsoft.com/office/drawing/2014/main" id="{40C66AFB-1E3A-A847-B964-338B27F85164}"/>
              </a:ext>
            </a:extLst>
          </p:cNvPr>
          <p:cNvSpPr>
            <a:spLocks noGrp="1"/>
          </p:cNvSpPr>
          <p:nvPr>
            <p:ph type="body" sz="quarter" idx="20" hasCustomPrompt="1"/>
          </p:nvPr>
        </p:nvSpPr>
        <p:spPr>
          <a:xfrm>
            <a:off x="6184900" y="4295706"/>
            <a:ext cx="2682875" cy="1978094"/>
          </a:xfrm>
        </p:spPr>
        <p:txBody>
          <a:bodyPr/>
          <a:lstStyle>
            <a:lvl1pPr algn="ctr">
              <a:defRPr lang="en-GB" sz="2800" b="1" kern="1200">
                <a:solidFill>
                  <a:schemeClr val="accent3"/>
                </a:solidFill>
                <a:latin typeface="+mn-lt"/>
                <a:ea typeface="+mn-ea"/>
                <a:cs typeface="+mn-cs"/>
              </a:defRPr>
            </a:lvl1pPr>
            <a:lvl2pPr algn="ctr">
              <a:spcBef>
                <a:spcPts val="400"/>
              </a:spcBef>
              <a:defRPr sz="1500" b="0">
                <a:solidFill>
                  <a:schemeClr val="tx1"/>
                </a:solidFill>
              </a:defRPr>
            </a:lvl2pPr>
            <a:lvl3pPr marL="144000" indent="-144000" algn="ctr">
              <a:defRPr lang="en-GB" sz="1000" kern="1200">
                <a:solidFill>
                  <a:schemeClr val="tx1"/>
                </a:solidFill>
                <a:latin typeface="+mn-lt"/>
                <a:ea typeface="+mn-ea"/>
                <a:cs typeface="+mn-cs"/>
              </a:defRPr>
            </a:lvl3pPr>
            <a:lvl4pPr marL="288000" indent="-144000" algn="ctr">
              <a:defRPr lang="en-GB" sz="1000" kern="1200" dirty="0">
                <a:solidFill>
                  <a:schemeClr val="tx1"/>
                </a:solidFill>
                <a:latin typeface="+mn-lt"/>
                <a:ea typeface="+mn-ea"/>
                <a:cs typeface="+mn-cs"/>
              </a:defRPr>
            </a:lvl4pPr>
            <a:lvl5pPr algn="ctr">
              <a:defRPr lang="en-GB" sz="1000" kern="1200" dirty="0">
                <a:solidFill>
                  <a:schemeClr val="tx1"/>
                </a:solidFill>
                <a:latin typeface="+mn-lt"/>
                <a:ea typeface="+mn-ea"/>
                <a:cs typeface="+mn-cs"/>
              </a:defRPr>
            </a:lvl5pPr>
          </a:lstStyle>
          <a:p>
            <a:pPr lvl="0"/>
            <a:r>
              <a:rPr lang="en-GB"/>
              <a:t>First level</a:t>
            </a:r>
          </a:p>
          <a:p>
            <a:pPr lvl="1"/>
            <a:r>
              <a:rPr lang="en-GB"/>
              <a:t>Second Level</a:t>
            </a:r>
            <a:endParaRPr lang="en-AU" dirty="0"/>
          </a:p>
        </p:txBody>
      </p:sp>
      <p:sp>
        <p:nvSpPr>
          <p:cNvPr id="23" name="Text Placeholder 8">
            <a:extLst>
              <a:ext uri="{FF2B5EF4-FFF2-40B4-BE49-F238E27FC236}">
                <a16:creationId xmlns:a16="http://schemas.microsoft.com/office/drawing/2014/main" id="{DBFF8511-411D-A740-A808-67DCAA560579}"/>
              </a:ext>
            </a:extLst>
          </p:cNvPr>
          <p:cNvSpPr>
            <a:spLocks noGrp="1"/>
          </p:cNvSpPr>
          <p:nvPr>
            <p:ph type="body" sz="quarter" idx="21" hasCustomPrompt="1"/>
          </p:nvPr>
        </p:nvSpPr>
        <p:spPr>
          <a:xfrm>
            <a:off x="9045575" y="4295706"/>
            <a:ext cx="2666999" cy="1978094"/>
          </a:xfrm>
        </p:spPr>
        <p:txBody>
          <a:bodyPr/>
          <a:lstStyle>
            <a:lvl1pPr algn="ctr">
              <a:defRPr lang="en-GB" sz="2800" b="1" kern="1200">
                <a:solidFill>
                  <a:schemeClr val="accent2"/>
                </a:solidFill>
                <a:latin typeface="+mn-lt"/>
                <a:ea typeface="+mn-ea"/>
                <a:cs typeface="+mn-cs"/>
              </a:defRPr>
            </a:lvl1pPr>
            <a:lvl2pPr algn="ctr">
              <a:spcBef>
                <a:spcPts val="400"/>
              </a:spcBef>
              <a:defRPr sz="1500" b="0">
                <a:solidFill>
                  <a:schemeClr val="tx1"/>
                </a:solidFill>
              </a:defRPr>
            </a:lvl2pPr>
            <a:lvl3pPr marL="144000" indent="-144000" algn="ctr">
              <a:defRPr lang="en-GB" sz="1000" kern="1200">
                <a:solidFill>
                  <a:schemeClr val="tx1"/>
                </a:solidFill>
                <a:latin typeface="+mn-lt"/>
                <a:ea typeface="+mn-ea"/>
                <a:cs typeface="+mn-cs"/>
              </a:defRPr>
            </a:lvl3pPr>
            <a:lvl4pPr marL="288000" indent="-144000" algn="ctr">
              <a:defRPr lang="en-GB" sz="1000" kern="1200" dirty="0">
                <a:solidFill>
                  <a:schemeClr val="tx1"/>
                </a:solidFill>
                <a:latin typeface="+mn-lt"/>
                <a:ea typeface="+mn-ea"/>
                <a:cs typeface="+mn-cs"/>
              </a:defRPr>
            </a:lvl4pPr>
            <a:lvl5pPr algn="ctr">
              <a:defRPr lang="en-GB" sz="1000" kern="1200" dirty="0">
                <a:solidFill>
                  <a:schemeClr val="tx1"/>
                </a:solidFill>
                <a:latin typeface="+mn-lt"/>
                <a:ea typeface="+mn-ea"/>
                <a:cs typeface="+mn-cs"/>
              </a:defRPr>
            </a:lvl5pPr>
          </a:lstStyle>
          <a:p>
            <a:pPr lvl="0"/>
            <a:r>
              <a:rPr lang="en-GB"/>
              <a:t>First level</a:t>
            </a:r>
          </a:p>
          <a:p>
            <a:pPr lvl="1"/>
            <a:r>
              <a:rPr lang="en-GB"/>
              <a:t>Second Level</a:t>
            </a:r>
            <a:endParaRPr lang="en-AU" dirty="0"/>
          </a:p>
        </p:txBody>
      </p:sp>
      <p:sp>
        <p:nvSpPr>
          <p:cNvPr id="24" name="Picture Placeholder 7">
            <a:extLst>
              <a:ext uri="{FF2B5EF4-FFF2-40B4-BE49-F238E27FC236}">
                <a16:creationId xmlns:a16="http://schemas.microsoft.com/office/drawing/2014/main" id="{A3BF07B2-7ACE-364F-B575-8F059FD9C572}"/>
              </a:ext>
            </a:extLst>
          </p:cNvPr>
          <p:cNvSpPr>
            <a:spLocks noGrp="1"/>
          </p:cNvSpPr>
          <p:nvPr>
            <p:ph type="pic" sz="quarter" idx="22" hasCustomPrompt="1"/>
          </p:nvPr>
        </p:nvSpPr>
        <p:spPr>
          <a:xfrm>
            <a:off x="6631672" y="2212258"/>
            <a:ext cx="1789330" cy="1787420"/>
          </a:xfrm>
          <a:prstGeom prst="ellipse">
            <a:avLst/>
          </a:prstGeom>
          <a:solidFill>
            <a:schemeClr val="accent3"/>
          </a:solidFill>
        </p:spPr>
        <p:txBody>
          <a:bodyPr anchor="ctr" anchorCtr="1"/>
          <a:lstStyle>
            <a:lvl1pPr algn="ctr">
              <a:defRPr sz="900">
                <a:solidFill>
                  <a:schemeClr val="bg1"/>
                </a:solidFill>
              </a:defRPr>
            </a:lvl1pPr>
          </a:lstStyle>
          <a:p>
            <a:r>
              <a:rPr lang="en-AU"/>
              <a:t>Click to insert image</a:t>
            </a:r>
          </a:p>
        </p:txBody>
      </p:sp>
      <p:sp>
        <p:nvSpPr>
          <p:cNvPr id="25" name="Picture Placeholder 7">
            <a:extLst>
              <a:ext uri="{FF2B5EF4-FFF2-40B4-BE49-F238E27FC236}">
                <a16:creationId xmlns:a16="http://schemas.microsoft.com/office/drawing/2014/main" id="{088519CF-7FB7-564F-AE46-C4CC47597DC4}"/>
              </a:ext>
            </a:extLst>
          </p:cNvPr>
          <p:cNvSpPr>
            <a:spLocks noGrp="1"/>
          </p:cNvSpPr>
          <p:nvPr>
            <p:ph type="pic" sz="quarter" idx="23" hasCustomPrompt="1"/>
          </p:nvPr>
        </p:nvSpPr>
        <p:spPr>
          <a:xfrm>
            <a:off x="9484409" y="2212258"/>
            <a:ext cx="1789330" cy="1787420"/>
          </a:xfrm>
          <a:prstGeom prst="ellipse">
            <a:avLst/>
          </a:prstGeom>
          <a:solidFill>
            <a:schemeClr val="accent2">
              <a:alpha val="60000"/>
            </a:schemeClr>
          </a:solidFill>
        </p:spPr>
        <p:txBody>
          <a:bodyPr anchor="ctr" anchorCtr="1"/>
          <a:lstStyle>
            <a:lvl1pPr algn="ctr">
              <a:defRPr sz="900">
                <a:solidFill>
                  <a:schemeClr val="bg1"/>
                </a:solidFill>
              </a:defRPr>
            </a:lvl1pPr>
          </a:lstStyle>
          <a:p>
            <a:r>
              <a:rPr lang="en-AU"/>
              <a:t>Click to insert image</a:t>
            </a:r>
          </a:p>
        </p:txBody>
      </p:sp>
      <p:pic>
        <p:nvPicPr>
          <p:cNvPr id="13" name="Picture 12">
            <a:extLst>
              <a:ext uri="{FF2B5EF4-FFF2-40B4-BE49-F238E27FC236}">
                <a16:creationId xmlns:a16="http://schemas.microsoft.com/office/drawing/2014/main" id="{8BF3D041-B5D9-2A47-A019-6ADC091FE2F3}"/>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1277270318"/>
      </p:ext>
    </p:extLst>
  </p:cSld>
  <p:clrMapOvr>
    <a:masterClrMapping/>
  </p:clrMapOvr>
  <p:extLst>
    <p:ext uri="{DCECCB84-F9BA-43D5-87BE-67443E8EF086}">
      <p15:sldGuideLst xmlns:p15="http://schemas.microsoft.com/office/powerpoint/2012/main">
        <p15:guide id="1" orient="horz" pos="550">
          <p15:clr>
            <a:srgbClr val="FBAE40"/>
          </p15:clr>
        </p15:guide>
        <p15:guide id="2" pos="3784">
          <p15:clr>
            <a:srgbClr val="FBAE40"/>
          </p15:clr>
        </p15:guide>
        <p15:guide id="3" pos="3896">
          <p15:clr>
            <a:srgbClr val="FBAE40"/>
          </p15:clr>
        </p15:guide>
        <p15:guide id="4" pos="2094">
          <p15:clr>
            <a:srgbClr val="FBAE40"/>
          </p15:clr>
        </p15:guide>
        <p15:guide id="5" pos="1980">
          <p15:clr>
            <a:srgbClr val="FBAE40"/>
          </p15:clr>
        </p15:guide>
        <p15:guide id="6" pos="5586">
          <p15:clr>
            <a:srgbClr val="FBAE40"/>
          </p15:clr>
        </p15:guide>
        <p15:guide id="7" pos="5700">
          <p15:clr>
            <a:srgbClr val="FBAE40"/>
          </p15:clr>
        </p15:guide>
        <p15:guide id="8" orient="horz" pos="123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nfographic 2">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lvl1pPr>
              <a:defRPr>
                <a:solidFill>
                  <a:schemeClr val="bg1"/>
                </a:solidFill>
              </a:defRPr>
            </a:lvl1pPr>
          </a:lstStyle>
          <a:p>
            <a:fld id="{0500C9E6-702F-A843-8A04-80C500C6891A}" type="slidenum">
              <a:rPr lang="en-AU"/>
              <a:pPr/>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bg1"/>
                </a:solidFill>
              </a:defRPr>
            </a:lvl1pPr>
          </a:lstStyle>
          <a:p>
            <a:pPr lvl="0"/>
            <a:r>
              <a:rPr lang="en-GB"/>
              <a:t>Click to edit Master text styles</a:t>
            </a:r>
            <a:endParaRPr lang="en-AU"/>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hasCustomPrompt="1"/>
          </p:nvPr>
        </p:nvSpPr>
        <p:spPr>
          <a:xfrm>
            <a:off x="479425" y="4295706"/>
            <a:ext cx="2663826" cy="1978094"/>
          </a:xfrm>
        </p:spPr>
        <p:txBody>
          <a:bodyPr/>
          <a:lstStyle>
            <a:lvl1pPr algn="ctr">
              <a:defRPr lang="en-GB" sz="2800" b="1" kern="1200">
                <a:solidFill>
                  <a:schemeClr val="bg1"/>
                </a:solidFill>
                <a:latin typeface="+mn-lt"/>
                <a:ea typeface="+mn-ea"/>
                <a:cs typeface="+mn-cs"/>
              </a:defRPr>
            </a:lvl1pPr>
            <a:lvl2pPr algn="ctr">
              <a:spcBef>
                <a:spcPts val="400"/>
              </a:spcBef>
              <a:defRPr sz="1500" b="0">
                <a:solidFill>
                  <a:schemeClr val="bg1"/>
                </a:solidFill>
              </a:defRPr>
            </a:lvl2pPr>
            <a:lvl3pPr marL="144000" indent="-144000" algn="ctr">
              <a:defRPr lang="en-GB" sz="1000" kern="1200">
                <a:solidFill>
                  <a:schemeClr val="tx1"/>
                </a:solidFill>
                <a:latin typeface="+mn-lt"/>
                <a:ea typeface="+mn-ea"/>
                <a:cs typeface="+mn-cs"/>
              </a:defRPr>
            </a:lvl3pPr>
            <a:lvl4pPr marL="288000" indent="-144000" algn="ctr">
              <a:defRPr lang="en-GB" sz="1000" kern="1200" dirty="0">
                <a:solidFill>
                  <a:schemeClr val="tx1"/>
                </a:solidFill>
                <a:latin typeface="+mn-lt"/>
                <a:ea typeface="+mn-ea"/>
                <a:cs typeface="+mn-cs"/>
              </a:defRPr>
            </a:lvl4pPr>
            <a:lvl5pPr algn="ctr">
              <a:defRPr lang="en-GB" sz="1000" kern="1200" dirty="0">
                <a:solidFill>
                  <a:schemeClr val="tx1"/>
                </a:solidFill>
                <a:latin typeface="+mn-lt"/>
                <a:ea typeface="+mn-ea"/>
                <a:cs typeface="+mn-cs"/>
              </a:defRPr>
            </a:lvl5pPr>
          </a:lstStyle>
          <a:p>
            <a:pPr lvl="0"/>
            <a:r>
              <a:rPr lang="en-GB"/>
              <a:t>First level</a:t>
            </a:r>
          </a:p>
          <a:p>
            <a:pPr lvl="1"/>
            <a:r>
              <a:rPr lang="en-GB"/>
              <a:t>Second Level</a:t>
            </a:r>
            <a:endParaRPr lang="en-AU" dirty="0"/>
          </a:p>
        </p:txBody>
      </p:sp>
      <p:sp>
        <p:nvSpPr>
          <p:cNvPr id="19" name="Picture Placeholder 7">
            <a:extLst>
              <a:ext uri="{FF2B5EF4-FFF2-40B4-BE49-F238E27FC236}">
                <a16:creationId xmlns:a16="http://schemas.microsoft.com/office/drawing/2014/main" id="{95FEB8FA-8EDE-A24D-87C8-50F9EB0A6A4C}"/>
              </a:ext>
            </a:extLst>
          </p:cNvPr>
          <p:cNvSpPr>
            <a:spLocks noGrp="1"/>
          </p:cNvSpPr>
          <p:nvPr>
            <p:ph type="pic" sz="quarter" idx="17" hasCustomPrompt="1"/>
          </p:nvPr>
        </p:nvSpPr>
        <p:spPr>
          <a:xfrm>
            <a:off x="916673" y="2212258"/>
            <a:ext cx="1789330" cy="1787420"/>
          </a:xfrm>
          <a:prstGeom prst="ellipse">
            <a:avLst/>
          </a:prstGeom>
          <a:solidFill>
            <a:schemeClr val="tx2"/>
          </a:solidFill>
        </p:spPr>
        <p:txBody>
          <a:bodyPr anchor="ctr" anchorCtr="1"/>
          <a:lstStyle>
            <a:lvl1pPr algn="ctr">
              <a:defRPr sz="900">
                <a:solidFill>
                  <a:schemeClr val="bg1"/>
                </a:solidFill>
              </a:defRPr>
            </a:lvl1pPr>
          </a:lstStyle>
          <a:p>
            <a:r>
              <a:rPr lang="en-AU"/>
              <a:t>Click to insert image</a:t>
            </a:r>
          </a:p>
        </p:txBody>
      </p:sp>
      <p:sp>
        <p:nvSpPr>
          <p:cNvPr id="20" name="Text Placeholder 8">
            <a:extLst>
              <a:ext uri="{FF2B5EF4-FFF2-40B4-BE49-F238E27FC236}">
                <a16:creationId xmlns:a16="http://schemas.microsoft.com/office/drawing/2014/main" id="{A669F158-7D9C-0E46-9E0E-FEA46CB3AC08}"/>
              </a:ext>
            </a:extLst>
          </p:cNvPr>
          <p:cNvSpPr>
            <a:spLocks noGrp="1"/>
          </p:cNvSpPr>
          <p:nvPr>
            <p:ph type="body" sz="quarter" idx="18" hasCustomPrompt="1"/>
          </p:nvPr>
        </p:nvSpPr>
        <p:spPr>
          <a:xfrm>
            <a:off x="3327880" y="4295706"/>
            <a:ext cx="2679220" cy="1978094"/>
          </a:xfrm>
        </p:spPr>
        <p:txBody>
          <a:bodyPr/>
          <a:lstStyle>
            <a:lvl1pPr algn="ctr">
              <a:defRPr lang="en-GB" sz="2800" b="1" kern="1200">
                <a:solidFill>
                  <a:schemeClr val="bg1"/>
                </a:solidFill>
                <a:latin typeface="+mn-lt"/>
                <a:ea typeface="+mn-ea"/>
                <a:cs typeface="+mn-cs"/>
              </a:defRPr>
            </a:lvl1pPr>
            <a:lvl2pPr algn="ctr">
              <a:spcBef>
                <a:spcPts val="400"/>
              </a:spcBef>
              <a:defRPr sz="1500" b="0">
                <a:solidFill>
                  <a:schemeClr val="bg1"/>
                </a:solidFill>
              </a:defRPr>
            </a:lvl2pPr>
            <a:lvl3pPr marL="144000" indent="-144000" algn="ctr">
              <a:defRPr lang="en-GB" sz="1000" kern="1200">
                <a:solidFill>
                  <a:schemeClr val="tx1"/>
                </a:solidFill>
                <a:latin typeface="+mn-lt"/>
                <a:ea typeface="+mn-ea"/>
                <a:cs typeface="+mn-cs"/>
              </a:defRPr>
            </a:lvl3pPr>
            <a:lvl4pPr marL="288000" indent="-144000" algn="ctr">
              <a:defRPr lang="en-GB" sz="1000" kern="1200" dirty="0">
                <a:solidFill>
                  <a:schemeClr val="tx1"/>
                </a:solidFill>
                <a:latin typeface="+mn-lt"/>
                <a:ea typeface="+mn-ea"/>
                <a:cs typeface="+mn-cs"/>
              </a:defRPr>
            </a:lvl4pPr>
            <a:lvl5pPr algn="ctr">
              <a:defRPr lang="en-GB" sz="1000" kern="1200" dirty="0">
                <a:solidFill>
                  <a:schemeClr val="tx1"/>
                </a:solidFill>
                <a:latin typeface="+mn-lt"/>
                <a:ea typeface="+mn-ea"/>
                <a:cs typeface="+mn-cs"/>
              </a:defRPr>
            </a:lvl5pPr>
          </a:lstStyle>
          <a:p>
            <a:pPr lvl="0"/>
            <a:r>
              <a:rPr lang="en-GB"/>
              <a:t>First level</a:t>
            </a:r>
          </a:p>
          <a:p>
            <a:pPr lvl="1"/>
            <a:r>
              <a:rPr lang="en-GB"/>
              <a:t>Second Level</a:t>
            </a:r>
            <a:endParaRPr lang="en-AU" dirty="0"/>
          </a:p>
        </p:txBody>
      </p:sp>
      <p:sp>
        <p:nvSpPr>
          <p:cNvPr id="21" name="Picture Placeholder 7">
            <a:extLst>
              <a:ext uri="{FF2B5EF4-FFF2-40B4-BE49-F238E27FC236}">
                <a16:creationId xmlns:a16="http://schemas.microsoft.com/office/drawing/2014/main" id="{F438B3AB-7289-9646-B867-3AF5DE18F333}"/>
              </a:ext>
            </a:extLst>
          </p:cNvPr>
          <p:cNvSpPr>
            <a:spLocks noGrp="1"/>
          </p:cNvSpPr>
          <p:nvPr>
            <p:ph type="pic" sz="quarter" idx="19" hasCustomPrompt="1"/>
          </p:nvPr>
        </p:nvSpPr>
        <p:spPr>
          <a:xfrm>
            <a:off x="3772825" y="2212258"/>
            <a:ext cx="1789330" cy="1787420"/>
          </a:xfrm>
          <a:prstGeom prst="ellipse">
            <a:avLst/>
          </a:prstGeom>
          <a:solidFill>
            <a:schemeClr val="tx2"/>
          </a:solidFill>
        </p:spPr>
        <p:txBody>
          <a:bodyPr anchor="ctr" anchorCtr="1"/>
          <a:lstStyle>
            <a:lvl1pPr algn="ctr">
              <a:defRPr sz="900">
                <a:solidFill>
                  <a:schemeClr val="bg1"/>
                </a:solidFill>
              </a:defRPr>
            </a:lvl1pPr>
          </a:lstStyle>
          <a:p>
            <a:r>
              <a:rPr lang="en-AU"/>
              <a:t>Click to insert image</a:t>
            </a:r>
          </a:p>
        </p:txBody>
      </p:sp>
      <p:sp>
        <p:nvSpPr>
          <p:cNvPr id="22" name="Text Placeholder 8">
            <a:extLst>
              <a:ext uri="{FF2B5EF4-FFF2-40B4-BE49-F238E27FC236}">
                <a16:creationId xmlns:a16="http://schemas.microsoft.com/office/drawing/2014/main" id="{40C66AFB-1E3A-A847-B964-338B27F85164}"/>
              </a:ext>
            </a:extLst>
          </p:cNvPr>
          <p:cNvSpPr>
            <a:spLocks noGrp="1"/>
          </p:cNvSpPr>
          <p:nvPr>
            <p:ph type="body" sz="quarter" idx="20" hasCustomPrompt="1"/>
          </p:nvPr>
        </p:nvSpPr>
        <p:spPr>
          <a:xfrm>
            <a:off x="6184900" y="4295706"/>
            <a:ext cx="2682875" cy="1978094"/>
          </a:xfrm>
        </p:spPr>
        <p:txBody>
          <a:bodyPr/>
          <a:lstStyle>
            <a:lvl1pPr algn="ctr">
              <a:defRPr lang="en-GB" sz="2800" b="1" kern="1200">
                <a:solidFill>
                  <a:schemeClr val="bg1"/>
                </a:solidFill>
                <a:latin typeface="+mn-lt"/>
                <a:ea typeface="+mn-ea"/>
                <a:cs typeface="+mn-cs"/>
              </a:defRPr>
            </a:lvl1pPr>
            <a:lvl2pPr algn="ctr">
              <a:spcBef>
                <a:spcPts val="400"/>
              </a:spcBef>
              <a:defRPr sz="1500" b="0">
                <a:solidFill>
                  <a:schemeClr val="bg1"/>
                </a:solidFill>
              </a:defRPr>
            </a:lvl2pPr>
            <a:lvl3pPr marL="144000" indent="-144000" algn="ctr">
              <a:defRPr lang="en-GB" sz="1000" kern="1200">
                <a:solidFill>
                  <a:schemeClr val="tx1"/>
                </a:solidFill>
                <a:latin typeface="+mn-lt"/>
                <a:ea typeface="+mn-ea"/>
                <a:cs typeface="+mn-cs"/>
              </a:defRPr>
            </a:lvl3pPr>
            <a:lvl4pPr marL="288000" indent="-144000" algn="ctr">
              <a:defRPr lang="en-GB" sz="1000" kern="1200" dirty="0">
                <a:solidFill>
                  <a:schemeClr val="tx1"/>
                </a:solidFill>
                <a:latin typeface="+mn-lt"/>
                <a:ea typeface="+mn-ea"/>
                <a:cs typeface="+mn-cs"/>
              </a:defRPr>
            </a:lvl4pPr>
            <a:lvl5pPr algn="ctr">
              <a:defRPr lang="en-GB" sz="1000" kern="1200" dirty="0">
                <a:solidFill>
                  <a:schemeClr val="tx1"/>
                </a:solidFill>
                <a:latin typeface="+mn-lt"/>
                <a:ea typeface="+mn-ea"/>
                <a:cs typeface="+mn-cs"/>
              </a:defRPr>
            </a:lvl5pPr>
          </a:lstStyle>
          <a:p>
            <a:pPr lvl="0"/>
            <a:r>
              <a:rPr lang="en-GB"/>
              <a:t>First level</a:t>
            </a:r>
          </a:p>
          <a:p>
            <a:pPr lvl="1"/>
            <a:r>
              <a:rPr lang="en-GB"/>
              <a:t>Second Level</a:t>
            </a:r>
            <a:endParaRPr lang="en-AU" dirty="0"/>
          </a:p>
        </p:txBody>
      </p:sp>
      <p:sp>
        <p:nvSpPr>
          <p:cNvPr id="23" name="Text Placeholder 8">
            <a:extLst>
              <a:ext uri="{FF2B5EF4-FFF2-40B4-BE49-F238E27FC236}">
                <a16:creationId xmlns:a16="http://schemas.microsoft.com/office/drawing/2014/main" id="{DBFF8511-411D-A740-A808-67DCAA560579}"/>
              </a:ext>
            </a:extLst>
          </p:cNvPr>
          <p:cNvSpPr>
            <a:spLocks noGrp="1"/>
          </p:cNvSpPr>
          <p:nvPr>
            <p:ph type="body" sz="quarter" idx="21" hasCustomPrompt="1"/>
          </p:nvPr>
        </p:nvSpPr>
        <p:spPr>
          <a:xfrm>
            <a:off x="9045575" y="4295706"/>
            <a:ext cx="2666999" cy="1978094"/>
          </a:xfrm>
        </p:spPr>
        <p:txBody>
          <a:bodyPr/>
          <a:lstStyle>
            <a:lvl1pPr algn="ctr">
              <a:defRPr lang="en-GB" sz="2800" b="1" kern="1200">
                <a:solidFill>
                  <a:schemeClr val="bg1"/>
                </a:solidFill>
                <a:latin typeface="+mn-lt"/>
                <a:ea typeface="+mn-ea"/>
                <a:cs typeface="+mn-cs"/>
              </a:defRPr>
            </a:lvl1pPr>
            <a:lvl2pPr algn="ctr">
              <a:spcBef>
                <a:spcPts val="400"/>
              </a:spcBef>
              <a:defRPr sz="1500" b="0">
                <a:solidFill>
                  <a:schemeClr val="bg1"/>
                </a:solidFill>
              </a:defRPr>
            </a:lvl2pPr>
            <a:lvl3pPr marL="144000" indent="-144000" algn="ctr">
              <a:defRPr lang="en-GB" sz="1000" kern="1200">
                <a:solidFill>
                  <a:schemeClr val="tx1"/>
                </a:solidFill>
                <a:latin typeface="+mn-lt"/>
                <a:ea typeface="+mn-ea"/>
                <a:cs typeface="+mn-cs"/>
              </a:defRPr>
            </a:lvl3pPr>
            <a:lvl4pPr marL="288000" indent="-144000" algn="ctr">
              <a:defRPr lang="en-GB" sz="1000" kern="1200" dirty="0">
                <a:solidFill>
                  <a:schemeClr val="tx1"/>
                </a:solidFill>
                <a:latin typeface="+mn-lt"/>
                <a:ea typeface="+mn-ea"/>
                <a:cs typeface="+mn-cs"/>
              </a:defRPr>
            </a:lvl4pPr>
            <a:lvl5pPr algn="ctr">
              <a:defRPr lang="en-GB" sz="1000" kern="1200" dirty="0">
                <a:solidFill>
                  <a:schemeClr val="tx1"/>
                </a:solidFill>
                <a:latin typeface="+mn-lt"/>
                <a:ea typeface="+mn-ea"/>
                <a:cs typeface="+mn-cs"/>
              </a:defRPr>
            </a:lvl5pPr>
          </a:lstStyle>
          <a:p>
            <a:pPr lvl="0"/>
            <a:r>
              <a:rPr lang="en-GB"/>
              <a:t>First level</a:t>
            </a:r>
          </a:p>
          <a:p>
            <a:pPr lvl="1"/>
            <a:r>
              <a:rPr lang="en-GB"/>
              <a:t>Second Level</a:t>
            </a:r>
            <a:endParaRPr lang="en-AU" dirty="0"/>
          </a:p>
        </p:txBody>
      </p:sp>
      <p:sp>
        <p:nvSpPr>
          <p:cNvPr id="24" name="Picture Placeholder 7">
            <a:extLst>
              <a:ext uri="{FF2B5EF4-FFF2-40B4-BE49-F238E27FC236}">
                <a16:creationId xmlns:a16="http://schemas.microsoft.com/office/drawing/2014/main" id="{A3BF07B2-7ACE-364F-B575-8F059FD9C572}"/>
              </a:ext>
            </a:extLst>
          </p:cNvPr>
          <p:cNvSpPr>
            <a:spLocks noGrp="1"/>
          </p:cNvSpPr>
          <p:nvPr>
            <p:ph type="pic" sz="quarter" idx="22" hasCustomPrompt="1"/>
          </p:nvPr>
        </p:nvSpPr>
        <p:spPr>
          <a:xfrm>
            <a:off x="6631672" y="2212258"/>
            <a:ext cx="1789330" cy="1787420"/>
          </a:xfrm>
          <a:prstGeom prst="ellipse">
            <a:avLst/>
          </a:prstGeom>
          <a:solidFill>
            <a:schemeClr val="tx2"/>
          </a:solidFill>
        </p:spPr>
        <p:txBody>
          <a:bodyPr anchor="ctr" anchorCtr="1"/>
          <a:lstStyle>
            <a:lvl1pPr algn="ctr">
              <a:defRPr sz="900">
                <a:solidFill>
                  <a:schemeClr val="bg1"/>
                </a:solidFill>
              </a:defRPr>
            </a:lvl1pPr>
          </a:lstStyle>
          <a:p>
            <a:r>
              <a:rPr lang="en-AU"/>
              <a:t>Click to insert image</a:t>
            </a:r>
          </a:p>
        </p:txBody>
      </p:sp>
      <p:sp>
        <p:nvSpPr>
          <p:cNvPr id="25" name="Picture Placeholder 7">
            <a:extLst>
              <a:ext uri="{FF2B5EF4-FFF2-40B4-BE49-F238E27FC236}">
                <a16:creationId xmlns:a16="http://schemas.microsoft.com/office/drawing/2014/main" id="{088519CF-7FB7-564F-AE46-C4CC47597DC4}"/>
              </a:ext>
            </a:extLst>
          </p:cNvPr>
          <p:cNvSpPr>
            <a:spLocks noGrp="1"/>
          </p:cNvSpPr>
          <p:nvPr>
            <p:ph type="pic" sz="quarter" idx="23" hasCustomPrompt="1"/>
          </p:nvPr>
        </p:nvSpPr>
        <p:spPr>
          <a:xfrm>
            <a:off x="9484409" y="2212258"/>
            <a:ext cx="1789330" cy="1787420"/>
          </a:xfrm>
          <a:prstGeom prst="ellipse">
            <a:avLst/>
          </a:prstGeom>
          <a:solidFill>
            <a:schemeClr val="tx2"/>
          </a:solidFill>
        </p:spPr>
        <p:txBody>
          <a:bodyPr anchor="ctr" anchorCtr="1"/>
          <a:lstStyle>
            <a:lvl1pPr algn="ctr">
              <a:defRPr sz="900">
                <a:solidFill>
                  <a:schemeClr val="bg1"/>
                </a:solidFill>
              </a:defRPr>
            </a:lvl1pPr>
          </a:lstStyle>
          <a:p>
            <a:r>
              <a:rPr lang="en-AU"/>
              <a:t>Click to insert image</a:t>
            </a:r>
          </a:p>
        </p:txBody>
      </p:sp>
      <p:pic>
        <p:nvPicPr>
          <p:cNvPr id="26" name="Picture 25">
            <a:extLst>
              <a:ext uri="{FF2B5EF4-FFF2-40B4-BE49-F238E27FC236}">
                <a16:creationId xmlns:a16="http://schemas.microsoft.com/office/drawing/2014/main" id="{36AF2497-977F-7D43-ACFC-9A0D3B101586}"/>
              </a:ext>
            </a:extLst>
          </p:cNvPr>
          <p:cNvPicPr>
            <a:picLocks noChangeAspect="1"/>
          </p:cNvPicPr>
          <p:nvPr userDrawn="1"/>
        </p:nvPicPr>
        <p:blipFill>
          <a:blip r:embed="rId2"/>
          <a:stretch>
            <a:fillRect/>
          </a:stretch>
        </p:blipFill>
        <p:spPr>
          <a:xfrm>
            <a:off x="479425" y="6519544"/>
            <a:ext cx="411480" cy="106680"/>
          </a:xfrm>
          <a:prstGeom prst="rect">
            <a:avLst/>
          </a:prstGeom>
        </p:spPr>
      </p:pic>
    </p:spTree>
    <p:extLst>
      <p:ext uri="{BB962C8B-B14F-4D97-AF65-F5344CB8AC3E}">
        <p14:creationId xmlns:p14="http://schemas.microsoft.com/office/powerpoint/2010/main" val="2232112720"/>
      </p:ext>
    </p:extLst>
  </p:cSld>
  <p:clrMapOvr>
    <a:masterClrMapping/>
  </p:clrMapOvr>
  <p:extLst>
    <p:ext uri="{DCECCB84-F9BA-43D5-87BE-67443E8EF086}">
      <p15:sldGuideLst xmlns:p15="http://schemas.microsoft.com/office/powerpoint/2012/main">
        <p15:guide id="1" orient="horz" pos="550">
          <p15:clr>
            <a:srgbClr val="FBAE40"/>
          </p15:clr>
        </p15:guide>
        <p15:guide id="2" pos="3784">
          <p15:clr>
            <a:srgbClr val="FBAE40"/>
          </p15:clr>
        </p15:guide>
        <p15:guide id="3" pos="3896">
          <p15:clr>
            <a:srgbClr val="FBAE40"/>
          </p15:clr>
        </p15:guide>
        <p15:guide id="4" pos="2094">
          <p15:clr>
            <a:srgbClr val="FBAE40"/>
          </p15:clr>
        </p15:guide>
        <p15:guide id="5" pos="1980">
          <p15:clr>
            <a:srgbClr val="FBAE40"/>
          </p15:clr>
        </p15:guide>
        <p15:guide id="6" pos="5586">
          <p15:clr>
            <a:srgbClr val="FBAE40"/>
          </p15:clr>
        </p15:guide>
        <p15:guide id="7" pos="5700">
          <p15:clr>
            <a:srgbClr val="FBAE40"/>
          </p15:clr>
        </p15:guide>
        <p15:guide id="8" orient="horz" pos="123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ver 1a">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0ACDD-5021-2946-BB6C-2E4D7D625416}"/>
              </a:ext>
            </a:extLst>
          </p:cNvPr>
          <p:cNvSpPr>
            <a:spLocks noGrp="1"/>
          </p:cNvSpPr>
          <p:nvPr>
            <p:ph type="title"/>
          </p:nvPr>
        </p:nvSpPr>
        <p:spPr>
          <a:xfrm>
            <a:off x="479425" y="2324785"/>
            <a:ext cx="11233150" cy="689741"/>
          </a:xfrm>
        </p:spPr>
        <p:txBody>
          <a:bodyPr/>
          <a:lstStyle>
            <a:lvl1pPr>
              <a:defRPr sz="5400">
                <a:solidFill>
                  <a:schemeClr val="bg1"/>
                </a:solidFill>
              </a:defRPr>
            </a:lvl1pPr>
          </a:lstStyle>
          <a:p>
            <a:r>
              <a:rPr lang="en-GB"/>
              <a:t>Click to edit Master title style</a:t>
            </a:r>
            <a:endParaRPr lang="en-AU"/>
          </a:p>
        </p:txBody>
      </p:sp>
      <p:pic>
        <p:nvPicPr>
          <p:cNvPr id="4" name="Picture 3">
            <a:extLst>
              <a:ext uri="{FF2B5EF4-FFF2-40B4-BE49-F238E27FC236}">
                <a16:creationId xmlns:a16="http://schemas.microsoft.com/office/drawing/2014/main" id="{AD2995C1-E411-8441-BB7B-7E4C9A940363}"/>
              </a:ext>
            </a:extLst>
          </p:cNvPr>
          <p:cNvPicPr>
            <a:picLocks noChangeAspect="1"/>
          </p:cNvPicPr>
          <p:nvPr userDrawn="1"/>
        </p:nvPicPr>
        <p:blipFill>
          <a:blip r:embed="rId2"/>
          <a:stretch>
            <a:fillRect/>
          </a:stretch>
        </p:blipFill>
        <p:spPr>
          <a:xfrm>
            <a:off x="479425" y="476250"/>
            <a:ext cx="3158440" cy="457490"/>
          </a:xfrm>
          <a:prstGeom prst="rect">
            <a:avLst/>
          </a:prstGeom>
        </p:spPr>
      </p:pic>
      <p:pic>
        <p:nvPicPr>
          <p:cNvPr id="5" name="Picture 4">
            <a:extLst>
              <a:ext uri="{FF2B5EF4-FFF2-40B4-BE49-F238E27FC236}">
                <a16:creationId xmlns:a16="http://schemas.microsoft.com/office/drawing/2014/main" id="{6BFFD31F-76EA-6E4F-A533-39DEE9DD2D1A}"/>
              </a:ext>
            </a:extLst>
          </p:cNvPr>
          <p:cNvPicPr>
            <a:picLocks noChangeAspect="1"/>
          </p:cNvPicPr>
          <p:nvPr userDrawn="1"/>
        </p:nvPicPr>
        <p:blipFill>
          <a:blip r:embed="rId3"/>
          <a:stretch>
            <a:fillRect/>
          </a:stretch>
        </p:blipFill>
        <p:spPr>
          <a:xfrm>
            <a:off x="10546899" y="631528"/>
            <a:ext cx="1165675" cy="302212"/>
          </a:xfrm>
          <a:prstGeom prst="rect">
            <a:avLst/>
          </a:prstGeom>
        </p:spPr>
      </p:pic>
      <p:sp>
        <p:nvSpPr>
          <p:cNvPr id="6" name="Rectangle 5">
            <a:extLst>
              <a:ext uri="{FF2B5EF4-FFF2-40B4-BE49-F238E27FC236}">
                <a16:creationId xmlns:a16="http://schemas.microsoft.com/office/drawing/2014/main" id="{B70AEB5C-4E07-224E-90E9-A6E5CD95AE2D}"/>
              </a:ext>
            </a:extLst>
          </p:cNvPr>
          <p:cNvSpPr/>
          <p:nvPr userDrawn="1"/>
        </p:nvSpPr>
        <p:spPr>
          <a:xfrm>
            <a:off x="479425" y="1665288"/>
            <a:ext cx="11233149"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189139A3-C02D-7546-92EC-54C0B71B13AC}"/>
              </a:ext>
            </a:extLst>
          </p:cNvPr>
          <p:cNvSpPr/>
          <p:nvPr userDrawn="1"/>
        </p:nvSpPr>
        <p:spPr>
          <a:xfrm>
            <a:off x="479425" y="4329547"/>
            <a:ext cx="11233149"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151341E6-A2BB-2047-B88F-7E0C90B79D4E}"/>
              </a:ext>
            </a:extLst>
          </p:cNvPr>
          <p:cNvSpPr/>
          <p:nvPr userDrawn="1"/>
        </p:nvSpPr>
        <p:spPr>
          <a:xfrm>
            <a:off x="776252" y="4658468"/>
            <a:ext cx="651265"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D3CC994-DAD9-B34D-9364-C7BADDE8E82B}"/>
              </a:ext>
            </a:extLst>
          </p:cNvPr>
          <p:cNvSpPr/>
          <p:nvPr userDrawn="1"/>
        </p:nvSpPr>
        <p:spPr>
          <a:xfrm>
            <a:off x="627838" y="4987389"/>
            <a:ext cx="651265"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C2439E1F-0C53-534B-893E-187BCD6F98EF}"/>
              </a:ext>
            </a:extLst>
          </p:cNvPr>
          <p:cNvSpPr/>
          <p:nvPr userDrawn="1"/>
        </p:nvSpPr>
        <p:spPr>
          <a:xfrm>
            <a:off x="479425" y="5316310"/>
            <a:ext cx="651265"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 Placeholder 11">
            <a:extLst>
              <a:ext uri="{FF2B5EF4-FFF2-40B4-BE49-F238E27FC236}">
                <a16:creationId xmlns:a16="http://schemas.microsoft.com/office/drawing/2014/main" id="{2D5B9E7F-7973-844A-B600-5CE389C8EF6E}"/>
              </a:ext>
            </a:extLst>
          </p:cNvPr>
          <p:cNvSpPr>
            <a:spLocks noGrp="1"/>
          </p:cNvSpPr>
          <p:nvPr>
            <p:ph type="body" sz="quarter" idx="10"/>
          </p:nvPr>
        </p:nvSpPr>
        <p:spPr>
          <a:xfrm>
            <a:off x="479425" y="3596200"/>
            <a:ext cx="6283188" cy="543739"/>
          </a:xfrm>
        </p:spPr>
        <p:txBody>
          <a:bodyPr wrap="square" anchor="b" anchorCtr="0">
            <a:spAutoFit/>
          </a:bodyPr>
          <a:lstStyle>
            <a:lvl1pPr>
              <a:defRPr sz="1600" b="0">
                <a:solidFill>
                  <a:schemeClr val="bg2">
                    <a:lumMod val="20000"/>
                    <a:lumOff val="80000"/>
                  </a:schemeClr>
                </a:solidFill>
              </a:defRPr>
            </a:lvl1pPr>
            <a:lvl2pPr>
              <a:spcBef>
                <a:spcPts val="900"/>
              </a:spcBef>
              <a:defRPr sz="1100" b="0">
                <a:solidFill>
                  <a:schemeClr val="bg2">
                    <a:lumMod val="20000"/>
                    <a:lumOff val="80000"/>
                  </a:schemeClr>
                </a:solidFill>
              </a:defRPr>
            </a:lvl2pPr>
          </a:lstStyle>
          <a:p>
            <a:pPr lvl="0"/>
            <a:r>
              <a:rPr lang="en-GB"/>
              <a:t>Click to edit Master text styles</a:t>
            </a:r>
          </a:p>
          <a:p>
            <a:pPr lvl="1"/>
            <a:r>
              <a:rPr lang="en-GB"/>
              <a:t>Second level</a:t>
            </a:r>
            <a:endParaRPr lang="en-AU"/>
          </a:p>
        </p:txBody>
      </p:sp>
      <p:sp>
        <p:nvSpPr>
          <p:cNvPr id="15" name="TextBox 14">
            <a:extLst>
              <a:ext uri="{FF2B5EF4-FFF2-40B4-BE49-F238E27FC236}">
                <a16:creationId xmlns:a16="http://schemas.microsoft.com/office/drawing/2014/main" id="{F1DB6CE8-CAA2-034F-B4C5-44C7E771F1AC}"/>
              </a:ext>
            </a:extLst>
          </p:cNvPr>
          <p:cNvSpPr txBox="1"/>
          <p:nvPr userDrawn="1"/>
        </p:nvSpPr>
        <p:spPr>
          <a:xfrm>
            <a:off x="479425" y="6273800"/>
            <a:ext cx="2906245" cy="130805"/>
          </a:xfrm>
          <a:prstGeom prst="rect">
            <a:avLst/>
          </a:prstGeom>
          <a:noFill/>
        </p:spPr>
        <p:txBody>
          <a:bodyPr wrap="none" lIns="0" tIns="0" rIns="0" bIns="0" rtlCol="0">
            <a:spAutoFit/>
          </a:bodyPr>
          <a:lstStyle/>
          <a:p>
            <a:r>
              <a:rPr lang="en-AU" sz="850" kern="1200">
                <a:solidFill>
                  <a:schemeClr val="bg1"/>
                </a:solidFill>
                <a:effectLst/>
                <a:latin typeface="+mn-lt"/>
                <a:ea typeface="+mn-ea"/>
                <a:cs typeface="+mn-cs"/>
              </a:rPr>
              <a:t>Behavioural Economics Team of the Australian Government</a:t>
            </a:r>
          </a:p>
        </p:txBody>
      </p:sp>
    </p:spTree>
    <p:extLst>
      <p:ext uri="{BB962C8B-B14F-4D97-AF65-F5344CB8AC3E}">
        <p14:creationId xmlns:p14="http://schemas.microsoft.com/office/powerpoint/2010/main" val="42574572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ver 1B">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0ACDD-5021-2946-BB6C-2E4D7D625416}"/>
              </a:ext>
            </a:extLst>
          </p:cNvPr>
          <p:cNvSpPr>
            <a:spLocks noGrp="1"/>
          </p:cNvSpPr>
          <p:nvPr>
            <p:ph type="title"/>
          </p:nvPr>
        </p:nvSpPr>
        <p:spPr>
          <a:xfrm>
            <a:off x="479425" y="2324785"/>
            <a:ext cx="11233150" cy="1354538"/>
          </a:xfrm>
        </p:spPr>
        <p:txBody>
          <a:bodyPr>
            <a:noAutofit/>
          </a:bodyPr>
          <a:lstStyle>
            <a:lvl1pPr>
              <a:defRPr sz="5400">
                <a:solidFill>
                  <a:schemeClr val="bg1"/>
                </a:solidFill>
              </a:defRPr>
            </a:lvl1pPr>
          </a:lstStyle>
          <a:p>
            <a:r>
              <a:rPr lang="en-GB"/>
              <a:t>Click to edit Master title style</a:t>
            </a:r>
            <a:endParaRPr lang="en-AU"/>
          </a:p>
        </p:txBody>
      </p:sp>
      <p:pic>
        <p:nvPicPr>
          <p:cNvPr id="4" name="Picture 3">
            <a:extLst>
              <a:ext uri="{FF2B5EF4-FFF2-40B4-BE49-F238E27FC236}">
                <a16:creationId xmlns:a16="http://schemas.microsoft.com/office/drawing/2014/main" id="{AD2995C1-E411-8441-BB7B-7E4C9A940363}"/>
              </a:ext>
            </a:extLst>
          </p:cNvPr>
          <p:cNvPicPr>
            <a:picLocks noChangeAspect="1"/>
          </p:cNvPicPr>
          <p:nvPr userDrawn="1"/>
        </p:nvPicPr>
        <p:blipFill>
          <a:blip r:embed="rId2"/>
          <a:stretch>
            <a:fillRect/>
          </a:stretch>
        </p:blipFill>
        <p:spPr>
          <a:xfrm>
            <a:off x="479425" y="476250"/>
            <a:ext cx="3158440" cy="457490"/>
          </a:xfrm>
          <a:prstGeom prst="rect">
            <a:avLst/>
          </a:prstGeom>
        </p:spPr>
      </p:pic>
      <p:pic>
        <p:nvPicPr>
          <p:cNvPr id="5" name="Picture 4">
            <a:extLst>
              <a:ext uri="{FF2B5EF4-FFF2-40B4-BE49-F238E27FC236}">
                <a16:creationId xmlns:a16="http://schemas.microsoft.com/office/drawing/2014/main" id="{6BFFD31F-76EA-6E4F-A533-39DEE9DD2D1A}"/>
              </a:ext>
            </a:extLst>
          </p:cNvPr>
          <p:cNvPicPr>
            <a:picLocks noChangeAspect="1"/>
          </p:cNvPicPr>
          <p:nvPr userDrawn="1"/>
        </p:nvPicPr>
        <p:blipFill>
          <a:blip r:embed="rId3"/>
          <a:stretch>
            <a:fillRect/>
          </a:stretch>
        </p:blipFill>
        <p:spPr>
          <a:xfrm>
            <a:off x="10546899" y="631528"/>
            <a:ext cx="1165675" cy="302212"/>
          </a:xfrm>
          <a:prstGeom prst="rect">
            <a:avLst/>
          </a:prstGeom>
        </p:spPr>
      </p:pic>
      <p:sp>
        <p:nvSpPr>
          <p:cNvPr id="6" name="Rectangle 5">
            <a:extLst>
              <a:ext uri="{FF2B5EF4-FFF2-40B4-BE49-F238E27FC236}">
                <a16:creationId xmlns:a16="http://schemas.microsoft.com/office/drawing/2014/main" id="{B70AEB5C-4E07-224E-90E9-A6E5CD95AE2D}"/>
              </a:ext>
            </a:extLst>
          </p:cNvPr>
          <p:cNvSpPr/>
          <p:nvPr userDrawn="1"/>
        </p:nvSpPr>
        <p:spPr>
          <a:xfrm>
            <a:off x="479425" y="1665288"/>
            <a:ext cx="11233149"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189139A3-C02D-7546-92EC-54C0B71B13AC}"/>
              </a:ext>
            </a:extLst>
          </p:cNvPr>
          <p:cNvSpPr/>
          <p:nvPr userDrawn="1"/>
        </p:nvSpPr>
        <p:spPr>
          <a:xfrm>
            <a:off x="479425" y="5251210"/>
            <a:ext cx="11233149"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151341E6-A2BB-2047-B88F-7E0C90B79D4E}"/>
              </a:ext>
            </a:extLst>
          </p:cNvPr>
          <p:cNvSpPr/>
          <p:nvPr userDrawn="1"/>
        </p:nvSpPr>
        <p:spPr>
          <a:xfrm>
            <a:off x="776252" y="5580131"/>
            <a:ext cx="651265"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D3CC994-DAD9-B34D-9364-C7BADDE8E82B}"/>
              </a:ext>
            </a:extLst>
          </p:cNvPr>
          <p:cNvSpPr/>
          <p:nvPr userDrawn="1"/>
        </p:nvSpPr>
        <p:spPr>
          <a:xfrm>
            <a:off x="627838" y="5909052"/>
            <a:ext cx="651265"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C2439E1F-0C53-534B-893E-187BCD6F98EF}"/>
              </a:ext>
            </a:extLst>
          </p:cNvPr>
          <p:cNvSpPr/>
          <p:nvPr userDrawn="1"/>
        </p:nvSpPr>
        <p:spPr>
          <a:xfrm>
            <a:off x="479425" y="6237973"/>
            <a:ext cx="651265"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 Placeholder 11">
            <a:extLst>
              <a:ext uri="{FF2B5EF4-FFF2-40B4-BE49-F238E27FC236}">
                <a16:creationId xmlns:a16="http://schemas.microsoft.com/office/drawing/2014/main" id="{2D5B9E7F-7973-844A-B600-5CE389C8EF6E}"/>
              </a:ext>
            </a:extLst>
          </p:cNvPr>
          <p:cNvSpPr>
            <a:spLocks noGrp="1"/>
          </p:cNvSpPr>
          <p:nvPr>
            <p:ph type="body" sz="quarter" idx="10"/>
          </p:nvPr>
        </p:nvSpPr>
        <p:spPr>
          <a:xfrm>
            <a:off x="479425" y="4517863"/>
            <a:ext cx="6283188" cy="543739"/>
          </a:xfrm>
        </p:spPr>
        <p:txBody>
          <a:bodyPr wrap="square" anchor="b" anchorCtr="0">
            <a:spAutoFit/>
          </a:bodyPr>
          <a:lstStyle>
            <a:lvl1pPr>
              <a:defRPr sz="1600" b="0">
                <a:solidFill>
                  <a:schemeClr val="bg2">
                    <a:lumMod val="20000"/>
                    <a:lumOff val="80000"/>
                  </a:schemeClr>
                </a:solidFill>
              </a:defRPr>
            </a:lvl1pPr>
            <a:lvl2pPr>
              <a:spcBef>
                <a:spcPts val="900"/>
              </a:spcBef>
              <a:defRPr sz="1100" b="0">
                <a:solidFill>
                  <a:schemeClr val="bg2">
                    <a:lumMod val="20000"/>
                    <a:lumOff val="80000"/>
                  </a:schemeClr>
                </a:solidFill>
              </a:defRPr>
            </a:lvl2pPr>
          </a:lstStyle>
          <a:p>
            <a:pPr lvl="0"/>
            <a:r>
              <a:rPr lang="en-GB"/>
              <a:t>Click to edit Master text styles</a:t>
            </a:r>
          </a:p>
          <a:p>
            <a:pPr lvl="1"/>
            <a:r>
              <a:rPr lang="en-GB"/>
              <a:t>Second level</a:t>
            </a:r>
            <a:endParaRPr lang="en-AU"/>
          </a:p>
        </p:txBody>
      </p:sp>
      <p:sp>
        <p:nvSpPr>
          <p:cNvPr id="15" name="TextBox 14">
            <a:extLst>
              <a:ext uri="{FF2B5EF4-FFF2-40B4-BE49-F238E27FC236}">
                <a16:creationId xmlns:a16="http://schemas.microsoft.com/office/drawing/2014/main" id="{F1DB6CE8-CAA2-034F-B4C5-44C7E771F1AC}"/>
              </a:ext>
            </a:extLst>
          </p:cNvPr>
          <p:cNvSpPr txBox="1"/>
          <p:nvPr userDrawn="1"/>
        </p:nvSpPr>
        <p:spPr>
          <a:xfrm>
            <a:off x="8806329" y="6273800"/>
            <a:ext cx="2906245" cy="130805"/>
          </a:xfrm>
          <a:prstGeom prst="rect">
            <a:avLst/>
          </a:prstGeom>
          <a:noFill/>
        </p:spPr>
        <p:txBody>
          <a:bodyPr wrap="none" lIns="0" tIns="0" rIns="0" bIns="0" rtlCol="0">
            <a:spAutoFit/>
          </a:bodyPr>
          <a:lstStyle/>
          <a:p>
            <a:pPr algn="r"/>
            <a:r>
              <a:rPr lang="en-AU" sz="850" kern="1200">
                <a:solidFill>
                  <a:schemeClr val="bg1"/>
                </a:solidFill>
                <a:effectLst/>
                <a:latin typeface="+mn-lt"/>
                <a:ea typeface="+mn-ea"/>
                <a:cs typeface="+mn-cs"/>
              </a:rPr>
              <a:t>Behavioural Economics Team of the Australian Government</a:t>
            </a:r>
          </a:p>
        </p:txBody>
      </p:sp>
    </p:spTree>
    <p:extLst>
      <p:ext uri="{BB962C8B-B14F-4D97-AF65-F5344CB8AC3E}">
        <p14:creationId xmlns:p14="http://schemas.microsoft.com/office/powerpoint/2010/main" val="29338420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ver 2">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636A23B-1C0F-8842-934C-FA615EBF1543}"/>
              </a:ext>
            </a:extLst>
          </p:cNvPr>
          <p:cNvSpPr/>
          <p:nvPr userDrawn="1"/>
        </p:nvSpPr>
        <p:spPr>
          <a:xfrm>
            <a:off x="1" y="0"/>
            <a:ext cx="12192000" cy="359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B360ACDD-5021-2946-BB6C-2E4D7D625416}"/>
              </a:ext>
            </a:extLst>
          </p:cNvPr>
          <p:cNvSpPr>
            <a:spLocks noGrp="1"/>
          </p:cNvSpPr>
          <p:nvPr>
            <p:ph type="title"/>
          </p:nvPr>
        </p:nvSpPr>
        <p:spPr>
          <a:xfrm>
            <a:off x="479425" y="2033556"/>
            <a:ext cx="11233150" cy="689741"/>
          </a:xfrm>
        </p:spPr>
        <p:txBody>
          <a:bodyPr anchor="ctr" anchorCtr="0"/>
          <a:lstStyle>
            <a:lvl1pPr>
              <a:defRPr sz="5400">
                <a:solidFill>
                  <a:schemeClr val="bg1"/>
                </a:solidFill>
              </a:defRPr>
            </a:lvl1pPr>
          </a:lstStyle>
          <a:p>
            <a:r>
              <a:rPr lang="en-GB"/>
              <a:t>Click to edit Master title style</a:t>
            </a:r>
            <a:endParaRPr lang="en-AU"/>
          </a:p>
        </p:txBody>
      </p:sp>
      <p:pic>
        <p:nvPicPr>
          <p:cNvPr id="4" name="Picture 3">
            <a:extLst>
              <a:ext uri="{FF2B5EF4-FFF2-40B4-BE49-F238E27FC236}">
                <a16:creationId xmlns:a16="http://schemas.microsoft.com/office/drawing/2014/main" id="{AD2995C1-E411-8441-BB7B-7E4C9A940363}"/>
              </a:ext>
            </a:extLst>
          </p:cNvPr>
          <p:cNvPicPr>
            <a:picLocks noChangeAspect="1"/>
          </p:cNvPicPr>
          <p:nvPr userDrawn="1"/>
        </p:nvPicPr>
        <p:blipFill>
          <a:blip r:embed="rId2"/>
          <a:stretch>
            <a:fillRect/>
          </a:stretch>
        </p:blipFill>
        <p:spPr>
          <a:xfrm>
            <a:off x="479425" y="476250"/>
            <a:ext cx="3158440" cy="457490"/>
          </a:xfrm>
          <a:prstGeom prst="rect">
            <a:avLst/>
          </a:prstGeom>
        </p:spPr>
      </p:pic>
      <p:pic>
        <p:nvPicPr>
          <p:cNvPr id="5" name="Picture 4">
            <a:extLst>
              <a:ext uri="{FF2B5EF4-FFF2-40B4-BE49-F238E27FC236}">
                <a16:creationId xmlns:a16="http://schemas.microsoft.com/office/drawing/2014/main" id="{6BFFD31F-76EA-6E4F-A533-39DEE9DD2D1A}"/>
              </a:ext>
            </a:extLst>
          </p:cNvPr>
          <p:cNvPicPr>
            <a:picLocks noChangeAspect="1"/>
          </p:cNvPicPr>
          <p:nvPr userDrawn="1"/>
        </p:nvPicPr>
        <p:blipFill>
          <a:blip r:embed="rId3"/>
          <a:stretch>
            <a:fillRect/>
          </a:stretch>
        </p:blipFill>
        <p:spPr>
          <a:xfrm>
            <a:off x="10546899" y="631528"/>
            <a:ext cx="1165675" cy="302212"/>
          </a:xfrm>
          <a:prstGeom prst="rect">
            <a:avLst/>
          </a:prstGeom>
        </p:spPr>
      </p:pic>
      <p:sp>
        <p:nvSpPr>
          <p:cNvPr id="8" name="Rectangle 7">
            <a:extLst>
              <a:ext uri="{FF2B5EF4-FFF2-40B4-BE49-F238E27FC236}">
                <a16:creationId xmlns:a16="http://schemas.microsoft.com/office/drawing/2014/main" id="{151341E6-A2BB-2047-B88F-7E0C90B79D4E}"/>
              </a:ext>
            </a:extLst>
          </p:cNvPr>
          <p:cNvSpPr/>
          <p:nvPr userDrawn="1"/>
        </p:nvSpPr>
        <p:spPr>
          <a:xfrm>
            <a:off x="9907439" y="4139939"/>
            <a:ext cx="1805135" cy="398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D3CC994-DAD9-B34D-9364-C7BADDE8E82B}"/>
              </a:ext>
            </a:extLst>
          </p:cNvPr>
          <p:cNvSpPr/>
          <p:nvPr userDrawn="1"/>
        </p:nvSpPr>
        <p:spPr>
          <a:xfrm>
            <a:off x="9479272" y="5056571"/>
            <a:ext cx="1805135" cy="398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C2439E1F-0C53-534B-893E-187BCD6F98EF}"/>
              </a:ext>
            </a:extLst>
          </p:cNvPr>
          <p:cNvSpPr/>
          <p:nvPr userDrawn="1"/>
        </p:nvSpPr>
        <p:spPr>
          <a:xfrm>
            <a:off x="9051104" y="5973204"/>
            <a:ext cx="1805135" cy="398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 Placeholder 11">
            <a:extLst>
              <a:ext uri="{FF2B5EF4-FFF2-40B4-BE49-F238E27FC236}">
                <a16:creationId xmlns:a16="http://schemas.microsoft.com/office/drawing/2014/main" id="{2D5B9E7F-7973-844A-B600-5CE389C8EF6E}"/>
              </a:ext>
            </a:extLst>
          </p:cNvPr>
          <p:cNvSpPr>
            <a:spLocks noGrp="1"/>
          </p:cNvSpPr>
          <p:nvPr>
            <p:ph type="body" sz="quarter" idx="10"/>
          </p:nvPr>
        </p:nvSpPr>
        <p:spPr>
          <a:xfrm>
            <a:off x="479425" y="4093079"/>
            <a:ext cx="6283188" cy="543739"/>
          </a:xfrm>
        </p:spPr>
        <p:txBody>
          <a:bodyPr wrap="square">
            <a:spAutoFit/>
          </a:bodyPr>
          <a:lstStyle>
            <a:lvl1pPr>
              <a:defRPr sz="1600" b="0">
                <a:solidFill>
                  <a:schemeClr val="tx2"/>
                </a:solidFill>
              </a:defRPr>
            </a:lvl1pPr>
            <a:lvl2pPr>
              <a:spcBef>
                <a:spcPts val="900"/>
              </a:spcBef>
              <a:defRPr sz="1100" b="0">
                <a:solidFill>
                  <a:schemeClr val="tx2"/>
                </a:solidFill>
              </a:defRPr>
            </a:lvl2pPr>
          </a:lstStyle>
          <a:p>
            <a:pPr lvl="0"/>
            <a:r>
              <a:rPr lang="en-GB"/>
              <a:t>Click to edit Master text styles</a:t>
            </a:r>
          </a:p>
          <a:p>
            <a:pPr lvl="1"/>
            <a:r>
              <a:rPr lang="en-GB"/>
              <a:t>Second level</a:t>
            </a:r>
            <a:endParaRPr lang="en-AU"/>
          </a:p>
        </p:txBody>
      </p:sp>
      <p:sp>
        <p:nvSpPr>
          <p:cNvPr id="15" name="TextBox 14">
            <a:extLst>
              <a:ext uri="{FF2B5EF4-FFF2-40B4-BE49-F238E27FC236}">
                <a16:creationId xmlns:a16="http://schemas.microsoft.com/office/drawing/2014/main" id="{F1DB6CE8-CAA2-034F-B4C5-44C7E771F1AC}"/>
              </a:ext>
            </a:extLst>
          </p:cNvPr>
          <p:cNvSpPr txBox="1"/>
          <p:nvPr userDrawn="1"/>
        </p:nvSpPr>
        <p:spPr>
          <a:xfrm>
            <a:off x="479425" y="6273800"/>
            <a:ext cx="2906245" cy="130805"/>
          </a:xfrm>
          <a:prstGeom prst="rect">
            <a:avLst/>
          </a:prstGeom>
          <a:noFill/>
        </p:spPr>
        <p:txBody>
          <a:bodyPr wrap="none" lIns="0" tIns="0" rIns="0" bIns="0" rtlCol="0">
            <a:spAutoFit/>
          </a:bodyPr>
          <a:lstStyle/>
          <a:p>
            <a:r>
              <a:rPr lang="en-AU" sz="850" kern="1200">
                <a:solidFill>
                  <a:schemeClr val="tx1"/>
                </a:solidFill>
                <a:effectLst/>
                <a:latin typeface="+mn-lt"/>
                <a:ea typeface="+mn-ea"/>
                <a:cs typeface="+mn-cs"/>
              </a:rPr>
              <a:t>Behavioural Economics Team of the Australian Government</a:t>
            </a:r>
          </a:p>
        </p:txBody>
      </p:sp>
    </p:spTree>
    <p:extLst>
      <p:ext uri="{BB962C8B-B14F-4D97-AF65-F5344CB8AC3E}">
        <p14:creationId xmlns:p14="http://schemas.microsoft.com/office/powerpoint/2010/main" val="2157945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2 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US" smtClean="0"/>
              <a:t>Edit Master text styles</a:t>
            </a:r>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p:nvPr>
        </p:nvSpPr>
        <p:spPr>
          <a:xfrm>
            <a:off x="479425" y="1665288"/>
            <a:ext cx="11233150" cy="4464050"/>
          </a:xfrm>
        </p:spPr>
        <p:txBody>
          <a:bodyPr numCol="2" spcCol="18000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pic>
        <p:nvPicPr>
          <p:cNvPr id="6" name="Picture 5">
            <a:extLst>
              <a:ext uri="{FF2B5EF4-FFF2-40B4-BE49-F238E27FC236}">
                <a16:creationId xmlns:a16="http://schemas.microsoft.com/office/drawing/2014/main" id="{679A69A9-0D92-AA40-ACEA-1C9A077FE68E}"/>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2929808441"/>
      </p:ext>
    </p:extLst>
  </p:cSld>
  <p:clrMapOvr>
    <a:masterClrMapping/>
  </p:clrMapOvr>
  <p:extLst>
    <p:ext uri="{DCECCB84-F9BA-43D5-87BE-67443E8EF086}">
      <p15:sldGuideLst xmlns:p15="http://schemas.microsoft.com/office/powerpoint/2012/main">
        <p15:guide id="6" orient="horz" pos="550" userDrawn="1">
          <p15:clr>
            <a:srgbClr val="FBAE40"/>
          </p15:clr>
        </p15:guide>
        <p15:guide id="7" pos="3897" userDrawn="1">
          <p15:clr>
            <a:srgbClr val="FBAE40"/>
          </p15:clr>
        </p15:guide>
        <p15:guide id="9" pos="3784"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vider 1A">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A52-70EF-D748-AA4B-BBFA47F06A05}"/>
              </a:ext>
            </a:extLst>
          </p:cNvPr>
          <p:cNvSpPr>
            <a:spLocks noGrp="1"/>
          </p:cNvSpPr>
          <p:nvPr>
            <p:ph type="title"/>
          </p:nvPr>
        </p:nvSpPr>
        <p:spPr>
          <a:xfrm>
            <a:off x="479425" y="1673522"/>
            <a:ext cx="11233150" cy="613117"/>
          </a:xfrm>
        </p:spPr>
        <p:txBody>
          <a:bodyPr/>
          <a:lstStyle>
            <a:lvl1pPr>
              <a:defRPr sz="4800">
                <a:solidFill>
                  <a:schemeClr val="bg1"/>
                </a:solidFill>
              </a:defRPr>
            </a:lvl1p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9434DFE3-8FB3-344F-A180-F4E5CA771DF1}"/>
              </a:ext>
            </a:extLst>
          </p:cNvPr>
          <p:cNvSpPr>
            <a:spLocks noGrp="1"/>
          </p:cNvSpPr>
          <p:nvPr>
            <p:ph type="sldNum" sz="quarter" idx="10"/>
          </p:nvPr>
        </p:nvSpPr>
        <p:spPr>
          <a:xfrm>
            <a:off x="11298576" y="6534000"/>
            <a:ext cx="413999" cy="123111"/>
          </a:xfrm>
        </p:spPr>
        <p:txBody>
          <a:bodyPr lIns="0" tIns="0" rIns="0" bIns="0" anchor="b" anchorCtr="0">
            <a:spAutoFit/>
          </a:bodyPr>
          <a:lstStyle>
            <a:lvl1pPr algn="r">
              <a:defRPr sz="800">
                <a:solidFill>
                  <a:schemeClr val="bg1"/>
                </a:solidFill>
              </a:defRPr>
            </a:lvl1pPr>
          </a:lstStyle>
          <a:p>
            <a:fld id="{7146FAA3-5F10-EC41-882E-FB4187E570D3}" type="slidenum">
              <a:rPr lang="en-AU"/>
              <a:pPr/>
              <a:t>‹#›</a:t>
            </a:fld>
            <a:endParaRPr lang="en-AU"/>
          </a:p>
        </p:txBody>
      </p:sp>
      <p:pic>
        <p:nvPicPr>
          <p:cNvPr id="6" name="Picture 5">
            <a:extLst>
              <a:ext uri="{FF2B5EF4-FFF2-40B4-BE49-F238E27FC236}">
                <a16:creationId xmlns:a16="http://schemas.microsoft.com/office/drawing/2014/main" id="{A61377EA-6D28-8844-895E-E599A98C7F1E}"/>
              </a:ext>
            </a:extLst>
          </p:cNvPr>
          <p:cNvPicPr>
            <a:picLocks noChangeAspect="1"/>
          </p:cNvPicPr>
          <p:nvPr userDrawn="1"/>
        </p:nvPicPr>
        <p:blipFill>
          <a:blip r:embed="rId2"/>
          <a:stretch>
            <a:fillRect/>
          </a:stretch>
        </p:blipFill>
        <p:spPr>
          <a:xfrm>
            <a:off x="479425" y="6519544"/>
            <a:ext cx="411480" cy="106680"/>
          </a:xfrm>
          <a:prstGeom prst="rect">
            <a:avLst/>
          </a:prstGeom>
        </p:spPr>
      </p:pic>
      <p:sp>
        <p:nvSpPr>
          <p:cNvPr id="9" name="Text Placeholder 8">
            <a:extLst>
              <a:ext uri="{FF2B5EF4-FFF2-40B4-BE49-F238E27FC236}">
                <a16:creationId xmlns:a16="http://schemas.microsoft.com/office/drawing/2014/main" id="{547C6A1B-F56A-9641-9930-50FCD6CFD9B6}"/>
              </a:ext>
            </a:extLst>
          </p:cNvPr>
          <p:cNvSpPr>
            <a:spLocks noGrp="1"/>
          </p:cNvSpPr>
          <p:nvPr>
            <p:ph type="body" sz="quarter" idx="11"/>
          </p:nvPr>
        </p:nvSpPr>
        <p:spPr>
          <a:xfrm>
            <a:off x="479425" y="2924175"/>
            <a:ext cx="5616575" cy="276999"/>
          </a:xfrm>
        </p:spPr>
        <p:txBody>
          <a:bodyPr>
            <a:spAutoFit/>
          </a:bodyPr>
          <a:lstStyle>
            <a:lvl1pPr>
              <a:defRPr sz="1800">
                <a:solidFill>
                  <a:schemeClr val="bg1"/>
                </a:solidFill>
              </a:defRPr>
            </a:lvl1pPr>
          </a:lstStyle>
          <a:p>
            <a:pPr lvl="0"/>
            <a:r>
              <a:rPr lang="en-GB"/>
              <a:t>Click to edit Master text styles</a:t>
            </a:r>
            <a:endParaRPr lang="en-AU"/>
          </a:p>
        </p:txBody>
      </p:sp>
      <p:sp>
        <p:nvSpPr>
          <p:cNvPr id="11" name="Picture Placeholder 10">
            <a:extLst>
              <a:ext uri="{FF2B5EF4-FFF2-40B4-BE49-F238E27FC236}">
                <a16:creationId xmlns:a16="http://schemas.microsoft.com/office/drawing/2014/main" id="{121A965E-4E80-8D4F-9456-768772AAE6A4}"/>
              </a:ext>
            </a:extLst>
          </p:cNvPr>
          <p:cNvSpPr>
            <a:spLocks noGrp="1"/>
          </p:cNvSpPr>
          <p:nvPr>
            <p:ph type="pic" sz="quarter" idx="12" hasCustomPrompt="1"/>
          </p:nvPr>
        </p:nvSpPr>
        <p:spPr>
          <a:xfrm>
            <a:off x="7170738" y="1673522"/>
            <a:ext cx="4541837" cy="4600278"/>
          </a:xfrm>
        </p:spPr>
        <p:txBody>
          <a:bodyPr anchor="ctr" anchorCtr="1"/>
          <a:lstStyle>
            <a:lvl1pPr algn="ctr">
              <a:defRPr sz="800"/>
            </a:lvl1pPr>
          </a:lstStyle>
          <a:p>
            <a:r>
              <a:rPr lang="en-AU"/>
              <a:t>Click to insert image</a:t>
            </a:r>
          </a:p>
        </p:txBody>
      </p:sp>
      <p:sp>
        <p:nvSpPr>
          <p:cNvPr id="12" name="Rectangle 11">
            <a:extLst>
              <a:ext uri="{FF2B5EF4-FFF2-40B4-BE49-F238E27FC236}">
                <a16:creationId xmlns:a16="http://schemas.microsoft.com/office/drawing/2014/main" id="{66692CB0-333C-B343-9C02-8D51ECE9DC56}"/>
              </a:ext>
            </a:extLst>
          </p:cNvPr>
          <p:cNvSpPr/>
          <p:nvPr userDrawn="1"/>
        </p:nvSpPr>
        <p:spPr>
          <a:xfrm>
            <a:off x="479424" y="6273800"/>
            <a:ext cx="11232000" cy="9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567367408"/>
      </p:ext>
    </p:extLst>
  </p:cSld>
  <p:clrMapOvr>
    <a:masterClrMapping/>
  </p:clrMapOvr>
  <p:extLst>
    <p:ext uri="{DCECCB84-F9BA-43D5-87BE-67443E8EF086}">
      <p15:sldGuideLst xmlns:p15="http://schemas.microsoft.com/office/powerpoint/2012/main">
        <p15:guide id="1" orient="horz" pos="184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1B">
    <p:bg>
      <p:bgPr>
        <a:solidFill>
          <a:schemeClr val="bg2">
            <a:alpha val="2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A52-70EF-D748-AA4B-BBFA47F06A05}"/>
              </a:ext>
            </a:extLst>
          </p:cNvPr>
          <p:cNvSpPr>
            <a:spLocks noGrp="1"/>
          </p:cNvSpPr>
          <p:nvPr>
            <p:ph type="title"/>
          </p:nvPr>
        </p:nvSpPr>
        <p:spPr>
          <a:xfrm>
            <a:off x="479425" y="1673522"/>
            <a:ext cx="11233150" cy="613117"/>
          </a:xfrm>
        </p:spPr>
        <p:txBody>
          <a:bodyPr/>
          <a:lstStyle>
            <a:lvl1pPr>
              <a:defRPr sz="4800">
                <a:solidFill>
                  <a:schemeClr val="tx2"/>
                </a:solidFill>
              </a:defRPr>
            </a:lvl1p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9434DFE3-8FB3-344F-A180-F4E5CA771DF1}"/>
              </a:ext>
            </a:extLst>
          </p:cNvPr>
          <p:cNvSpPr>
            <a:spLocks noGrp="1"/>
          </p:cNvSpPr>
          <p:nvPr>
            <p:ph type="sldNum" sz="quarter" idx="10"/>
          </p:nvPr>
        </p:nvSpPr>
        <p:spPr>
          <a:xfrm>
            <a:off x="11298576" y="6534000"/>
            <a:ext cx="413999" cy="123111"/>
          </a:xfrm>
        </p:spPr>
        <p:txBody>
          <a:bodyPr lIns="0" tIns="0" rIns="0" bIns="0" anchor="b" anchorCtr="0">
            <a:spAutoFit/>
          </a:bodyPr>
          <a:lstStyle>
            <a:lvl1pPr algn="r">
              <a:defRPr sz="800">
                <a:solidFill>
                  <a:schemeClr val="tx2"/>
                </a:solidFill>
              </a:defRPr>
            </a:lvl1pPr>
          </a:lstStyle>
          <a:p>
            <a:fld id="{7146FAA3-5F10-EC41-882E-FB4187E570D3}" type="slidenum">
              <a:rPr lang="en-AU"/>
              <a:pPr/>
              <a:t>‹#›</a:t>
            </a:fld>
            <a:endParaRPr lang="en-AU"/>
          </a:p>
        </p:txBody>
      </p:sp>
      <p:sp>
        <p:nvSpPr>
          <p:cNvPr id="9" name="Text Placeholder 8">
            <a:extLst>
              <a:ext uri="{FF2B5EF4-FFF2-40B4-BE49-F238E27FC236}">
                <a16:creationId xmlns:a16="http://schemas.microsoft.com/office/drawing/2014/main" id="{547C6A1B-F56A-9641-9930-50FCD6CFD9B6}"/>
              </a:ext>
            </a:extLst>
          </p:cNvPr>
          <p:cNvSpPr>
            <a:spLocks noGrp="1"/>
          </p:cNvSpPr>
          <p:nvPr>
            <p:ph type="body" sz="quarter" idx="11"/>
          </p:nvPr>
        </p:nvSpPr>
        <p:spPr>
          <a:xfrm>
            <a:off x="479425" y="2924175"/>
            <a:ext cx="5616575" cy="276999"/>
          </a:xfrm>
        </p:spPr>
        <p:txBody>
          <a:bodyPr>
            <a:spAutoFit/>
          </a:bodyPr>
          <a:lstStyle>
            <a:lvl1pPr>
              <a:defRPr sz="1800">
                <a:solidFill>
                  <a:schemeClr val="tx2"/>
                </a:solidFill>
              </a:defRPr>
            </a:lvl1pPr>
          </a:lstStyle>
          <a:p>
            <a:pPr lvl="0"/>
            <a:r>
              <a:rPr lang="en-GB"/>
              <a:t>Click to edit Master text styles</a:t>
            </a:r>
            <a:endParaRPr lang="en-AU"/>
          </a:p>
        </p:txBody>
      </p:sp>
      <p:sp>
        <p:nvSpPr>
          <p:cNvPr id="12" name="Rectangle 11">
            <a:extLst>
              <a:ext uri="{FF2B5EF4-FFF2-40B4-BE49-F238E27FC236}">
                <a16:creationId xmlns:a16="http://schemas.microsoft.com/office/drawing/2014/main" id="{66692CB0-333C-B343-9C02-8D51ECE9DC56}"/>
              </a:ext>
            </a:extLst>
          </p:cNvPr>
          <p:cNvSpPr/>
          <p:nvPr userDrawn="1"/>
        </p:nvSpPr>
        <p:spPr>
          <a:xfrm>
            <a:off x="479424" y="6274800"/>
            <a:ext cx="11232000" cy="9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47117E4B-69D5-5442-AC41-85DBC1509736}"/>
              </a:ext>
            </a:extLst>
          </p:cNvPr>
          <p:cNvPicPr>
            <a:picLocks noChangeAspect="1"/>
          </p:cNvPicPr>
          <p:nvPr userDrawn="1"/>
        </p:nvPicPr>
        <p:blipFill>
          <a:blip r:embed="rId2"/>
          <a:stretch>
            <a:fillRect/>
          </a:stretch>
        </p:blipFill>
        <p:spPr>
          <a:xfrm>
            <a:off x="479425" y="6519215"/>
            <a:ext cx="412750" cy="107009"/>
          </a:xfrm>
          <a:prstGeom prst="rect">
            <a:avLst/>
          </a:prstGeom>
        </p:spPr>
      </p:pic>
      <p:sp>
        <p:nvSpPr>
          <p:cNvPr id="7" name="Picture Placeholder 10">
            <a:extLst>
              <a:ext uri="{FF2B5EF4-FFF2-40B4-BE49-F238E27FC236}">
                <a16:creationId xmlns:a16="http://schemas.microsoft.com/office/drawing/2014/main" id="{DFB8D308-FA5D-314E-83C0-685A6F2BD9A1}"/>
              </a:ext>
            </a:extLst>
          </p:cNvPr>
          <p:cNvSpPr>
            <a:spLocks noGrp="1"/>
          </p:cNvSpPr>
          <p:nvPr>
            <p:ph type="pic" sz="quarter" idx="12" hasCustomPrompt="1"/>
          </p:nvPr>
        </p:nvSpPr>
        <p:spPr>
          <a:xfrm>
            <a:off x="7170738" y="1673522"/>
            <a:ext cx="4541837" cy="4600278"/>
          </a:xfrm>
        </p:spPr>
        <p:txBody>
          <a:bodyPr anchor="ctr" anchorCtr="1"/>
          <a:lstStyle>
            <a:lvl1pPr algn="ctr">
              <a:defRPr sz="800"/>
            </a:lvl1pPr>
          </a:lstStyle>
          <a:p>
            <a:r>
              <a:rPr lang="en-AU"/>
              <a:t>Click to insert image</a:t>
            </a:r>
          </a:p>
        </p:txBody>
      </p:sp>
    </p:spTree>
    <p:extLst>
      <p:ext uri="{BB962C8B-B14F-4D97-AF65-F5344CB8AC3E}">
        <p14:creationId xmlns:p14="http://schemas.microsoft.com/office/powerpoint/2010/main" val="3955748130"/>
      </p:ext>
    </p:extLst>
  </p:cSld>
  <p:clrMapOvr>
    <a:masterClrMapping/>
  </p:clrMapOvr>
  <p:extLst>
    <p:ext uri="{DCECCB84-F9BA-43D5-87BE-67443E8EF086}">
      <p15:sldGuideLst xmlns:p15="http://schemas.microsoft.com/office/powerpoint/2012/main">
        <p15:guide id="1" orient="horz" pos="184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 2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A52-70EF-D748-AA4B-BBFA47F06A05}"/>
              </a:ext>
            </a:extLst>
          </p:cNvPr>
          <p:cNvSpPr>
            <a:spLocks noGrp="1"/>
          </p:cNvSpPr>
          <p:nvPr>
            <p:ph type="title"/>
          </p:nvPr>
        </p:nvSpPr>
        <p:spPr>
          <a:xfrm>
            <a:off x="479425" y="1673522"/>
            <a:ext cx="11233150" cy="613117"/>
          </a:xfrm>
        </p:spPr>
        <p:txBody>
          <a:bodyPr/>
          <a:lstStyle>
            <a:lvl1pPr>
              <a:defRPr sz="4800">
                <a:solidFill>
                  <a:schemeClr val="bg1"/>
                </a:solidFill>
              </a:defRPr>
            </a:lvl1p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9434DFE3-8FB3-344F-A180-F4E5CA771DF1}"/>
              </a:ext>
            </a:extLst>
          </p:cNvPr>
          <p:cNvSpPr>
            <a:spLocks noGrp="1"/>
          </p:cNvSpPr>
          <p:nvPr>
            <p:ph type="sldNum" sz="quarter" idx="10"/>
          </p:nvPr>
        </p:nvSpPr>
        <p:spPr>
          <a:xfrm>
            <a:off x="11298576" y="6534000"/>
            <a:ext cx="413999" cy="123111"/>
          </a:xfrm>
        </p:spPr>
        <p:txBody>
          <a:bodyPr lIns="0" tIns="0" rIns="0" bIns="0" anchor="b" anchorCtr="0">
            <a:spAutoFit/>
          </a:bodyPr>
          <a:lstStyle>
            <a:lvl1pPr algn="r">
              <a:defRPr sz="800">
                <a:solidFill>
                  <a:schemeClr val="bg1"/>
                </a:solidFill>
              </a:defRPr>
            </a:lvl1pPr>
          </a:lstStyle>
          <a:p>
            <a:fld id="{7146FAA3-5F10-EC41-882E-FB4187E570D3}" type="slidenum">
              <a:rPr lang="en-AU"/>
              <a:pPr/>
              <a:t>‹#›</a:t>
            </a:fld>
            <a:endParaRPr lang="en-AU"/>
          </a:p>
        </p:txBody>
      </p:sp>
      <p:pic>
        <p:nvPicPr>
          <p:cNvPr id="6" name="Picture 5">
            <a:extLst>
              <a:ext uri="{FF2B5EF4-FFF2-40B4-BE49-F238E27FC236}">
                <a16:creationId xmlns:a16="http://schemas.microsoft.com/office/drawing/2014/main" id="{A61377EA-6D28-8844-895E-E599A98C7F1E}"/>
              </a:ext>
            </a:extLst>
          </p:cNvPr>
          <p:cNvPicPr>
            <a:picLocks noChangeAspect="1"/>
          </p:cNvPicPr>
          <p:nvPr userDrawn="1"/>
        </p:nvPicPr>
        <p:blipFill>
          <a:blip r:embed="rId2"/>
          <a:stretch>
            <a:fillRect/>
          </a:stretch>
        </p:blipFill>
        <p:spPr>
          <a:xfrm>
            <a:off x="479425" y="6519544"/>
            <a:ext cx="411480" cy="106680"/>
          </a:xfrm>
          <a:prstGeom prst="rect">
            <a:avLst/>
          </a:prstGeom>
        </p:spPr>
      </p:pic>
      <p:sp>
        <p:nvSpPr>
          <p:cNvPr id="9" name="Text Placeholder 8">
            <a:extLst>
              <a:ext uri="{FF2B5EF4-FFF2-40B4-BE49-F238E27FC236}">
                <a16:creationId xmlns:a16="http://schemas.microsoft.com/office/drawing/2014/main" id="{547C6A1B-F56A-9641-9930-50FCD6CFD9B6}"/>
              </a:ext>
            </a:extLst>
          </p:cNvPr>
          <p:cNvSpPr>
            <a:spLocks noGrp="1"/>
          </p:cNvSpPr>
          <p:nvPr>
            <p:ph type="body" sz="quarter" idx="11"/>
          </p:nvPr>
        </p:nvSpPr>
        <p:spPr>
          <a:xfrm>
            <a:off x="479425" y="2924175"/>
            <a:ext cx="5616575" cy="276999"/>
          </a:xfrm>
        </p:spPr>
        <p:txBody>
          <a:bodyPr>
            <a:spAutoFit/>
          </a:bodyPr>
          <a:lstStyle>
            <a:lvl1pPr>
              <a:defRPr sz="1800">
                <a:solidFill>
                  <a:schemeClr val="bg1"/>
                </a:solidFill>
              </a:defRPr>
            </a:lvl1pPr>
          </a:lstStyle>
          <a:p>
            <a:pPr lvl="0"/>
            <a:r>
              <a:rPr lang="en-GB"/>
              <a:t>Click to edit Master text styles</a:t>
            </a:r>
            <a:endParaRPr lang="en-AU"/>
          </a:p>
        </p:txBody>
      </p:sp>
      <p:sp>
        <p:nvSpPr>
          <p:cNvPr id="11" name="Picture Placeholder 10">
            <a:extLst>
              <a:ext uri="{FF2B5EF4-FFF2-40B4-BE49-F238E27FC236}">
                <a16:creationId xmlns:a16="http://schemas.microsoft.com/office/drawing/2014/main" id="{121A965E-4E80-8D4F-9456-768772AAE6A4}"/>
              </a:ext>
            </a:extLst>
          </p:cNvPr>
          <p:cNvSpPr>
            <a:spLocks noGrp="1"/>
          </p:cNvSpPr>
          <p:nvPr>
            <p:ph type="pic" sz="quarter" idx="12" hasCustomPrompt="1"/>
          </p:nvPr>
        </p:nvSpPr>
        <p:spPr>
          <a:xfrm>
            <a:off x="7170738" y="1673522"/>
            <a:ext cx="4541837" cy="4600278"/>
          </a:xfrm>
        </p:spPr>
        <p:txBody>
          <a:bodyPr anchor="ctr" anchorCtr="1"/>
          <a:lstStyle>
            <a:lvl1pPr algn="ctr">
              <a:defRPr sz="800"/>
            </a:lvl1pPr>
          </a:lstStyle>
          <a:p>
            <a:r>
              <a:rPr lang="en-AU"/>
              <a:t>Click to insert image</a:t>
            </a:r>
          </a:p>
        </p:txBody>
      </p:sp>
      <p:sp>
        <p:nvSpPr>
          <p:cNvPr id="12" name="Rectangle 11">
            <a:extLst>
              <a:ext uri="{FF2B5EF4-FFF2-40B4-BE49-F238E27FC236}">
                <a16:creationId xmlns:a16="http://schemas.microsoft.com/office/drawing/2014/main" id="{66692CB0-333C-B343-9C02-8D51ECE9DC56}"/>
              </a:ext>
            </a:extLst>
          </p:cNvPr>
          <p:cNvSpPr/>
          <p:nvPr userDrawn="1"/>
        </p:nvSpPr>
        <p:spPr>
          <a:xfrm>
            <a:off x="479424" y="6274800"/>
            <a:ext cx="11232000" cy="9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318606961"/>
      </p:ext>
    </p:extLst>
  </p:cSld>
  <p:clrMapOvr>
    <a:masterClrMapping/>
  </p:clrMapOvr>
  <p:extLst mod="1">
    <p:ext uri="{DCECCB84-F9BA-43D5-87BE-67443E8EF086}">
      <p15:sldGuideLst xmlns:p15="http://schemas.microsoft.com/office/powerpoint/2012/main">
        <p15:guide id="1" orient="horz" pos="184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vider 2B">
    <p:bg>
      <p:bgPr>
        <a:solidFill>
          <a:schemeClr val="accent2">
            <a:alpha val="2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A52-70EF-D748-AA4B-BBFA47F06A05}"/>
              </a:ext>
            </a:extLst>
          </p:cNvPr>
          <p:cNvSpPr>
            <a:spLocks noGrp="1"/>
          </p:cNvSpPr>
          <p:nvPr>
            <p:ph type="title"/>
          </p:nvPr>
        </p:nvSpPr>
        <p:spPr>
          <a:xfrm>
            <a:off x="479425" y="1673522"/>
            <a:ext cx="11233150" cy="613117"/>
          </a:xfrm>
        </p:spPr>
        <p:txBody>
          <a:bodyPr/>
          <a:lstStyle>
            <a:lvl1pPr>
              <a:defRPr sz="4800">
                <a:solidFill>
                  <a:schemeClr val="accent3"/>
                </a:solidFill>
              </a:defRPr>
            </a:lvl1p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9434DFE3-8FB3-344F-A180-F4E5CA771DF1}"/>
              </a:ext>
            </a:extLst>
          </p:cNvPr>
          <p:cNvSpPr>
            <a:spLocks noGrp="1"/>
          </p:cNvSpPr>
          <p:nvPr>
            <p:ph type="sldNum" sz="quarter" idx="10"/>
          </p:nvPr>
        </p:nvSpPr>
        <p:spPr>
          <a:xfrm>
            <a:off x="11298576" y="6534000"/>
            <a:ext cx="413999" cy="123111"/>
          </a:xfrm>
        </p:spPr>
        <p:txBody>
          <a:bodyPr lIns="0" tIns="0" rIns="0" bIns="0" anchor="b" anchorCtr="0">
            <a:spAutoFit/>
          </a:bodyPr>
          <a:lstStyle>
            <a:lvl1pPr algn="r">
              <a:defRPr sz="800">
                <a:solidFill>
                  <a:schemeClr val="tx2"/>
                </a:solidFill>
              </a:defRPr>
            </a:lvl1pPr>
          </a:lstStyle>
          <a:p>
            <a:fld id="{7146FAA3-5F10-EC41-882E-FB4187E570D3}" type="slidenum">
              <a:rPr lang="en-AU"/>
              <a:pPr/>
              <a:t>‹#›</a:t>
            </a:fld>
            <a:endParaRPr lang="en-AU"/>
          </a:p>
        </p:txBody>
      </p:sp>
      <p:sp>
        <p:nvSpPr>
          <p:cNvPr id="9" name="Text Placeholder 8">
            <a:extLst>
              <a:ext uri="{FF2B5EF4-FFF2-40B4-BE49-F238E27FC236}">
                <a16:creationId xmlns:a16="http://schemas.microsoft.com/office/drawing/2014/main" id="{547C6A1B-F56A-9641-9930-50FCD6CFD9B6}"/>
              </a:ext>
            </a:extLst>
          </p:cNvPr>
          <p:cNvSpPr>
            <a:spLocks noGrp="1"/>
          </p:cNvSpPr>
          <p:nvPr>
            <p:ph type="body" sz="quarter" idx="11"/>
          </p:nvPr>
        </p:nvSpPr>
        <p:spPr>
          <a:xfrm>
            <a:off x="479425" y="2924175"/>
            <a:ext cx="5616575" cy="276999"/>
          </a:xfrm>
        </p:spPr>
        <p:txBody>
          <a:bodyPr>
            <a:spAutoFit/>
          </a:bodyPr>
          <a:lstStyle>
            <a:lvl1pPr>
              <a:defRPr sz="1800">
                <a:solidFill>
                  <a:schemeClr val="accent3"/>
                </a:solidFill>
              </a:defRPr>
            </a:lvl1pPr>
          </a:lstStyle>
          <a:p>
            <a:pPr lvl="0"/>
            <a:r>
              <a:rPr lang="en-GB"/>
              <a:t>Click to edit Master text styles</a:t>
            </a:r>
            <a:endParaRPr lang="en-AU"/>
          </a:p>
        </p:txBody>
      </p:sp>
      <p:sp>
        <p:nvSpPr>
          <p:cNvPr id="12" name="Rectangle 11">
            <a:extLst>
              <a:ext uri="{FF2B5EF4-FFF2-40B4-BE49-F238E27FC236}">
                <a16:creationId xmlns:a16="http://schemas.microsoft.com/office/drawing/2014/main" id="{66692CB0-333C-B343-9C02-8D51ECE9DC56}"/>
              </a:ext>
            </a:extLst>
          </p:cNvPr>
          <p:cNvSpPr/>
          <p:nvPr userDrawn="1"/>
        </p:nvSpPr>
        <p:spPr>
          <a:xfrm>
            <a:off x="479424" y="6274800"/>
            <a:ext cx="112320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a:extLst>
              <a:ext uri="{FF2B5EF4-FFF2-40B4-BE49-F238E27FC236}">
                <a16:creationId xmlns:a16="http://schemas.microsoft.com/office/drawing/2014/main" id="{29EC9F52-887B-DA42-8F3E-04978450D8AA}"/>
              </a:ext>
            </a:extLst>
          </p:cNvPr>
          <p:cNvPicPr>
            <a:picLocks noChangeAspect="1"/>
          </p:cNvPicPr>
          <p:nvPr userDrawn="1"/>
        </p:nvPicPr>
        <p:blipFill>
          <a:blip r:embed="rId2"/>
          <a:stretch>
            <a:fillRect/>
          </a:stretch>
        </p:blipFill>
        <p:spPr>
          <a:xfrm>
            <a:off x="479425" y="6519544"/>
            <a:ext cx="411480" cy="106680"/>
          </a:xfrm>
          <a:prstGeom prst="rect">
            <a:avLst/>
          </a:prstGeom>
        </p:spPr>
      </p:pic>
      <p:sp>
        <p:nvSpPr>
          <p:cNvPr id="7" name="Picture Placeholder 10">
            <a:extLst>
              <a:ext uri="{FF2B5EF4-FFF2-40B4-BE49-F238E27FC236}">
                <a16:creationId xmlns:a16="http://schemas.microsoft.com/office/drawing/2014/main" id="{052C4F74-1AF9-8246-8215-BF8DBD6C321B}"/>
              </a:ext>
            </a:extLst>
          </p:cNvPr>
          <p:cNvSpPr>
            <a:spLocks noGrp="1"/>
          </p:cNvSpPr>
          <p:nvPr>
            <p:ph type="pic" sz="quarter" idx="12" hasCustomPrompt="1"/>
          </p:nvPr>
        </p:nvSpPr>
        <p:spPr>
          <a:xfrm>
            <a:off x="7170738" y="1673522"/>
            <a:ext cx="4541837" cy="4600278"/>
          </a:xfrm>
        </p:spPr>
        <p:txBody>
          <a:bodyPr anchor="ctr" anchorCtr="1"/>
          <a:lstStyle>
            <a:lvl1pPr algn="ctr">
              <a:defRPr sz="800"/>
            </a:lvl1pPr>
          </a:lstStyle>
          <a:p>
            <a:r>
              <a:rPr lang="en-AU"/>
              <a:t>Click to insert image</a:t>
            </a:r>
          </a:p>
        </p:txBody>
      </p:sp>
    </p:spTree>
    <p:extLst>
      <p:ext uri="{BB962C8B-B14F-4D97-AF65-F5344CB8AC3E}">
        <p14:creationId xmlns:p14="http://schemas.microsoft.com/office/powerpoint/2010/main" val="2456392296"/>
      </p:ext>
    </p:extLst>
  </p:cSld>
  <p:clrMapOvr>
    <a:masterClrMapping/>
  </p:clrMapOvr>
  <p:extLst>
    <p:ext uri="{DCECCB84-F9BA-43D5-87BE-67443E8EF086}">
      <p15:sldGuideLst xmlns:p15="http://schemas.microsoft.com/office/powerpoint/2012/main">
        <p15:guide id="1" orient="horz" pos="1842">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A 1">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A52-70EF-D748-AA4B-BBFA47F06A05}"/>
              </a:ext>
            </a:extLst>
          </p:cNvPr>
          <p:cNvSpPr>
            <a:spLocks noGrp="1"/>
          </p:cNvSpPr>
          <p:nvPr>
            <p:ph type="title"/>
          </p:nvPr>
        </p:nvSpPr>
        <p:spPr>
          <a:xfrm>
            <a:off x="479425" y="1673522"/>
            <a:ext cx="11233150" cy="613117"/>
          </a:xfrm>
        </p:spPr>
        <p:txBody>
          <a:bodyPr/>
          <a:lstStyle>
            <a:lvl1pPr>
              <a:defRPr sz="4800">
                <a:solidFill>
                  <a:schemeClr val="bg1"/>
                </a:solidFill>
              </a:defRPr>
            </a:lvl1p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9434DFE3-8FB3-344F-A180-F4E5CA771DF1}"/>
              </a:ext>
            </a:extLst>
          </p:cNvPr>
          <p:cNvSpPr>
            <a:spLocks noGrp="1"/>
          </p:cNvSpPr>
          <p:nvPr>
            <p:ph type="sldNum" sz="quarter" idx="10"/>
          </p:nvPr>
        </p:nvSpPr>
        <p:spPr>
          <a:xfrm>
            <a:off x="11298576" y="6534000"/>
            <a:ext cx="413999" cy="123111"/>
          </a:xfrm>
        </p:spPr>
        <p:txBody>
          <a:bodyPr lIns="0" tIns="0" rIns="0" bIns="0" anchor="b" anchorCtr="0">
            <a:spAutoFit/>
          </a:bodyPr>
          <a:lstStyle>
            <a:lvl1pPr algn="r">
              <a:defRPr sz="800">
                <a:solidFill>
                  <a:schemeClr val="bg1"/>
                </a:solidFill>
              </a:defRPr>
            </a:lvl1pPr>
          </a:lstStyle>
          <a:p>
            <a:fld id="{7146FAA3-5F10-EC41-882E-FB4187E570D3}" type="slidenum">
              <a:rPr lang="en-AU"/>
              <a:pPr/>
              <a:t>‹#›</a:t>
            </a:fld>
            <a:endParaRPr lang="en-AU"/>
          </a:p>
        </p:txBody>
      </p:sp>
      <p:pic>
        <p:nvPicPr>
          <p:cNvPr id="6" name="Picture 5">
            <a:extLst>
              <a:ext uri="{FF2B5EF4-FFF2-40B4-BE49-F238E27FC236}">
                <a16:creationId xmlns:a16="http://schemas.microsoft.com/office/drawing/2014/main" id="{A61377EA-6D28-8844-895E-E599A98C7F1E}"/>
              </a:ext>
            </a:extLst>
          </p:cNvPr>
          <p:cNvPicPr>
            <a:picLocks noChangeAspect="1"/>
          </p:cNvPicPr>
          <p:nvPr userDrawn="1"/>
        </p:nvPicPr>
        <p:blipFill>
          <a:blip r:embed="rId2"/>
          <a:stretch>
            <a:fillRect/>
          </a:stretch>
        </p:blipFill>
        <p:spPr>
          <a:xfrm>
            <a:off x="479425" y="6519544"/>
            <a:ext cx="411480" cy="106680"/>
          </a:xfrm>
          <a:prstGeom prst="rect">
            <a:avLst/>
          </a:prstGeom>
        </p:spPr>
      </p:pic>
      <p:sp>
        <p:nvSpPr>
          <p:cNvPr id="9" name="Text Placeholder 8">
            <a:extLst>
              <a:ext uri="{FF2B5EF4-FFF2-40B4-BE49-F238E27FC236}">
                <a16:creationId xmlns:a16="http://schemas.microsoft.com/office/drawing/2014/main" id="{547C6A1B-F56A-9641-9930-50FCD6CFD9B6}"/>
              </a:ext>
            </a:extLst>
          </p:cNvPr>
          <p:cNvSpPr>
            <a:spLocks noGrp="1"/>
          </p:cNvSpPr>
          <p:nvPr>
            <p:ph type="body" sz="quarter" idx="11"/>
          </p:nvPr>
        </p:nvSpPr>
        <p:spPr>
          <a:xfrm>
            <a:off x="479425" y="2924175"/>
            <a:ext cx="5616575" cy="276999"/>
          </a:xfrm>
        </p:spPr>
        <p:txBody>
          <a:bodyPr>
            <a:spAutoFit/>
          </a:bodyPr>
          <a:lstStyle>
            <a:lvl1pPr marL="342900" indent="-342900">
              <a:buFont typeface="+mj-lt"/>
              <a:buAutoNum type="arabicPeriod"/>
              <a:defRPr sz="1800">
                <a:solidFill>
                  <a:schemeClr val="bg1"/>
                </a:solidFill>
              </a:defRPr>
            </a:lvl1pPr>
          </a:lstStyle>
          <a:p>
            <a:pPr lvl="0"/>
            <a:r>
              <a:rPr lang="en-GB"/>
              <a:t>Click to edit Master text styles</a:t>
            </a:r>
            <a:endParaRPr lang="en-AU"/>
          </a:p>
        </p:txBody>
      </p:sp>
      <p:sp>
        <p:nvSpPr>
          <p:cNvPr id="12" name="Rectangle 11">
            <a:extLst>
              <a:ext uri="{FF2B5EF4-FFF2-40B4-BE49-F238E27FC236}">
                <a16:creationId xmlns:a16="http://schemas.microsoft.com/office/drawing/2014/main" id="{66692CB0-333C-B343-9C02-8D51ECE9DC56}"/>
              </a:ext>
            </a:extLst>
          </p:cNvPr>
          <p:cNvSpPr/>
          <p:nvPr userDrawn="1"/>
        </p:nvSpPr>
        <p:spPr>
          <a:xfrm>
            <a:off x="479424" y="6274800"/>
            <a:ext cx="11232000" cy="9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DBE52C45-F777-0840-82A4-C8F47B23A90F}"/>
              </a:ext>
            </a:extLst>
          </p:cNvPr>
          <p:cNvPicPr>
            <a:picLocks noChangeAspect="1"/>
          </p:cNvPicPr>
          <p:nvPr userDrawn="1"/>
        </p:nvPicPr>
        <p:blipFill>
          <a:blip r:embed="rId3"/>
          <a:stretch>
            <a:fillRect/>
          </a:stretch>
        </p:blipFill>
        <p:spPr>
          <a:xfrm>
            <a:off x="7682906" y="2498153"/>
            <a:ext cx="4028518" cy="3671561"/>
          </a:xfrm>
          <a:prstGeom prst="rect">
            <a:avLst/>
          </a:prstGeom>
        </p:spPr>
      </p:pic>
    </p:spTree>
    <p:extLst>
      <p:ext uri="{BB962C8B-B14F-4D97-AF65-F5344CB8AC3E}">
        <p14:creationId xmlns:p14="http://schemas.microsoft.com/office/powerpoint/2010/main" val="3089286416"/>
      </p:ext>
    </p:extLst>
  </p:cSld>
  <p:clrMapOvr>
    <a:masterClrMapping/>
  </p:clrMapOvr>
  <p:extLst>
    <p:ext uri="{DCECCB84-F9BA-43D5-87BE-67443E8EF086}">
      <p15:sldGuideLst xmlns:p15="http://schemas.microsoft.com/office/powerpoint/2012/main">
        <p15:guide id="1" orient="horz" pos="1842">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A 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A52-70EF-D748-AA4B-BBFA47F06A05}"/>
              </a:ext>
            </a:extLst>
          </p:cNvPr>
          <p:cNvSpPr>
            <a:spLocks noGrp="1"/>
          </p:cNvSpPr>
          <p:nvPr>
            <p:ph type="title"/>
          </p:nvPr>
        </p:nvSpPr>
        <p:spPr>
          <a:xfrm>
            <a:off x="479425" y="1673522"/>
            <a:ext cx="11233150" cy="613117"/>
          </a:xfrm>
        </p:spPr>
        <p:txBody>
          <a:bodyPr/>
          <a:lstStyle>
            <a:lvl1pPr>
              <a:defRPr sz="4800">
                <a:solidFill>
                  <a:schemeClr val="bg1"/>
                </a:solidFill>
              </a:defRPr>
            </a:lvl1p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9434DFE3-8FB3-344F-A180-F4E5CA771DF1}"/>
              </a:ext>
            </a:extLst>
          </p:cNvPr>
          <p:cNvSpPr>
            <a:spLocks noGrp="1"/>
          </p:cNvSpPr>
          <p:nvPr>
            <p:ph type="sldNum" sz="quarter" idx="10"/>
          </p:nvPr>
        </p:nvSpPr>
        <p:spPr>
          <a:xfrm>
            <a:off x="11298576" y="6534000"/>
            <a:ext cx="413999" cy="123111"/>
          </a:xfrm>
        </p:spPr>
        <p:txBody>
          <a:bodyPr lIns="0" tIns="0" rIns="0" bIns="0" anchor="b" anchorCtr="0">
            <a:spAutoFit/>
          </a:bodyPr>
          <a:lstStyle>
            <a:lvl1pPr algn="r">
              <a:defRPr sz="800">
                <a:solidFill>
                  <a:schemeClr val="bg1"/>
                </a:solidFill>
              </a:defRPr>
            </a:lvl1pPr>
          </a:lstStyle>
          <a:p>
            <a:fld id="{7146FAA3-5F10-EC41-882E-FB4187E570D3}" type="slidenum">
              <a:rPr lang="en-AU"/>
              <a:pPr/>
              <a:t>‹#›</a:t>
            </a:fld>
            <a:endParaRPr lang="en-AU"/>
          </a:p>
        </p:txBody>
      </p:sp>
      <p:pic>
        <p:nvPicPr>
          <p:cNvPr id="6" name="Picture 5">
            <a:extLst>
              <a:ext uri="{FF2B5EF4-FFF2-40B4-BE49-F238E27FC236}">
                <a16:creationId xmlns:a16="http://schemas.microsoft.com/office/drawing/2014/main" id="{A61377EA-6D28-8844-895E-E599A98C7F1E}"/>
              </a:ext>
            </a:extLst>
          </p:cNvPr>
          <p:cNvPicPr>
            <a:picLocks noChangeAspect="1"/>
          </p:cNvPicPr>
          <p:nvPr userDrawn="1"/>
        </p:nvPicPr>
        <p:blipFill>
          <a:blip r:embed="rId2"/>
          <a:stretch>
            <a:fillRect/>
          </a:stretch>
        </p:blipFill>
        <p:spPr>
          <a:xfrm>
            <a:off x="479425" y="6519544"/>
            <a:ext cx="411480" cy="106680"/>
          </a:xfrm>
          <a:prstGeom prst="rect">
            <a:avLst/>
          </a:prstGeom>
        </p:spPr>
      </p:pic>
      <p:sp>
        <p:nvSpPr>
          <p:cNvPr id="9" name="Text Placeholder 8">
            <a:extLst>
              <a:ext uri="{FF2B5EF4-FFF2-40B4-BE49-F238E27FC236}">
                <a16:creationId xmlns:a16="http://schemas.microsoft.com/office/drawing/2014/main" id="{547C6A1B-F56A-9641-9930-50FCD6CFD9B6}"/>
              </a:ext>
            </a:extLst>
          </p:cNvPr>
          <p:cNvSpPr>
            <a:spLocks noGrp="1"/>
          </p:cNvSpPr>
          <p:nvPr>
            <p:ph type="body" sz="quarter" idx="11"/>
          </p:nvPr>
        </p:nvSpPr>
        <p:spPr>
          <a:xfrm>
            <a:off x="479425" y="2924175"/>
            <a:ext cx="5616575" cy="276999"/>
          </a:xfrm>
        </p:spPr>
        <p:txBody>
          <a:bodyPr>
            <a:spAutoFit/>
          </a:bodyPr>
          <a:lstStyle>
            <a:lvl1pPr marL="342900" indent="-342900">
              <a:buFont typeface="+mj-lt"/>
              <a:buAutoNum type="arabicPeriod"/>
              <a:defRPr sz="1800">
                <a:solidFill>
                  <a:schemeClr val="bg1"/>
                </a:solidFill>
              </a:defRPr>
            </a:lvl1pPr>
          </a:lstStyle>
          <a:p>
            <a:pPr lvl="0"/>
            <a:r>
              <a:rPr lang="en-GB"/>
              <a:t>Click to edit Master text styles</a:t>
            </a:r>
            <a:endParaRPr lang="en-AU"/>
          </a:p>
        </p:txBody>
      </p:sp>
      <p:sp>
        <p:nvSpPr>
          <p:cNvPr id="12" name="Rectangle 11">
            <a:extLst>
              <a:ext uri="{FF2B5EF4-FFF2-40B4-BE49-F238E27FC236}">
                <a16:creationId xmlns:a16="http://schemas.microsoft.com/office/drawing/2014/main" id="{66692CB0-333C-B343-9C02-8D51ECE9DC56}"/>
              </a:ext>
            </a:extLst>
          </p:cNvPr>
          <p:cNvSpPr/>
          <p:nvPr userDrawn="1"/>
        </p:nvSpPr>
        <p:spPr>
          <a:xfrm>
            <a:off x="479424" y="6274800"/>
            <a:ext cx="11232000" cy="9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pic>
        <p:nvPicPr>
          <p:cNvPr id="7" name="Picture 6">
            <a:extLst>
              <a:ext uri="{FF2B5EF4-FFF2-40B4-BE49-F238E27FC236}">
                <a16:creationId xmlns:a16="http://schemas.microsoft.com/office/drawing/2014/main" id="{D7117B4E-7466-584E-8996-F8CB00B821F7}"/>
              </a:ext>
            </a:extLst>
          </p:cNvPr>
          <p:cNvPicPr>
            <a:picLocks noChangeAspect="1"/>
          </p:cNvPicPr>
          <p:nvPr userDrawn="1"/>
        </p:nvPicPr>
        <p:blipFill>
          <a:blip r:embed="rId3"/>
          <a:stretch>
            <a:fillRect/>
          </a:stretch>
        </p:blipFill>
        <p:spPr>
          <a:xfrm>
            <a:off x="7682906" y="2498153"/>
            <a:ext cx="4028518" cy="3671561"/>
          </a:xfrm>
          <a:prstGeom prst="rect">
            <a:avLst/>
          </a:prstGeom>
        </p:spPr>
      </p:pic>
    </p:spTree>
    <p:extLst>
      <p:ext uri="{BB962C8B-B14F-4D97-AF65-F5344CB8AC3E}">
        <p14:creationId xmlns:p14="http://schemas.microsoft.com/office/powerpoint/2010/main" val="2723430076"/>
      </p:ext>
    </p:extLst>
  </p:cSld>
  <p:clrMapOvr>
    <a:masterClrMapping/>
  </p:clrMapOvr>
  <p:extLst mod="1">
    <p:ext uri="{DCECCB84-F9BA-43D5-87BE-67443E8EF086}">
      <p15:sldGuideLst xmlns:p15="http://schemas.microsoft.com/office/powerpoint/2012/main">
        <p15:guide id="1" orient="horz" pos="1842">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ppendix 1">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A52-70EF-D748-AA4B-BBFA47F06A05}"/>
              </a:ext>
            </a:extLst>
          </p:cNvPr>
          <p:cNvSpPr>
            <a:spLocks noGrp="1"/>
          </p:cNvSpPr>
          <p:nvPr>
            <p:ph type="title"/>
          </p:nvPr>
        </p:nvSpPr>
        <p:spPr>
          <a:xfrm>
            <a:off x="479425" y="1673522"/>
            <a:ext cx="11233150" cy="613117"/>
          </a:xfrm>
        </p:spPr>
        <p:txBody>
          <a:bodyPr/>
          <a:lstStyle>
            <a:lvl1pPr>
              <a:defRPr sz="4800">
                <a:solidFill>
                  <a:schemeClr val="bg1"/>
                </a:solidFill>
              </a:defRPr>
            </a:lvl1p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9434DFE3-8FB3-344F-A180-F4E5CA771DF1}"/>
              </a:ext>
            </a:extLst>
          </p:cNvPr>
          <p:cNvSpPr>
            <a:spLocks noGrp="1"/>
          </p:cNvSpPr>
          <p:nvPr>
            <p:ph type="sldNum" sz="quarter" idx="10"/>
          </p:nvPr>
        </p:nvSpPr>
        <p:spPr>
          <a:xfrm>
            <a:off x="11298576" y="6534000"/>
            <a:ext cx="413999" cy="123111"/>
          </a:xfrm>
        </p:spPr>
        <p:txBody>
          <a:bodyPr lIns="0" tIns="0" rIns="0" bIns="0" anchor="b" anchorCtr="0">
            <a:spAutoFit/>
          </a:bodyPr>
          <a:lstStyle>
            <a:lvl1pPr algn="r">
              <a:defRPr sz="800">
                <a:solidFill>
                  <a:schemeClr val="bg1"/>
                </a:solidFill>
              </a:defRPr>
            </a:lvl1pPr>
          </a:lstStyle>
          <a:p>
            <a:fld id="{7146FAA3-5F10-EC41-882E-FB4187E570D3}" type="slidenum">
              <a:rPr lang="en-AU"/>
              <a:pPr/>
              <a:t>‹#›</a:t>
            </a:fld>
            <a:endParaRPr lang="en-AU"/>
          </a:p>
        </p:txBody>
      </p:sp>
      <p:pic>
        <p:nvPicPr>
          <p:cNvPr id="6" name="Picture 5">
            <a:extLst>
              <a:ext uri="{FF2B5EF4-FFF2-40B4-BE49-F238E27FC236}">
                <a16:creationId xmlns:a16="http://schemas.microsoft.com/office/drawing/2014/main" id="{A61377EA-6D28-8844-895E-E599A98C7F1E}"/>
              </a:ext>
            </a:extLst>
          </p:cNvPr>
          <p:cNvPicPr>
            <a:picLocks noChangeAspect="1"/>
          </p:cNvPicPr>
          <p:nvPr userDrawn="1"/>
        </p:nvPicPr>
        <p:blipFill>
          <a:blip r:embed="rId2"/>
          <a:stretch>
            <a:fillRect/>
          </a:stretch>
        </p:blipFill>
        <p:spPr>
          <a:xfrm>
            <a:off x="479425" y="6519544"/>
            <a:ext cx="411480" cy="106680"/>
          </a:xfrm>
          <a:prstGeom prst="rect">
            <a:avLst/>
          </a:prstGeom>
        </p:spPr>
      </p:pic>
      <p:sp>
        <p:nvSpPr>
          <p:cNvPr id="9" name="Text Placeholder 8">
            <a:extLst>
              <a:ext uri="{FF2B5EF4-FFF2-40B4-BE49-F238E27FC236}">
                <a16:creationId xmlns:a16="http://schemas.microsoft.com/office/drawing/2014/main" id="{547C6A1B-F56A-9641-9930-50FCD6CFD9B6}"/>
              </a:ext>
            </a:extLst>
          </p:cNvPr>
          <p:cNvSpPr>
            <a:spLocks noGrp="1"/>
          </p:cNvSpPr>
          <p:nvPr>
            <p:ph type="body" sz="quarter" idx="11"/>
          </p:nvPr>
        </p:nvSpPr>
        <p:spPr>
          <a:xfrm>
            <a:off x="479425" y="2924175"/>
            <a:ext cx="5616575" cy="276999"/>
          </a:xfrm>
        </p:spPr>
        <p:txBody>
          <a:bodyPr>
            <a:spAutoFit/>
          </a:bodyPr>
          <a:lstStyle>
            <a:lvl1pPr marL="0" indent="0">
              <a:buFont typeface="+mj-lt"/>
              <a:buNone/>
              <a:defRPr sz="1800">
                <a:solidFill>
                  <a:schemeClr val="bg1"/>
                </a:solidFill>
              </a:defRPr>
            </a:lvl1pPr>
          </a:lstStyle>
          <a:p>
            <a:pPr lvl="0"/>
            <a:r>
              <a:rPr lang="en-GB"/>
              <a:t>Click to edit Master text styles</a:t>
            </a:r>
            <a:endParaRPr lang="en-AU"/>
          </a:p>
        </p:txBody>
      </p:sp>
      <p:sp>
        <p:nvSpPr>
          <p:cNvPr id="12" name="Rectangle 11">
            <a:extLst>
              <a:ext uri="{FF2B5EF4-FFF2-40B4-BE49-F238E27FC236}">
                <a16:creationId xmlns:a16="http://schemas.microsoft.com/office/drawing/2014/main" id="{66692CB0-333C-B343-9C02-8D51ECE9DC56}"/>
              </a:ext>
            </a:extLst>
          </p:cNvPr>
          <p:cNvSpPr/>
          <p:nvPr userDrawn="1"/>
        </p:nvSpPr>
        <p:spPr>
          <a:xfrm>
            <a:off x="479424" y="6274800"/>
            <a:ext cx="11232000" cy="9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a:extLst>
              <a:ext uri="{FF2B5EF4-FFF2-40B4-BE49-F238E27FC236}">
                <a16:creationId xmlns:a16="http://schemas.microsoft.com/office/drawing/2014/main" id="{729B08E0-D6EA-E941-8A66-F45BC3A20C36}"/>
              </a:ext>
            </a:extLst>
          </p:cNvPr>
          <p:cNvPicPr>
            <a:picLocks noChangeAspect="1"/>
          </p:cNvPicPr>
          <p:nvPr userDrawn="1"/>
        </p:nvPicPr>
        <p:blipFill>
          <a:blip r:embed="rId3"/>
          <a:stretch>
            <a:fillRect/>
          </a:stretch>
        </p:blipFill>
        <p:spPr>
          <a:xfrm>
            <a:off x="7734394" y="2467133"/>
            <a:ext cx="3968613" cy="3677809"/>
          </a:xfrm>
          <a:prstGeom prst="rect">
            <a:avLst/>
          </a:prstGeom>
        </p:spPr>
      </p:pic>
    </p:spTree>
    <p:extLst>
      <p:ext uri="{BB962C8B-B14F-4D97-AF65-F5344CB8AC3E}">
        <p14:creationId xmlns:p14="http://schemas.microsoft.com/office/powerpoint/2010/main" val="2565546223"/>
      </p:ext>
    </p:extLst>
  </p:cSld>
  <p:clrMapOvr>
    <a:masterClrMapping/>
  </p:clrMapOvr>
  <p:extLst>
    <p:ext uri="{DCECCB84-F9BA-43D5-87BE-67443E8EF086}">
      <p15:sldGuideLst xmlns:p15="http://schemas.microsoft.com/office/powerpoint/2012/main">
        <p15:guide id="1" orient="horz" pos="1842">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ppendix 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A52-70EF-D748-AA4B-BBFA47F06A05}"/>
              </a:ext>
            </a:extLst>
          </p:cNvPr>
          <p:cNvSpPr>
            <a:spLocks noGrp="1"/>
          </p:cNvSpPr>
          <p:nvPr>
            <p:ph type="title"/>
          </p:nvPr>
        </p:nvSpPr>
        <p:spPr>
          <a:xfrm>
            <a:off x="479425" y="1673522"/>
            <a:ext cx="11233150" cy="613117"/>
          </a:xfrm>
        </p:spPr>
        <p:txBody>
          <a:bodyPr/>
          <a:lstStyle>
            <a:lvl1pPr>
              <a:defRPr sz="4800">
                <a:solidFill>
                  <a:schemeClr val="bg1"/>
                </a:solidFill>
              </a:defRPr>
            </a:lvl1p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9434DFE3-8FB3-344F-A180-F4E5CA771DF1}"/>
              </a:ext>
            </a:extLst>
          </p:cNvPr>
          <p:cNvSpPr>
            <a:spLocks noGrp="1"/>
          </p:cNvSpPr>
          <p:nvPr>
            <p:ph type="sldNum" sz="quarter" idx="10"/>
          </p:nvPr>
        </p:nvSpPr>
        <p:spPr>
          <a:xfrm>
            <a:off x="11298576" y="6534000"/>
            <a:ext cx="413999" cy="123111"/>
          </a:xfrm>
        </p:spPr>
        <p:txBody>
          <a:bodyPr lIns="0" tIns="0" rIns="0" bIns="0" anchor="b" anchorCtr="0">
            <a:spAutoFit/>
          </a:bodyPr>
          <a:lstStyle>
            <a:lvl1pPr algn="r">
              <a:defRPr sz="800">
                <a:solidFill>
                  <a:schemeClr val="bg1"/>
                </a:solidFill>
              </a:defRPr>
            </a:lvl1pPr>
          </a:lstStyle>
          <a:p>
            <a:fld id="{7146FAA3-5F10-EC41-882E-FB4187E570D3}" type="slidenum">
              <a:rPr lang="en-AU"/>
              <a:pPr/>
              <a:t>‹#›</a:t>
            </a:fld>
            <a:endParaRPr lang="en-AU"/>
          </a:p>
        </p:txBody>
      </p:sp>
      <p:pic>
        <p:nvPicPr>
          <p:cNvPr id="6" name="Picture 5">
            <a:extLst>
              <a:ext uri="{FF2B5EF4-FFF2-40B4-BE49-F238E27FC236}">
                <a16:creationId xmlns:a16="http://schemas.microsoft.com/office/drawing/2014/main" id="{A61377EA-6D28-8844-895E-E599A98C7F1E}"/>
              </a:ext>
            </a:extLst>
          </p:cNvPr>
          <p:cNvPicPr>
            <a:picLocks noChangeAspect="1"/>
          </p:cNvPicPr>
          <p:nvPr userDrawn="1"/>
        </p:nvPicPr>
        <p:blipFill>
          <a:blip r:embed="rId2"/>
          <a:stretch>
            <a:fillRect/>
          </a:stretch>
        </p:blipFill>
        <p:spPr>
          <a:xfrm>
            <a:off x="479425" y="6519544"/>
            <a:ext cx="411480" cy="106680"/>
          </a:xfrm>
          <a:prstGeom prst="rect">
            <a:avLst/>
          </a:prstGeom>
        </p:spPr>
      </p:pic>
      <p:sp>
        <p:nvSpPr>
          <p:cNvPr id="9" name="Text Placeholder 8">
            <a:extLst>
              <a:ext uri="{FF2B5EF4-FFF2-40B4-BE49-F238E27FC236}">
                <a16:creationId xmlns:a16="http://schemas.microsoft.com/office/drawing/2014/main" id="{547C6A1B-F56A-9641-9930-50FCD6CFD9B6}"/>
              </a:ext>
            </a:extLst>
          </p:cNvPr>
          <p:cNvSpPr>
            <a:spLocks noGrp="1"/>
          </p:cNvSpPr>
          <p:nvPr>
            <p:ph type="body" sz="quarter" idx="11"/>
          </p:nvPr>
        </p:nvSpPr>
        <p:spPr>
          <a:xfrm>
            <a:off x="479425" y="2924175"/>
            <a:ext cx="5616575" cy="276999"/>
          </a:xfrm>
        </p:spPr>
        <p:txBody>
          <a:bodyPr>
            <a:spAutoFit/>
          </a:bodyPr>
          <a:lstStyle>
            <a:lvl1pPr marL="0" indent="0">
              <a:buFont typeface="+mj-lt"/>
              <a:buNone/>
              <a:defRPr sz="1800">
                <a:solidFill>
                  <a:schemeClr val="bg1"/>
                </a:solidFill>
              </a:defRPr>
            </a:lvl1pPr>
          </a:lstStyle>
          <a:p>
            <a:pPr lvl="0"/>
            <a:r>
              <a:rPr lang="en-GB"/>
              <a:t>Click to edit Master text styles</a:t>
            </a:r>
            <a:endParaRPr lang="en-AU"/>
          </a:p>
        </p:txBody>
      </p:sp>
      <p:sp>
        <p:nvSpPr>
          <p:cNvPr id="12" name="Rectangle 11">
            <a:extLst>
              <a:ext uri="{FF2B5EF4-FFF2-40B4-BE49-F238E27FC236}">
                <a16:creationId xmlns:a16="http://schemas.microsoft.com/office/drawing/2014/main" id="{66692CB0-333C-B343-9C02-8D51ECE9DC56}"/>
              </a:ext>
            </a:extLst>
          </p:cNvPr>
          <p:cNvSpPr/>
          <p:nvPr userDrawn="1"/>
        </p:nvSpPr>
        <p:spPr>
          <a:xfrm>
            <a:off x="479424" y="6274800"/>
            <a:ext cx="11232000" cy="9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a:extLst>
              <a:ext uri="{FF2B5EF4-FFF2-40B4-BE49-F238E27FC236}">
                <a16:creationId xmlns:a16="http://schemas.microsoft.com/office/drawing/2014/main" id="{C14AF796-9315-C84F-B7D1-2C5E103B8BCF}"/>
              </a:ext>
            </a:extLst>
          </p:cNvPr>
          <p:cNvPicPr>
            <a:picLocks noChangeAspect="1"/>
          </p:cNvPicPr>
          <p:nvPr userDrawn="1"/>
        </p:nvPicPr>
        <p:blipFill>
          <a:blip r:embed="rId3"/>
          <a:stretch>
            <a:fillRect/>
          </a:stretch>
        </p:blipFill>
        <p:spPr>
          <a:xfrm>
            <a:off x="7734394" y="2467133"/>
            <a:ext cx="3968613" cy="3677809"/>
          </a:xfrm>
          <a:prstGeom prst="rect">
            <a:avLst/>
          </a:prstGeom>
        </p:spPr>
      </p:pic>
    </p:spTree>
    <p:extLst>
      <p:ext uri="{BB962C8B-B14F-4D97-AF65-F5344CB8AC3E}">
        <p14:creationId xmlns:p14="http://schemas.microsoft.com/office/powerpoint/2010/main" val="1291788549"/>
      </p:ext>
    </p:extLst>
  </p:cSld>
  <p:clrMapOvr>
    <a:masterClrMapping/>
  </p:clrMapOvr>
  <p:extLst mod="1">
    <p:ext uri="{DCECCB84-F9BA-43D5-87BE-67443E8EF086}">
      <p15:sldGuideLst xmlns:p15="http://schemas.microsoft.com/office/powerpoint/2012/main">
        <p15:guide id="1" orient="horz" pos="1842">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hank you 1">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6692CB0-333C-B343-9C02-8D51ECE9DC56}"/>
              </a:ext>
            </a:extLst>
          </p:cNvPr>
          <p:cNvSpPr/>
          <p:nvPr userDrawn="1"/>
        </p:nvSpPr>
        <p:spPr>
          <a:xfrm>
            <a:off x="479424" y="6274800"/>
            <a:ext cx="11232000" cy="9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D54423A3-37DD-A348-968F-C2D505731409}"/>
              </a:ext>
            </a:extLst>
          </p:cNvPr>
          <p:cNvSpPr txBox="1"/>
          <p:nvPr userDrawn="1"/>
        </p:nvSpPr>
        <p:spPr>
          <a:xfrm>
            <a:off x="479425" y="2462510"/>
            <a:ext cx="3084178" cy="738664"/>
          </a:xfrm>
          <a:prstGeom prst="rect">
            <a:avLst/>
          </a:prstGeom>
          <a:noFill/>
        </p:spPr>
        <p:txBody>
          <a:bodyPr wrap="none" lIns="0" tIns="0" rIns="0" bIns="0" rtlCol="0">
            <a:spAutoFit/>
          </a:bodyPr>
          <a:lstStyle/>
          <a:p>
            <a:r>
              <a:rPr lang="en-AU" sz="4800" b="1"/>
              <a:t>Thank you</a:t>
            </a:r>
          </a:p>
        </p:txBody>
      </p:sp>
      <p:sp>
        <p:nvSpPr>
          <p:cNvPr id="10" name="TextBox 9">
            <a:extLst>
              <a:ext uri="{FF2B5EF4-FFF2-40B4-BE49-F238E27FC236}">
                <a16:creationId xmlns:a16="http://schemas.microsoft.com/office/drawing/2014/main" id="{85BBCF85-3CDB-8E4E-8906-0DD995A67802}"/>
              </a:ext>
            </a:extLst>
          </p:cNvPr>
          <p:cNvSpPr txBox="1"/>
          <p:nvPr userDrawn="1"/>
        </p:nvSpPr>
        <p:spPr>
          <a:xfrm>
            <a:off x="8806330" y="5959985"/>
            <a:ext cx="2906245" cy="130805"/>
          </a:xfrm>
          <a:prstGeom prst="rect">
            <a:avLst/>
          </a:prstGeom>
          <a:noFill/>
        </p:spPr>
        <p:txBody>
          <a:bodyPr wrap="none" lIns="0" tIns="0" rIns="0" bIns="0" rtlCol="0">
            <a:spAutoFit/>
          </a:bodyPr>
          <a:lstStyle/>
          <a:p>
            <a:pPr algn="r"/>
            <a:r>
              <a:rPr lang="en-AU" sz="850" kern="1200">
                <a:solidFill>
                  <a:schemeClr val="tx1"/>
                </a:solidFill>
                <a:effectLst/>
                <a:latin typeface="+mn-lt"/>
                <a:ea typeface="+mn-ea"/>
                <a:cs typeface="+mn-cs"/>
              </a:rPr>
              <a:t>Behavioural Economics Team of the Australian Government</a:t>
            </a:r>
          </a:p>
        </p:txBody>
      </p:sp>
      <p:sp>
        <p:nvSpPr>
          <p:cNvPr id="11" name="TextBox 10">
            <a:extLst>
              <a:ext uri="{FF2B5EF4-FFF2-40B4-BE49-F238E27FC236}">
                <a16:creationId xmlns:a16="http://schemas.microsoft.com/office/drawing/2014/main" id="{D39A3409-1685-6D40-BC3B-6E5F95A073AB}"/>
              </a:ext>
            </a:extLst>
          </p:cNvPr>
          <p:cNvSpPr txBox="1"/>
          <p:nvPr userDrawn="1"/>
        </p:nvSpPr>
        <p:spPr>
          <a:xfrm>
            <a:off x="479424" y="5582959"/>
            <a:ext cx="2364430" cy="507831"/>
          </a:xfrm>
          <a:prstGeom prst="rect">
            <a:avLst/>
          </a:prstGeom>
          <a:noFill/>
        </p:spPr>
        <p:txBody>
          <a:bodyPr wrap="none" lIns="0" tIns="0" rIns="0" bIns="0" rtlCol="0" anchor="b" anchorCtr="0">
            <a:spAutoFit/>
          </a:bodyPr>
          <a:lstStyle/>
          <a:p>
            <a:r>
              <a:rPr lang="en-AU" sz="1100" kern="1200">
                <a:solidFill>
                  <a:schemeClr val="accent1"/>
                </a:solidFill>
                <a:effectLst/>
                <a:latin typeface="+mn-lt"/>
                <a:ea typeface="+mn-ea"/>
                <a:cs typeface="+mn-cs"/>
              </a:rPr>
              <a:t>General enquiries</a:t>
            </a:r>
            <a:r>
              <a:rPr lang="en-AU" sz="1100" b="1" kern="1200">
                <a:solidFill>
                  <a:schemeClr val="accent1"/>
                </a:solidFill>
                <a:effectLst/>
                <a:latin typeface="+mn-lt"/>
                <a:ea typeface="+mn-ea"/>
                <a:cs typeface="+mn-cs"/>
              </a:rPr>
              <a:t> </a:t>
            </a:r>
            <a:r>
              <a:rPr lang="en-AU" sz="1100" b="1" kern="1200">
                <a:solidFill>
                  <a:schemeClr val="tx1"/>
                </a:solidFill>
                <a:effectLst/>
                <a:latin typeface="+mn-lt"/>
                <a:ea typeface="+mn-ea"/>
                <a:cs typeface="+mn-cs"/>
              </a:rPr>
              <a:t>beta@pmc.gov.au</a:t>
            </a:r>
            <a:endParaRPr lang="en-AU" sz="1100" kern="1200">
              <a:solidFill>
                <a:schemeClr val="tx1"/>
              </a:solidFill>
              <a:effectLst/>
              <a:latin typeface="+mn-lt"/>
              <a:ea typeface="+mn-ea"/>
              <a:cs typeface="+mn-cs"/>
            </a:endParaRPr>
          </a:p>
          <a:p>
            <a:r>
              <a:rPr lang="en-AU" sz="1100" kern="1200">
                <a:solidFill>
                  <a:schemeClr val="accent1"/>
                </a:solidFill>
                <a:effectLst/>
                <a:latin typeface="+mn-lt"/>
                <a:ea typeface="+mn-ea"/>
                <a:cs typeface="+mn-cs"/>
              </a:rPr>
              <a:t>Media enquiries </a:t>
            </a:r>
            <a:r>
              <a:rPr lang="en-AU" sz="1100" b="1" kern="1200">
                <a:solidFill>
                  <a:schemeClr val="tx1"/>
                </a:solidFill>
                <a:effectLst/>
                <a:latin typeface="+mn-lt"/>
                <a:ea typeface="+mn-ea"/>
                <a:cs typeface="+mn-cs"/>
              </a:rPr>
              <a:t>media@pmc.gov.au</a:t>
            </a:r>
            <a:endParaRPr lang="en-AU" sz="1100" kern="1200">
              <a:solidFill>
                <a:schemeClr val="tx1"/>
              </a:solidFill>
              <a:effectLst/>
              <a:latin typeface="+mn-lt"/>
              <a:ea typeface="+mn-ea"/>
              <a:cs typeface="+mn-cs"/>
            </a:endParaRPr>
          </a:p>
          <a:p>
            <a:r>
              <a:rPr lang="en-AU" sz="1100" kern="1200">
                <a:solidFill>
                  <a:schemeClr val="accent1"/>
                </a:solidFill>
                <a:effectLst/>
                <a:latin typeface="+mn-lt"/>
                <a:ea typeface="+mn-ea"/>
                <a:cs typeface="+mn-cs"/>
              </a:rPr>
              <a:t>Find out more </a:t>
            </a:r>
            <a:r>
              <a:rPr lang="en-AU" sz="1100" b="1" kern="1200">
                <a:solidFill>
                  <a:schemeClr val="tx1"/>
                </a:solidFill>
                <a:effectLst/>
                <a:latin typeface="+mn-lt"/>
                <a:ea typeface="+mn-ea"/>
                <a:cs typeface="+mn-cs"/>
              </a:rPr>
              <a:t>pmc.gov.au/beta</a:t>
            </a:r>
            <a:endParaRPr lang="en-AU" sz="1100" kern="1200">
              <a:solidFill>
                <a:schemeClr val="tx1"/>
              </a:solidFill>
              <a:effectLst/>
              <a:latin typeface="+mn-lt"/>
              <a:ea typeface="+mn-ea"/>
              <a:cs typeface="+mn-cs"/>
            </a:endParaRPr>
          </a:p>
        </p:txBody>
      </p:sp>
    </p:spTree>
    <p:extLst>
      <p:ext uri="{BB962C8B-B14F-4D97-AF65-F5344CB8AC3E}">
        <p14:creationId xmlns:p14="http://schemas.microsoft.com/office/powerpoint/2010/main" val="1972790291"/>
      </p:ext>
    </p:extLst>
  </p:cSld>
  <p:clrMapOvr>
    <a:masterClrMapping/>
  </p:clrMapOvr>
  <p:extLst>
    <p:ext uri="{DCECCB84-F9BA-43D5-87BE-67443E8EF086}">
      <p15:sldGuideLst xmlns:p15="http://schemas.microsoft.com/office/powerpoint/2012/main">
        <p15:guide id="1" orient="horz" pos="3816">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ank you 2">
    <p:bg>
      <p:bgPr>
        <a:solidFill>
          <a:schemeClr val="tx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6692CB0-333C-B343-9C02-8D51ECE9DC56}"/>
              </a:ext>
            </a:extLst>
          </p:cNvPr>
          <p:cNvSpPr/>
          <p:nvPr userDrawn="1"/>
        </p:nvSpPr>
        <p:spPr>
          <a:xfrm>
            <a:off x="479424" y="6274800"/>
            <a:ext cx="11232000" cy="9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6BFFD31F-76EA-6E4F-A533-39DEE9DD2D1A}"/>
              </a:ext>
            </a:extLst>
          </p:cNvPr>
          <p:cNvPicPr>
            <a:picLocks noChangeAspect="1"/>
          </p:cNvPicPr>
          <p:nvPr userDrawn="1"/>
        </p:nvPicPr>
        <p:blipFill>
          <a:blip r:embed="rId2"/>
          <a:stretch>
            <a:fillRect/>
          </a:stretch>
        </p:blipFill>
        <p:spPr>
          <a:xfrm>
            <a:off x="479424" y="1135308"/>
            <a:ext cx="2913729" cy="689851"/>
          </a:xfrm>
          <a:prstGeom prst="rect">
            <a:avLst/>
          </a:prstGeom>
        </p:spPr>
      </p:pic>
      <p:sp>
        <p:nvSpPr>
          <p:cNvPr id="2" name="Rectangle 1"/>
          <p:cNvSpPr/>
          <p:nvPr userDrawn="1"/>
        </p:nvSpPr>
        <p:spPr>
          <a:xfrm>
            <a:off x="479424" y="1918073"/>
            <a:ext cx="4257634" cy="738664"/>
          </a:xfrm>
          <a:prstGeom prst="rect">
            <a:avLst/>
          </a:prstGeom>
        </p:spPr>
        <p:txBody>
          <a:bodyPr wrap="square" lIns="0">
            <a:spAutoFit/>
          </a:bodyPr>
          <a:lstStyle/>
          <a:p>
            <a:r>
              <a:rPr lang="en-US" sz="2100" b="1" dirty="0" err="1" smtClean="0">
                <a:solidFill>
                  <a:schemeClr val="bg1"/>
                </a:solidFill>
              </a:rPr>
              <a:t>Behavioural</a:t>
            </a:r>
            <a:r>
              <a:rPr lang="en-US" sz="2100" b="1" dirty="0" smtClean="0">
                <a:solidFill>
                  <a:schemeClr val="bg1"/>
                </a:solidFill>
              </a:rPr>
              <a:t> Economics Team</a:t>
            </a:r>
            <a:r>
              <a:rPr lang="en-US" sz="2100" b="1" baseline="0" dirty="0" smtClean="0">
                <a:solidFill>
                  <a:schemeClr val="bg1"/>
                </a:solidFill>
              </a:rPr>
              <a:t> </a:t>
            </a:r>
            <a:r>
              <a:rPr lang="en-US" sz="2100" b="1" dirty="0" smtClean="0">
                <a:solidFill>
                  <a:schemeClr val="bg1"/>
                </a:solidFill>
              </a:rPr>
              <a:t>of the Australian Government</a:t>
            </a:r>
            <a:endParaRPr lang="en-AU" sz="2100" b="1" dirty="0">
              <a:solidFill>
                <a:schemeClr val="bg1"/>
              </a:solidFill>
            </a:endParaRPr>
          </a:p>
        </p:txBody>
      </p:sp>
    </p:spTree>
    <p:extLst>
      <p:ext uri="{BB962C8B-B14F-4D97-AF65-F5344CB8AC3E}">
        <p14:creationId xmlns:p14="http://schemas.microsoft.com/office/powerpoint/2010/main" val="2483318755"/>
      </p:ext>
    </p:extLst>
  </p:cSld>
  <p:clrMapOvr>
    <a:masterClrMapping/>
  </p:clrMapOvr>
  <p:extLst mod="1">
    <p:ext uri="{DCECCB84-F9BA-43D5-87BE-67443E8EF086}">
      <p15:sldGuideLst xmlns:p15="http://schemas.microsoft.com/office/powerpoint/2012/main">
        <p15:guide id="1" orient="horz" pos="381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3 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US" smtClean="0"/>
              <a:t>Edit Master text styles</a:t>
            </a:r>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p:nvPr>
        </p:nvSpPr>
        <p:spPr>
          <a:xfrm>
            <a:off x="479425" y="1665288"/>
            <a:ext cx="11233150" cy="4464050"/>
          </a:xfrm>
        </p:spPr>
        <p:txBody>
          <a:bodyPr numCol="3" spcCol="18000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pic>
        <p:nvPicPr>
          <p:cNvPr id="6" name="Picture 5">
            <a:extLst>
              <a:ext uri="{FF2B5EF4-FFF2-40B4-BE49-F238E27FC236}">
                <a16:creationId xmlns:a16="http://schemas.microsoft.com/office/drawing/2014/main" id="{5E3F9D8D-3B87-7040-A81A-C207DD323097}"/>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3087068543"/>
      </p:ext>
    </p:extLst>
  </p:cSld>
  <p:clrMapOvr>
    <a:masterClrMapping/>
  </p:clrMapOvr>
  <p:extLst>
    <p:ext uri="{DCECCB84-F9BA-43D5-87BE-67443E8EF086}">
      <p15:sldGuideLst xmlns:p15="http://schemas.microsoft.com/office/powerpoint/2012/main">
        <p15:guide id="6" orient="horz" pos="550" userDrawn="1">
          <p15:clr>
            <a:srgbClr val="FBAE40"/>
          </p15:clr>
        </p15:guide>
        <p15:guide id="7" pos="2570" userDrawn="1">
          <p15:clr>
            <a:srgbClr val="FBAE40"/>
          </p15:clr>
        </p15:guide>
        <p15:guide id="8" pos="2683" userDrawn="1">
          <p15:clr>
            <a:srgbClr val="FBAE40"/>
          </p15:clr>
        </p15:guide>
        <p15:guide id="9" pos="4997" userDrawn="1">
          <p15:clr>
            <a:srgbClr val="FBAE40"/>
          </p15:clr>
        </p15:guide>
        <p15:guide id="10" pos="511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OC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a:xfrm>
            <a:off x="479425" y="476250"/>
            <a:ext cx="11233150" cy="389979"/>
          </a:xfrm>
        </p:spPr>
        <p:txBody>
          <a:bodyPr/>
          <a:lstStyle>
            <a:lvl1pPr>
              <a:lnSpc>
                <a:spcPct val="90000"/>
              </a:lnSpc>
              <a:defRPr sz="2800"/>
            </a:lvl1p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a:xfrm>
            <a:off x="11299823" y="6534000"/>
            <a:ext cx="412751" cy="123111"/>
          </a:xfrm>
        </p:spPr>
        <p:txBody>
          <a:bodyPr/>
          <a:lstStyle/>
          <a:p>
            <a:fld id="{0500C9E6-702F-A843-8A04-80C500C6891A}" type="slidenum">
              <a:rPr lang="en-AU"/>
              <a:t>‹#›</a:t>
            </a:fld>
            <a:endParaRPr lang="en-AU"/>
          </a:p>
        </p:txBody>
      </p:sp>
      <p:pic>
        <p:nvPicPr>
          <p:cNvPr id="7" name="Picture 6">
            <a:extLst>
              <a:ext uri="{FF2B5EF4-FFF2-40B4-BE49-F238E27FC236}">
                <a16:creationId xmlns:a16="http://schemas.microsoft.com/office/drawing/2014/main" id="{D45E7430-D62C-2645-B7F8-D2562619DA31}"/>
              </a:ext>
            </a:extLst>
          </p:cNvPr>
          <p:cNvPicPr>
            <a:picLocks noChangeAspect="1"/>
          </p:cNvPicPr>
          <p:nvPr userDrawn="1"/>
        </p:nvPicPr>
        <p:blipFill>
          <a:blip r:embed="rId2"/>
          <a:stretch>
            <a:fillRect/>
          </a:stretch>
        </p:blipFill>
        <p:spPr>
          <a:xfrm>
            <a:off x="479425" y="6519215"/>
            <a:ext cx="412750" cy="107009"/>
          </a:xfrm>
          <a:prstGeom prst="rect">
            <a:avLst/>
          </a:prstGeom>
        </p:spPr>
      </p:pic>
      <p:sp>
        <p:nvSpPr>
          <p:cNvPr id="8" name="Rectangle 7">
            <a:extLst>
              <a:ext uri="{FF2B5EF4-FFF2-40B4-BE49-F238E27FC236}">
                <a16:creationId xmlns:a16="http://schemas.microsoft.com/office/drawing/2014/main" id="{0EDF335C-A268-CE4C-88B5-212D63F39D07}"/>
              </a:ext>
            </a:extLst>
          </p:cNvPr>
          <p:cNvSpPr/>
          <p:nvPr userDrawn="1"/>
        </p:nvSpPr>
        <p:spPr>
          <a:xfrm>
            <a:off x="479425" y="2476014"/>
            <a:ext cx="2933573" cy="746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AU"/>
          </a:p>
        </p:txBody>
      </p:sp>
      <p:sp>
        <p:nvSpPr>
          <p:cNvPr id="10" name="Rectangle 9">
            <a:extLst>
              <a:ext uri="{FF2B5EF4-FFF2-40B4-BE49-F238E27FC236}">
                <a16:creationId xmlns:a16="http://schemas.microsoft.com/office/drawing/2014/main" id="{0EDF335C-A268-CE4C-88B5-212D63F39D07}"/>
              </a:ext>
            </a:extLst>
          </p:cNvPr>
          <p:cNvSpPr/>
          <p:nvPr userDrawn="1"/>
        </p:nvSpPr>
        <p:spPr>
          <a:xfrm>
            <a:off x="4602000" y="2476014"/>
            <a:ext cx="2933573" cy="746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AU"/>
          </a:p>
        </p:txBody>
      </p:sp>
      <p:sp>
        <p:nvSpPr>
          <p:cNvPr id="11" name="Rectangle 10">
            <a:extLst>
              <a:ext uri="{FF2B5EF4-FFF2-40B4-BE49-F238E27FC236}">
                <a16:creationId xmlns:a16="http://schemas.microsoft.com/office/drawing/2014/main" id="{0EDF335C-A268-CE4C-88B5-212D63F39D07}"/>
              </a:ext>
            </a:extLst>
          </p:cNvPr>
          <p:cNvSpPr/>
          <p:nvPr userDrawn="1"/>
        </p:nvSpPr>
        <p:spPr>
          <a:xfrm>
            <a:off x="8670148" y="2476014"/>
            <a:ext cx="2933573" cy="746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AU"/>
          </a:p>
        </p:txBody>
      </p:sp>
    </p:spTree>
    <p:extLst>
      <p:ext uri="{BB962C8B-B14F-4D97-AF65-F5344CB8AC3E}">
        <p14:creationId xmlns:p14="http://schemas.microsoft.com/office/powerpoint/2010/main" val="2937927842"/>
      </p:ext>
    </p:extLst>
  </p:cSld>
  <p:clrMapOvr>
    <a:masterClrMapping/>
  </p:clrMapOvr>
  <p:extLst mod="1">
    <p:ext uri="{DCECCB84-F9BA-43D5-87BE-67443E8EF086}">
      <p15:sldGuideLst xmlns:p15="http://schemas.microsoft.com/office/powerpoint/2012/main">
        <p15:guide id="1" orient="horz" pos="550">
          <p15:clr>
            <a:srgbClr val="FBAE40"/>
          </p15:clr>
        </p15:guide>
        <p15:guide id="2" pos="3784">
          <p15:clr>
            <a:srgbClr val="FBAE40"/>
          </p15:clr>
        </p15:guide>
        <p15:guide id="3" pos="390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OC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a:xfrm>
            <a:off x="479425" y="476250"/>
            <a:ext cx="11233150" cy="389979"/>
          </a:xfrm>
        </p:spPr>
        <p:txBody>
          <a:bodyPr/>
          <a:lstStyle>
            <a:lvl1pPr>
              <a:lnSpc>
                <a:spcPct val="90000"/>
              </a:lnSpc>
              <a:defRPr sz="2800"/>
            </a:lvl1p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a:xfrm>
            <a:off x="11299823" y="6534000"/>
            <a:ext cx="412751" cy="123111"/>
          </a:xfrm>
        </p:spPr>
        <p:txBody>
          <a:bodyPr/>
          <a:lstStyle/>
          <a:p>
            <a:fld id="{0500C9E6-702F-A843-8A04-80C500C6891A}" type="slidenum">
              <a:rPr lang="en-AU"/>
              <a:t>‹#›</a:t>
            </a:fld>
            <a:endParaRPr lang="en-AU"/>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p:nvPr>
        </p:nvSpPr>
        <p:spPr>
          <a:xfrm>
            <a:off x="479424" y="1665288"/>
            <a:ext cx="5529370" cy="4464050"/>
          </a:xfrm>
        </p:spPr>
        <p:txBody>
          <a:bodyPr/>
          <a:lstStyle>
            <a:lvl1pPr marL="360000" indent="-360000">
              <a:spcBef>
                <a:spcPts val="800"/>
              </a:spcBef>
              <a:buClr>
                <a:schemeClr val="bg2"/>
              </a:buClr>
              <a:buFont typeface="+mj-lt"/>
              <a:buAutoNum type="arabicPeriod"/>
              <a:tabLst>
                <a:tab pos="5505450" algn="r"/>
              </a:tabLst>
              <a:defRPr sz="2000" b="1">
                <a:solidFill>
                  <a:schemeClr val="tx1"/>
                </a:solidFill>
              </a:defRPr>
            </a:lvl1pPr>
            <a:lvl2pPr marL="628650" indent="-269875">
              <a:buClr>
                <a:schemeClr val="bg2"/>
              </a:buClr>
              <a:buFont typeface="+mj-lt"/>
              <a:buAutoNum type="alphaUcPeriod"/>
              <a:tabLst>
                <a:tab pos="5505450" algn="r"/>
              </a:tabLst>
              <a:defRPr b="0">
                <a:solidFill>
                  <a:schemeClr val="tx1"/>
                </a:solidFill>
              </a:defRPr>
            </a:lvl2pPr>
          </a:lstStyle>
          <a:p>
            <a:pPr lvl="0"/>
            <a:r>
              <a:rPr lang="en-US" smtClean="0"/>
              <a:t>Edit Master text styles</a:t>
            </a:r>
          </a:p>
          <a:p>
            <a:pPr lvl="1"/>
            <a:r>
              <a:rPr lang="en-US" smtClean="0"/>
              <a:t>Second level</a:t>
            </a:r>
          </a:p>
        </p:txBody>
      </p:sp>
      <p:sp>
        <p:nvSpPr>
          <p:cNvPr id="6" name="Rectangle 5">
            <a:extLst>
              <a:ext uri="{FF2B5EF4-FFF2-40B4-BE49-F238E27FC236}">
                <a16:creationId xmlns:a16="http://schemas.microsoft.com/office/drawing/2014/main" id="{AE5158ED-A65C-C842-9E96-D291A640655E}"/>
              </a:ext>
            </a:extLst>
          </p:cNvPr>
          <p:cNvSpPr/>
          <p:nvPr userDrawn="1"/>
        </p:nvSpPr>
        <p:spPr>
          <a:xfrm>
            <a:off x="479424" y="6274800"/>
            <a:ext cx="11232000" cy="9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D45E7430-D62C-2645-B7F8-D2562619DA31}"/>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3471199634"/>
      </p:ext>
    </p:extLst>
  </p:cSld>
  <p:clrMapOvr>
    <a:masterClrMapping/>
  </p:clrMapOvr>
  <p:extLst>
    <p:ext uri="{DCECCB84-F9BA-43D5-87BE-67443E8EF086}">
      <p15:sldGuideLst xmlns:p15="http://schemas.microsoft.com/office/powerpoint/2012/main">
        <p15:guide id="1" orient="horz" pos="550">
          <p15:clr>
            <a:srgbClr val="FBAE40"/>
          </p15:clr>
        </p15:guide>
        <p15:guide id="2" pos="3784">
          <p15:clr>
            <a:srgbClr val="FBAE40"/>
          </p15:clr>
        </p15:guide>
        <p15:guide id="3" pos="390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OC 2">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a:xfrm>
            <a:off x="479425" y="476250"/>
            <a:ext cx="11233150" cy="383182"/>
          </a:xfrm>
        </p:spPr>
        <p:txBody>
          <a:bodyPr/>
          <a:lstStyle>
            <a:lvl1pPr>
              <a:lnSpc>
                <a:spcPct val="80000"/>
              </a:lnSpc>
              <a:defRPr sz="3000">
                <a:solidFill>
                  <a:schemeClr val="bg1"/>
                </a:solidFill>
              </a:defRPr>
            </a:lvl1p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lvl1pPr>
              <a:defRPr>
                <a:solidFill>
                  <a:schemeClr val="bg1"/>
                </a:solidFill>
              </a:defRPr>
            </a:lvl1pPr>
          </a:lstStyle>
          <a:p>
            <a:fld id="{0500C9E6-702F-A843-8A04-80C500C6891A}" type="slidenum">
              <a:rPr lang="en-AU"/>
              <a:pPr/>
              <a:t>‹#›</a:t>
            </a:fld>
            <a:endParaRPr lang="en-AU"/>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p:nvPr>
        </p:nvSpPr>
        <p:spPr>
          <a:xfrm>
            <a:off x="479424" y="1665288"/>
            <a:ext cx="5529370" cy="4320000"/>
          </a:xfrm>
        </p:spPr>
        <p:txBody>
          <a:bodyPr/>
          <a:lstStyle>
            <a:lvl1pPr marL="360000" indent="-360000">
              <a:spcBef>
                <a:spcPts val="800"/>
              </a:spcBef>
              <a:buClr>
                <a:schemeClr val="bg2"/>
              </a:buClr>
              <a:buFont typeface="+mj-lt"/>
              <a:buAutoNum type="arabicPeriod"/>
              <a:tabLst>
                <a:tab pos="5505450" algn="r"/>
              </a:tabLst>
              <a:defRPr sz="2000" b="1">
                <a:solidFill>
                  <a:schemeClr val="bg1"/>
                </a:solidFill>
              </a:defRPr>
            </a:lvl1pPr>
            <a:lvl2pPr marL="628650" indent="-269875">
              <a:buClr>
                <a:schemeClr val="bg2"/>
              </a:buClr>
              <a:buFont typeface="+mj-lt"/>
              <a:buAutoNum type="alphaUcPeriod"/>
              <a:tabLst>
                <a:tab pos="5505450" algn="r"/>
              </a:tabLst>
              <a:defRPr b="0">
                <a:solidFill>
                  <a:schemeClr val="bg1"/>
                </a:solidFill>
              </a:defRPr>
            </a:lvl2pPr>
          </a:lstStyle>
          <a:p>
            <a:pPr lvl="0"/>
            <a:r>
              <a:rPr lang="en-US" smtClean="0"/>
              <a:t>Edit Master text styles</a:t>
            </a:r>
          </a:p>
          <a:p>
            <a:pPr lvl="1"/>
            <a:r>
              <a:rPr lang="en-US" smtClean="0"/>
              <a:t>Second level</a:t>
            </a:r>
          </a:p>
        </p:txBody>
      </p:sp>
      <p:sp>
        <p:nvSpPr>
          <p:cNvPr id="6" name="Rectangle 5">
            <a:extLst>
              <a:ext uri="{FF2B5EF4-FFF2-40B4-BE49-F238E27FC236}">
                <a16:creationId xmlns:a16="http://schemas.microsoft.com/office/drawing/2014/main" id="{AE5158ED-A65C-C842-9E96-D291A640655E}"/>
              </a:ext>
            </a:extLst>
          </p:cNvPr>
          <p:cNvSpPr/>
          <p:nvPr userDrawn="1"/>
        </p:nvSpPr>
        <p:spPr>
          <a:xfrm>
            <a:off x="479424" y="6274800"/>
            <a:ext cx="11232000" cy="9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584DC19D-3A9D-C44F-B84C-558BBDB69EF0}"/>
              </a:ext>
            </a:extLst>
          </p:cNvPr>
          <p:cNvSpPr txBox="1"/>
          <p:nvPr userDrawn="1"/>
        </p:nvSpPr>
        <p:spPr>
          <a:xfrm>
            <a:off x="302607" y="1394624"/>
            <a:ext cx="184731" cy="369332"/>
          </a:xfrm>
          <a:prstGeom prst="rect">
            <a:avLst/>
          </a:prstGeom>
          <a:noFill/>
        </p:spPr>
        <p:txBody>
          <a:bodyPr wrap="none" rtlCol="0">
            <a:spAutoFit/>
          </a:bodyPr>
          <a:lstStyle/>
          <a:p>
            <a:endParaRPr lang="en-AU"/>
          </a:p>
        </p:txBody>
      </p:sp>
      <p:pic>
        <p:nvPicPr>
          <p:cNvPr id="7" name="Picture 6">
            <a:extLst>
              <a:ext uri="{FF2B5EF4-FFF2-40B4-BE49-F238E27FC236}">
                <a16:creationId xmlns:a16="http://schemas.microsoft.com/office/drawing/2014/main" id="{E290F092-84A4-924B-A054-3A28ECF1984F}"/>
              </a:ext>
            </a:extLst>
          </p:cNvPr>
          <p:cNvPicPr>
            <a:picLocks noChangeAspect="1"/>
          </p:cNvPicPr>
          <p:nvPr userDrawn="1"/>
        </p:nvPicPr>
        <p:blipFill>
          <a:blip r:embed="rId2"/>
          <a:stretch>
            <a:fillRect/>
          </a:stretch>
        </p:blipFill>
        <p:spPr>
          <a:xfrm>
            <a:off x="479425" y="6519544"/>
            <a:ext cx="411480" cy="106680"/>
          </a:xfrm>
          <a:prstGeom prst="rect">
            <a:avLst/>
          </a:prstGeom>
        </p:spPr>
      </p:pic>
    </p:spTree>
    <p:extLst>
      <p:ext uri="{BB962C8B-B14F-4D97-AF65-F5344CB8AC3E}">
        <p14:creationId xmlns:p14="http://schemas.microsoft.com/office/powerpoint/2010/main" val="1319441975"/>
      </p:ext>
    </p:extLst>
  </p:cSld>
  <p:clrMapOvr>
    <a:masterClrMapping/>
  </p:clrMapOvr>
  <p:extLst>
    <p:ext uri="{DCECCB84-F9BA-43D5-87BE-67443E8EF086}">
      <p15:sldGuideLst xmlns:p15="http://schemas.microsoft.com/office/powerpoint/2012/main">
        <p15:guide id="1" orient="horz" pos="550">
          <p15:clr>
            <a:srgbClr val="FBAE40"/>
          </p15:clr>
        </p15:guide>
        <p15:guide id="2" pos="3784">
          <p15:clr>
            <a:srgbClr val="FBAE40"/>
          </p15:clr>
        </p15:guide>
        <p15:guide id="3" pos="390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ext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US" smtClean="0"/>
              <a:t>Edit Master text styles</a:t>
            </a:r>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p:nvPr>
        </p:nvSpPr>
        <p:spPr>
          <a:xfrm>
            <a:off x="479424" y="1665288"/>
            <a:ext cx="5529370" cy="44640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pic>
        <p:nvPicPr>
          <p:cNvPr id="6" name="Picture 5">
            <a:extLst>
              <a:ext uri="{FF2B5EF4-FFF2-40B4-BE49-F238E27FC236}">
                <a16:creationId xmlns:a16="http://schemas.microsoft.com/office/drawing/2014/main" id="{FB24F8DC-B891-114A-B2DD-9B0E484F16D0}"/>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1422174893"/>
      </p:ext>
    </p:extLst>
  </p:cSld>
  <p:clrMapOvr>
    <a:masterClrMapping/>
  </p:clrMapOvr>
  <p:extLst>
    <p:ext uri="{DCECCB84-F9BA-43D5-87BE-67443E8EF086}">
      <p15:sldGuideLst xmlns:p15="http://schemas.microsoft.com/office/powerpoint/2012/main">
        <p15:guide id="4" orient="horz" pos="550">
          <p15:clr>
            <a:srgbClr val="FBAE40"/>
          </p15:clr>
        </p15:guide>
        <p15:guide id="5" pos="3795">
          <p15:clr>
            <a:srgbClr val="FBAE40"/>
          </p15:clr>
        </p15:guide>
        <p15:guide id="6" pos="390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ext 2 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US" smtClean="0"/>
              <a:t>Edit Master text styles</a:t>
            </a:r>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p:nvPr>
        </p:nvSpPr>
        <p:spPr>
          <a:xfrm>
            <a:off x="479425" y="1665288"/>
            <a:ext cx="11233150" cy="4464050"/>
          </a:xfrm>
        </p:spPr>
        <p:txBody>
          <a:bodyPr numCol="2" spcCol="18000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pic>
        <p:nvPicPr>
          <p:cNvPr id="6" name="Picture 5">
            <a:extLst>
              <a:ext uri="{FF2B5EF4-FFF2-40B4-BE49-F238E27FC236}">
                <a16:creationId xmlns:a16="http://schemas.microsoft.com/office/drawing/2014/main" id="{679A69A9-0D92-AA40-ACEA-1C9A077FE68E}"/>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3373655068"/>
      </p:ext>
    </p:extLst>
  </p:cSld>
  <p:clrMapOvr>
    <a:masterClrMapping/>
  </p:clrMapOvr>
  <p:extLst>
    <p:ext uri="{DCECCB84-F9BA-43D5-87BE-67443E8EF086}">
      <p15:sldGuideLst xmlns:p15="http://schemas.microsoft.com/office/powerpoint/2012/main">
        <p15:guide id="6" orient="horz" pos="550">
          <p15:clr>
            <a:srgbClr val="FBAE40"/>
          </p15:clr>
        </p15:guide>
        <p15:guide id="7" pos="3897">
          <p15:clr>
            <a:srgbClr val="FBAE40"/>
          </p15:clr>
        </p15:guide>
        <p15:guide id="9" pos="3784">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ext 3 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US" smtClean="0"/>
              <a:t>Edit Master text styles</a:t>
            </a:r>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p:nvPr>
        </p:nvSpPr>
        <p:spPr>
          <a:xfrm>
            <a:off x="479425" y="1665288"/>
            <a:ext cx="11233150" cy="4464050"/>
          </a:xfrm>
        </p:spPr>
        <p:txBody>
          <a:bodyPr numCol="3" spcCol="18000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pic>
        <p:nvPicPr>
          <p:cNvPr id="6" name="Picture 5">
            <a:extLst>
              <a:ext uri="{FF2B5EF4-FFF2-40B4-BE49-F238E27FC236}">
                <a16:creationId xmlns:a16="http://schemas.microsoft.com/office/drawing/2014/main" id="{5E3F9D8D-3B87-7040-A81A-C207DD323097}"/>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351086545"/>
      </p:ext>
    </p:extLst>
  </p:cSld>
  <p:clrMapOvr>
    <a:masterClrMapping/>
  </p:clrMapOvr>
  <p:extLst>
    <p:ext uri="{DCECCB84-F9BA-43D5-87BE-67443E8EF086}">
      <p15:sldGuideLst xmlns:p15="http://schemas.microsoft.com/office/powerpoint/2012/main">
        <p15:guide id="6" orient="horz" pos="550">
          <p15:clr>
            <a:srgbClr val="FBAE40"/>
          </p15:clr>
        </p15:guide>
        <p15:guide id="7" pos="2570">
          <p15:clr>
            <a:srgbClr val="FBAE40"/>
          </p15:clr>
        </p15:guide>
        <p15:guide id="8" pos="2683">
          <p15:clr>
            <a:srgbClr val="FBAE40"/>
          </p15:clr>
        </p15:guide>
        <p15:guide id="9" pos="4997">
          <p15:clr>
            <a:srgbClr val="FBAE40"/>
          </p15:clr>
        </p15:guide>
        <p15:guide id="10" pos="511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ext 4 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US" smtClean="0"/>
              <a:t>Edit Master text styles</a:t>
            </a:r>
          </a:p>
        </p:txBody>
      </p:sp>
      <p:sp>
        <p:nvSpPr>
          <p:cNvPr id="4" name="Rectangle 3">
            <a:extLst>
              <a:ext uri="{FF2B5EF4-FFF2-40B4-BE49-F238E27FC236}">
                <a16:creationId xmlns:a16="http://schemas.microsoft.com/office/drawing/2014/main" id="{0EDF335C-A268-CE4C-88B5-212D63F39D07}"/>
              </a:ext>
            </a:extLst>
          </p:cNvPr>
          <p:cNvSpPr/>
          <p:nvPr userDrawn="1"/>
        </p:nvSpPr>
        <p:spPr>
          <a:xfrm>
            <a:off x="479425" y="1665288"/>
            <a:ext cx="2663825" cy="746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90F127B8-6C45-DD40-BAFE-BE0DF23008E8}"/>
              </a:ext>
            </a:extLst>
          </p:cNvPr>
          <p:cNvSpPr/>
          <p:nvPr userDrawn="1"/>
        </p:nvSpPr>
        <p:spPr>
          <a:xfrm>
            <a:off x="3330575" y="1665288"/>
            <a:ext cx="2676525" cy="746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a:extLst>
              <a:ext uri="{FF2B5EF4-FFF2-40B4-BE49-F238E27FC236}">
                <a16:creationId xmlns:a16="http://schemas.microsoft.com/office/drawing/2014/main" id="{D8B29244-DB91-AB4F-B0AD-C8680FF8A1AA}"/>
              </a:ext>
            </a:extLst>
          </p:cNvPr>
          <p:cNvSpPr/>
          <p:nvPr userDrawn="1"/>
        </p:nvSpPr>
        <p:spPr>
          <a:xfrm>
            <a:off x="6184902" y="1665288"/>
            <a:ext cx="2682873" cy="746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A3313D4C-8E4F-E04D-80E3-98CEA1021ABA}"/>
              </a:ext>
            </a:extLst>
          </p:cNvPr>
          <p:cNvSpPr/>
          <p:nvPr userDrawn="1"/>
        </p:nvSpPr>
        <p:spPr>
          <a:xfrm>
            <a:off x="9055101" y="1665288"/>
            <a:ext cx="2657474" cy="746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 Placeholder 5">
            <a:extLst>
              <a:ext uri="{FF2B5EF4-FFF2-40B4-BE49-F238E27FC236}">
                <a16:creationId xmlns:a16="http://schemas.microsoft.com/office/drawing/2014/main" id="{9C2B2E3B-522E-9F45-87DC-52DC5D828136}"/>
              </a:ext>
            </a:extLst>
          </p:cNvPr>
          <p:cNvSpPr>
            <a:spLocks noGrp="1"/>
          </p:cNvSpPr>
          <p:nvPr>
            <p:ph type="body" sz="quarter" idx="18" hasCustomPrompt="1"/>
          </p:nvPr>
        </p:nvSpPr>
        <p:spPr>
          <a:xfrm>
            <a:off x="479425" y="1966913"/>
            <a:ext cx="2663825" cy="4306887"/>
          </a:xfrm>
        </p:spPr>
        <p:txBody>
          <a:bodyPr/>
          <a:lstStyle>
            <a:lvl1pPr>
              <a:defRPr sz="1600" b="1">
                <a:solidFill>
                  <a:schemeClr val="accent2"/>
                </a:solidFill>
              </a:defRPr>
            </a:lvl1pPr>
            <a:lvl2pPr>
              <a:lnSpc>
                <a:spcPct val="110000"/>
              </a:lnSpc>
              <a:spcBef>
                <a:spcPts val="700"/>
              </a:spcBef>
              <a:defRPr sz="1000" b="0">
                <a:solidFill>
                  <a:schemeClr val="tx1"/>
                </a:solidFill>
              </a:defRPr>
            </a:lvl2pPr>
            <a:lvl3pPr marL="144000" indent="-144000">
              <a:buClr>
                <a:schemeClr val="accent2"/>
              </a:buClr>
              <a:buFont typeface="Arial" panose="020B0604020202020204" pitchFamily="34" charset="0"/>
              <a:buChar char="•"/>
              <a:defRPr/>
            </a:lvl3pPr>
            <a:lvl4pPr marL="288000" indent="-144000">
              <a:buFont typeface="System Font Regular"/>
              <a:buChar char="–"/>
              <a:defRPr/>
            </a:lvl4pPr>
          </a:lstStyle>
          <a:p>
            <a:pPr lvl="0"/>
            <a:r>
              <a:rPr lang="en-GB"/>
              <a:t>First level</a:t>
            </a:r>
          </a:p>
          <a:p>
            <a:pPr lvl="1"/>
            <a:r>
              <a:rPr lang="en-GB"/>
              <a:t>Second level</a:t>
            </a:r>
          </a:p>
          <a:p>
            <a:pPr lvl="2"/>
            <a:r>
              <a:rPr lang="en-GB"/>
              <a:t>Third level</a:t>
            </a:r>
          </a:p>
          <a:p>
            <a:pPr lvl="3"/>
            <a:r>
              <a:rPr lang="en-GB"/>
              <a:t>Fourth level</a:t>
            </a:r>
            <a:endParaRPr lang="en-AU"/>
          </a:p>
        </p:txBody>
      </p:sp>
      <p:sp>
        <p:nvSpPr>
          <p:cNvPr id="19" name="Text Placeholder 5">
            <a:extLst>
              <a:ext uri="{FF2B5EF4-FFF2-40B4-BE49-F238E27FC236}">
                <a16:creationId xmlns:a16="http://schemas.microsoft.com/office/drawing/2014/main" id="{454E56DC-E790-7F46-A6C8-F36C2B993111}"/>
              </a:ext>
            </a:extLst>
          </p:cNvPr>
          <p:cNvSpPr>
            <a:spLocks noGrp="1"/>
          </p:cNvSpPr>
          <p:nvPr>
            <p:ph type="body" sz="quarter" idx="19" hasCustomPrompt="1"/>
          </p:nvPr>
        </p:nvSpPr>
        <p:spPr>
          <a:xfrm>
            <a:off x="3327880" y="1966913"/>
            <a:ext cx="2663825" cy="4306887"/>
          </a:xfrm>
        </p:spPr>
        <p:txBody>
          <a:bodyPr/>
          <a:lstStyle>
            <a:lvl1pPr>
              <a:defRPr sz="1600" b="1">
                <a:solidFill>
                  <a:schemeClr val="tx2"/>
                </a:solidFill>
              </a:defRPr>
            </a:lvl1pPr>
            <a:lvl2pPr>
              <a:lnSpc>
                <a:spcPct val="110000"/>
              </a:lnSpc>
              <a:spcBef>
                <a:spcPts val="700"/>
              </a:spcBef>
              <a:defRPr sz="1000" b="0">
                <a:solidFill>
                  <a:schemeClr val="tx1"/>
                </a:solidFill>
              </a:defRPr>
            </a:lvl2pPr>
            <a:lvl3pPr marL="144000" indent="-144000">
              <a:buClr>
                <a:schemeClr val="accent2"/>
              </a:buClr>
              <a:buFont typeface="Arial" panose="020B0604020202020204" pitchFamily="34" charset="0"/>
              <a:buChar char="•"/>
              <a:defRPr/>
            </a:lvl3pPr>
            <a:lvl4pPr marL="288000" indent="-144000">
              <a:buFont typeface="System Font Regular"/>
              <a:buChar char="–"/>
              <a:defRPr/>
            </a:lvl4pPr>
          </a:lstStyle>
          <a:p>
            <a:pPr lvl="0"/>
            <a:r>
              <a:rPr lang="en-GB"/>
              <a:t>First level</a:t>
            </a:r>
          </a:p>
          <a:p>
            <a:pPr lvl="1"/>
            <a:r>
              <a:rPr lang="en-GB"/>
              <a:t>Second level</a:t>
            </a:r>
          </a:p>
          <a:p>
            <a:pPr lvl="2"/>
            <a:r>
              <a:rPr lang="en-GB"/>
              <a:t>Third level</a:t>
            </a:r>
          </a:p>
          <a:p>
            <a:pPr lvl="3"/>
            <a:r>
              <a:rPr lang="en-GB"/>
              <a:t>Fourth level</a:t>
            </a:r>
            <a:endParaRPr lang="en-AU"/>
          </a:p>
        </p:txBody>
      </p:sp>
      <p:sp>
        <p:nvSpPr>
          <p:cNvPr id="20" name="Text Placeholder 5">
            <a:extLst>
              <a:ext uri="{FF2B5EF4-FFF2-40B4-BE49-F238E27FC236}">
                <a16:creationId xmlns:a16="http://schemas.microsoft.com/office/drawing/2014/main" id="{0439F337-62A0-584A-9E6E-85A30665639F}"/>
              </a:ext>
            </a:extLst>
          </p:cNvPr>
          <p:cNvSpPr>
            <a:spLocks noGrp="1"/>
          </p:cNvSpPr>
          <p:nvPr>
            <p:ph type="body" sz="quarter" idx="20" hasCustomPrompt="1"/>
          </p:nvPr>
        </p:nvSpPr>
        <p:spPr>
          <a:xfrm>
            <a:off x="6189491" y="1966913"/>
            <a:ext cx="2663825" cy="4306887"/>
          </a:xfrm>
        </p:spPr>
        <p:txBody>
          <a:bodyPr/>
          <a:lstStyle>
            <a:lvl1pPr>
              <a:defRPr sz="1600" b="1">
                <a:solidFill>
                  <a:schemeClr val="accent1"/>
                </a:solidFill>
              </a:defRPr>
            </a:lvl1pPr>
            <a:lvl2pPr>
              <a:lnSpc>
                <a:spcPct val="110000"/>
              </a:lnSpc>
              <a:spcBef>
                <a:spcPts val="700"/>
              </a:spcBef>
              <a:defRPr sz="1000" b="0">
                <a:solidFill>
                  <a:schemeClr val="tx1"/>
                </a:solidFill>
              </a:defRPr>
            </a:lvl2pPr>
            <a:lvl3pPr marL="144000" indent="-144000">
              <a:buClr>
                <a:schemeClr val="accent2"/>
              </a:buClr>
              <a:buFont typeface="Arial" panose="020B0604020202020204" pitchFamily="34" charset="0"/>
              <a:buChar char="•"/>
              <a:defRPr/>
            </a:lvl3pPr>
            <a:lvl4pPr marL="288000" indent="-144000">
              <a:buFont typeface="System Font Regular"/>
              <a:buChar char="–"/>
              <a:defRPr/>
            </a:lvl4pPr>
          </a:lstStyle>
          <a:p>
            <a:pPr lvl="0"/>
            <a:r>
              <a:rPr lang="en-GB"/>
              <a:t>First level</a:t>
            </a:r>
          </a:p>
          <a:p>
            <a:pPr lvl="1"/>
            <a:r>
              <a:rPr lang="en-GB"/>
              <a:t>Second level</a:t>
            </a:r>
          </a:p>
          <a:p>
            <a:pPr lvl="2"/>
            <a:r>
              <a:rPr lang="en-GB"/>
              <a:t>Third level</a:t>
            </a:r>
          </a:p>
          <a:p>
            <a:pPr lvl="3"/>
            <a:r>
              <a:rPr lang="en-GB"/>
              <a:t>Fourth level</a:t>
            </a:r>
            <a:endParaRPr lang="en-AU"/>
          </a:p>
        </p:txBody>
      </p:sp>
      <p:sp>
        <p:nvSpPr>
          <p:cNvPr id="21" name="Text Placeholder 5">
            <a:extLst>
              <a:ext uri="{FF2B5EF4-FFF2-40B4-BE49-F238E27FC236}">
                <a16:creationId xmlns:a16="http://schemas.microsoft.com/office/drawing/2014/main" id="{A5EE8E4A-D64E-F947-9D93-E9B0270015D7}"/>
              </a:ext>
            </a:extLst>
          </p:cNvPr>
          <p:cNvSpPr>
            <a:spLocks noGrp="1"/>
          </p:cNvSpPr>
          <p:nvPr>
            <p:ph type="body" sz="quarter" idx="21" hasCustomPrompt="1"/>
          </p:nvPr>
        </p:nvSpPr>
        <p:spPr>
          <a:xfrm>
            <a:off x="9051102" y="1966913"/>
            <a:ext cx="2663825" cy="4306887"/>
          </a:xfrm>
        </p:spPr>
        <p:txBody>
          <a:bodyPr/>
          <a:lstStyle>
            <a:lvl1pPr>
              <a:defRPr sz="1600" b="1">
                <a:solidFill>
                  <a:schemeClr val="accent3"/>
                </a:solidFill>
              </a:defRPr>
            </a:lvl1pPr>
            <a:lvl2pPr>
              <a:lnSpc>
                <a:spcPct val="110000"/>
              </a:lnSpc>
              <a:spcBef>
                <a:spcPts val="700"/>
              </a:spcBef>
              <a:defRPr sz="1000" b="0">
                <a:solidFill>
                  <a:schemeClr val="tx1"/>
                </a:solidFill>
              </a:defRPr>
            </a:lvl2pPr>
            <a:lvl3pPr marL="144000" indent="-144000">
              <a:buClr>
                <a:schemeClr val="accent2"/>
              </a:buClr>
              <a:buFont typeface="Arial" panose="020B0604020202020204" pitchFamily="34" charset="0"/>
              <a:buChar char="•"/>
              <a:defRPr/>
            </a:lvl3pPr>
            <a:lvl4pPr marL="288000" indent="-144000">
              <a:buFont typeface="System Font Regular"/>
              <a:buChar char="–"/>
              <a:defRPr/>
            </a:lvl4pPr>
          </a:lstStyle>
          <a:p>
            <a:pPr lvl="0"/>
            <a:r>
              <a:rPr lang="en-GB"/>
              <a:t>First level</a:t>
            </a:r>
          </a:p>
          <a:p>
            <a:pPr lvl="1"/>
            <a:r>
              <a:rPr lang="en-GB"/>
              <a:t>Second level</a:t>
            </a:r>
          </a:p>
          <a:p>
            <a:pPr lvl="2"/>
            <a:r>
              <a:rPr lang="en-GB"/>
              <a:t>Third level</a:t>
            </a:r>
          </a:p>
          <a:p>
            <a:pPr lvl="3"/>
            <a:r>
              <a:rPr lang="en-GB"/>
              <a:t>Fourth level</a:t>
            </a:r>
            <a:endParaRPr lang="en-AU"/>
          </a:p>
        </p:txBody>
      </p:sp>
      <p:pic>
        <p:nvPicPr>
          <p:cNvPr id="13" name="Picture 12">
            <a:extLst>
              <a:ext uri="{FF2B5EF4-FFF2-40B4-BE49-F238E27FC236}">
                <a16:creationId xmlns:a16="http://schemas.microsoft.com/office/drawing/2014/main" id="{1962C48B-E497-D748-A9F8-C83C410CCA22}"/>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3590697015"/>
      </p:ext>
    </p:extLst>
  </p:cSld>
  <p:clrMapOvr>
    <a:masterClrMapping/>
  </p:clrMapOvr>
  <p:extLst>
    <p:ext uri="{DCECCB84-F9BA-43D5-87BE-67443E8EF086}">
      <p15:sldGuideLst xmlns:p15="http://schemas.microsoft.com/office/powerpoint/2012/main">
        <p15:guide id="1" orient="horz" pos="550">
          <p15:clr>
            <a:srgbClr val="FBAE40"/>
          </p15:clr>
        </p15:guide>
        <p15:guide id="2" pos="3784">
          <p15:clr>
            <a:srgbClr val="FBAE40"/>
          </p15:clr>
        </p15:guide>
        <p15:guide id="3" pos="3896">
          <p15:clr>
            <a:srgbClr val="FBAE40"/>
          </p15:clr>
        </p15:guide>
        <p15:guide id="4" pos="2094">
          <p15:clr>
            <a:srgbClr val="FBAE40"/>
          </p15:clr>
        </p15:guide>
        <p15:guide id="5" pos="1980">
          <p15:clr>
            <a:srgbClr val="FBAE40"/>
          </p15:clr>
        </p15:guide>
        <p15:guide id="6" pos="5586">
          <p15:clr>
            <a:srgbClr val="FBAE40"/>
          </p15:clr>
        </p15:guide>
        <p15:guide id="7" pos="5700">
          <p15:clr>
            <a:srgbClr val="FBAE40"/>
          </p15:clr>
        </p15:guide>
        <p15:guide id="8" orient="horz" pos="123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2 column + quote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US" smtClean="0"/>
              <a:t>Edit Master text styles</a:t>
            </a:r>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p:nvPr>
        </p:nvSpPr>
        <p:spPr>
          <a:xfrm>
            <a:off x="479425" y="1665288"/>
            <a:ext cx="7453314" cy="4608512"/>
          </a:xfrm>
        </p:spPr>
        <p:txBody>
          <a:bodyPr numCol="2" spcCol="18000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Rectangle 5">
            <a:extLst>
              <a:ext uri="{FF2B5EF4-FFF2-40B4-BE49-F238E27FC236}">
                <a16:creationId xmlns:a16="http://schemas.microsoft.com/office/drawing/2014/main" id="{D25732D0-79DC-C64E-8F65-CD39493D037C}"/>
              </a:ext>
            </a:extLst>
          </p:cNvPr>
          <p:cNvSpPr/>
          <p:nvPr userDrawn="1"/>
        </p:nvSpPr>
        <p:spPr>
          <a:xfrm>
            <a:off x="9048750" y="1665288"/>
            <a:ext cx="2682873" cy="746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 Placeholder 3">
            <a:extLst>
              <a:ext uri="{FF2B5EF4-FFF2-40B4-BE49-F238E27FC236}">
                <a16:creationId xmlns:a16="http://schemas.microsoft.com/office/drawing/2014/main" id="{5FC2A07C-307D-F244-803A-F85AD6B74A24}"/>
              </a:ext>
            </a:extLst>
          </p:cNvPr>
          <p:cNvSpPr>
            <a:spLocks noGrp="1"/>
          </p:cNvSpPr>
          <p:nvPr>
            <p:ph type="body" sz="quarter" idx="15"/>
          </p:nvPr>
        </p:nvSpPr>
        <p:spPr>
          <a:xfrm>
            <a:off x="9048750" y="1665289"/>
            <a:ext cx="2663825" cy="2366962"/>
          </a:xfrm>
        </p:spPr>
        <p:txBody>
          <a:bodyPr tIns="216000"/>
          <a:lstStyle>
            <a:lvl1pPr>
              <a:defRPr b="1" i="1">
                <a:solidFill>
                  <a:schemeClr val="tx2"/>
                </a:solidFill>
              </a:defRPr>
            </a:lvl1pPr>
            <a:lvl2pPr>
              <a:spcBef>
                <a:spcPts val="800"/>
              </a:spcBef>
              <a:defRPr sz="800" b="0">
                <a:solidFill>
                  <a:schemeClr val="tx2"/>
                </a:solidFill>
              </a:defRPr>
            </a:lvl2pPr>
          </a:lstStyle>
          <a:p>
            <a:pPr lvl="0"/>
            <a:r>
              <a:rPr lang="en-US" smtClean="0"/>
              <a:t>Edit Master text styles</a:t>
            </a:r>
          </a:p>
          <a:p>
            <a:pPr lvl="1"/>
            <a:r>
              <a:rPr lang="en-US" smtClean="0"/>
              <a:t>Second level</a:t>
            </a:r>
          </a:p>
        </p:txBody>
      </p:sp>
      <p:pic>
        <p:nvPicPr>
          <p:cNvPr id="8" name="Picture 7">
            <a:extLst>
              <a:ext uri="{FF2B5EF4-FFF2-40B4-BE49-F238E27FC236}">
                <a16:creationId xmlns:a16="http://schemas.microsoft.com/office/drawing/2014/main" id="{8A3394EB-75B5-B646-A924-E95ADE6889C4}"/>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2477949145"/>
      </p:ext>
    </p:extLst>
  </p:cSld>
  <p:clrMapOvr>
    <a:masterClrMapping/>
  </p:clrMapOvr>
  <p:extLst>
    <p:ext uri="{DCECCB84-F9BA-43D5-87BE-67443E8EF086}">
      <p15:sldGuideLst xmlns:p15="http://schemas.microsoft.com/office/powerpoint/2012/main">
        <p15:guide id="1" orient="horz" pos="550">
          <p15:clr>
            <a:srgbClr val="FBAE40"/>
          </p15:clr>
        </p15:guide>
        <p15:guide id="2" pos="2570">
          <p15:clr>
            <a:srgbClr val="FBAE40"/>
          </p15:clr>
        </p15:guide>
        <p15:guide id="3" pos="2683">
          <p15:clr>
            <a:srgbClr val="FBAE40"/>
          </p15:clr>
        </p15:guide>
        <p15:guide id="4" pos="4997">
          <p15:clr>
            <a:srgbClr val="FBAE40"/>
          </p15:clr>
        </p15:guide>
        <p15:guide id="5" pos="570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2 column + quot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US" smtClean="0"/>
              <a:t>Edit Master text styles</a:t>
            </a:r>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p:nvPr>
        </p:nvSpPr>
        <p:spPr>
          <a:xfrm>
            <a:off x="479425" y="1665288"/>
            <a:ext cx="7453314" cy="4608512"/>
          </a:xfrm>
        </p:spPr>
        <p:txBody>
          <a:bodyPr numCol="2" spcCol="18000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a:extLst>
              <a:ext uri="{FF2B5EF4-FFF2-40B4-BE49-F238E27FC236}">
                <a16:creationId xmlns:a16="http://schemas.microsoft.com/office/drawing/2014/main" id="{5FC2A07C-307D-F244-803A-F85AD6B74A24}"/>
              </a:ext>
            </a:extLst>
          </p:cNvPr>
          <p:cNvSpPr>
            <a:spLocks noGrp="1"/>
          </p:cNvSpPr>
          <p:nvPr>
            <p:ph type="body" sz="quarter" idx="15"/>
          </p:nvPr>
        </p:nvSpPr>
        <p:spPr>
          <a:xfrm>
            <a:off x="9048750" y="1665289"/>
            <a:ext cx="2663825" cy="1020106"/>
          </a:xfrm>
          <a:solidFill>
            <a:schemeClr val="bg2"/>
          </a:solidFill>
        </p:spPr>
        <p:txBody>
          <a:bodyPr lIns="180000" tIns="180000" rIns="288000" bIns="180000">
            <a:spAutoFit/>
          </a:bodyPr>
          <a:lstStyle>
            <a:lvl1pPr>
              <a:defRPr b="1" i="1">
                <a:solidFill>
                  <a:schemeClr val="bg1"/>
                </a:solidFill>
              </a:defRPr>
            </a:lvl1pPr>
            <a:lvl2pPr>
              <a:spcBef>
                <a:spcPts val="800"/>
              </a:spcBef>
              <a:defRPr sz="800" b="0">
                <a:solidFill>
                  <a:schemeClr val="bg1"/>
                </a:solidFill>
              </a:defRPr>
            </a:lvl2pPr>
          </a:lstStyle>
          <a:p>
            <a:pPr lvl="0"/>
            <a:r>
              <a:rPr lang="en-US" smtClean="0"/>
              <a:t>Edit Master text styles</a:t>
            </a:r>
          </a:p>
          <a:p>
            <a:pPr lvl="1"/>
            <a:r>
              <a:rPr lang="en-US" smtClean="0"/>
              <a:t>Second level</a:t>
            </a:r>
          </a:p>
        </p:txBody>
      </p:sp>
      <p:pic>
        <p:nvPicPr>
          <p:cNvPr id="8" name="Picture 7">
            <a:extLst>
              <a:ext uri="{FF2B5EF4-FFF2-40B4-BE49-F238E27FC236}">
                <a16:creationId xmlns:a16="http://schemas.microsoft.com/office/drawing/2014/main" id="{ADD01D3B-9993-E640-8F81-556EEEF3D21C}"/>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2825596441"/>
      </p:ext>
    </p:extLst>
  </p:cSld>
  <p:clrMapOvr>
    <a:masterClrMapping/>
  </p:clrMapOvr>
  <p:extLst>
    <p:ext uri="{DCECCB84-F9BA-43D5-87BE-67443E8EF086}">
      <p15:sldGuideLst xmlns:p15="http://schemas.microsoft.com/office/powerpoint/2012/main">
        <p15:guide id="1" orient="horz" pos="550">
          <p15:clr>
            <a:srgbClr val="FBAE40"/>
          </p15:clr>
        </p15:guide>
        <p15:guide id="2" pos="2570">
          <p15:clr>
            <a:srgbClr val="FBAE40"/>
          </p15:clr>
        </p15:guide>
        <p15:guide id="3" pos="2683">
          <p15:clr>
            <a:srgbClr val="FBAE40"/>
          </p15:clr>
        </p15:guide>
        <p15:guide id="4" pos="4997">
          <p15:clr>
            <a:srgbClr val="FBAE40"/>
          </p15:clr>
        </p15:guide>
        <p15:guide id="5" pos="570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 1 column +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US" smtClean="0"/>
              <a:t>Edit Master text styles</a:t>
            </a:r>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p:nvPr>
        </p:nvSpPr>
        <p:spPr>
          <a:xfrm>
            <a:off x="479424" y="1665287"/>
            <a:ext cx="5529370" cy="46100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Picture Placeholder 3">
            <a:extLst>
              <a:ext uri="{FF2B5EF4-FFF2-40B4-BE49-F238E27FC236}">
                <a16:creationId xmlns:a16="http://schemas.microsoft.com/office/drawing/2014/main" id="{240A4450-BCBE-EA4C-8075-D12BADF9B3B7}"/>
              </a:ext>
            </a:extLst>
          </p:cNvPr>
          <p:cNvSpPr>
            <a:spLocks noGrp="1"/>
          </p:cNvSpPr>
          <p:nvPr>
            <p:ph type="pic" sz="quarter" idx="15" hasCustomPrompt="1"/>
          </p:nvPr>
        </p:nvSpPr>
        <p:spPr>
          <a:xfrm>
            <a:off x="7140575" y="1665288"/>
            <a:ext cx="5051425" cy="4610100"/>
          </a:xfrm>
          <a:solidFill>
            <a:schemeClr val="bg1">
              <a:lumMod val="95000"/>
            </a:schemeClr>
          </a:solidFill>
        </p:spPr>
        <p:txBody>
          <a:bodyPr anchor="ctr" anchorCtr="1"/>
          <a:lstStyle>
            <a:lvl1pPr>
              <a:defRPr sz="900">
                <a:solidFill>
                  <a:schemeClr val="tx1"/>
                </a:solidFill>
              </a:defRPr>
            </a:lvl1pPr>
          </a:lstStyle>
          <a:p>
            <a:r>
              <a:rPr lang="en-AU"/>
              <a:t>Click to insert image</a:t>
            </a:r>
          </a:p>
        </p:txBody>
      </p:sp>
      <p:pic>
        <p:nvPicPr>
          <p:cNvPr id="8" name="Picture 7">
            <a:extLst>
              <a:ext uri="{FF2B5EF4-FFF2-40B4-BE49-F238E27FC236}">
                <a16:creationId xmlns:a16="http://schemas.microsoft.com/office/drawing/2014/main" id="{7267E157-D1D9-5E48-ACC8-C1EC84C3E074}"/>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635734557"/>
      </p:ext>
    </p:extLst>
  </p:cSld>
  <p:clrMapOvr>
    <a:masterClrMapping/>
  </p:clrMapOvr>
  <p:extLst>
    <p:ext uri="{DCECCB84-F9BA-43D5-87BE-67443E8EF086}">
      <p15:sldGuideLst xmlns:p15="http://schemas.microsoft.com/office/powerpoint/2012/main">
        <p15:guide id="1" orient="horz" pos="550">
          <p15:clr>
            <a:srgbClr val="FBAE40"/>
          </p15:clr>
        </p15:guide>
        <p15:guide id="2" pos="3784">
          <p15:clr>
            <a:srgbClr val="FBAE40"/>
          </p15:clr>
        </p15:guide>
        <p15:guide id="3" pos="449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xt 4 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US" smtClean="0"/>
              <a:t>Edit Master text styles</a:t>
            </a:r>
          </a:p>
        </p:txBody>
      </p:sp>
      <p:sp>
        <p:nvSpPr>
          <p:cNvPr id="6" name="Text Placeholder 5">
            <a:extLst>
              <a:ext uri="{FF2B5EF4-FFF2-40B4-BE49-F238E27FC236}">
                <a16:creationId xmlns:a16="http://schemas.microsoft.com/office/drawing/2014/main" id="{9C2B2E3B-522E-9F45-87DC-52DC5D828136}"/>
              </a:ext>
            </a:extLst>
          </p:cNvPr>
          <p:cNvSpPr>
            <a:spLocks noGrp="1"/>
          </p:cNvSpPr>
          <p:nvPr>
            <p:ph type="body" sz="quarter" idx="18" hasCustomPrompt="1"/>
          </p:nvPr>
        </p:nvSpPr>
        <p:spPr>
          <a:xfrm>
            <a:off x="479425" y="1966913"/>
            <a:ext cx="2663825" cy="4306887"/>
          </a:xfrm>
        </p:spPr>
        <p:txBody>
          <a:bodyPr/>
          <a:lstStyle>
            <a:lvl1pPr>
              <a:defRPr sz="1600" b="1">
                <a:solidFill>
                  <a:schemeClr val="accent2"/>
                </a:solidFill>
              </a:defRPr>
            </a:lvl1pPr>
            <a:lvl2pPr>
              <a:lnSpc>
                <a:spcPct val="110000"/>
              </a:lnSpc>
              <a:spcBef>
                <a:spcPts val="700"/>
              </a:spcBef>
              <a:defRPr sz="1000" b="0">
                <a:solidFill>
                  <a:schemeClr val="tx1"/>
                </a:solidFill>
              </a:defRPr>
            </a:lvl2pPr>
            <a:lvl3pPr marL="144000" indent="-144000">
              <a:buClr>
                <a:schemeClr val="accent2"/>
              </a:buClr>
              <a:buFont typeface="Arial" panose="020B0604020202020204" pitchFamily="34" charset="0"/>
              <a:buChar char="•"/>
              <a:defRPr/>
            </a:lvl3pPr>
            <a:lvl4pPr marL="288000" indent="-144000">
              <a:buFont typeface="System Font Regular"/>
              <a:buChar char="–"/>
              <a:defRPr/>
            </a:lvl4pPr>
          </a:lstStyle>
          <a:p>
            <a:pPr lvl="0"/>
            <a:r>
              <a:rPr lang="en-GB"/>
              <a:t>First level</a:t>
            </a:r>
          </a:p>
          <a:p>
            <a:pPr lvl="1"/>
            <a:r>
              <a:rPr lang="en-GB"/>
              <a:t>Second level</a:t>
            </a:r>
          </a:p>
          <a:p>
            <a:pPr lvl="2"/>
            <a:r>
              <a:rPr lang="en-GB"/>
              <a:t>Third level</a:t>
            </a:r>
          </a:p>
          <a:p>
            <a:pPr lvl="3"/>
            <a:r>
              <a:rPr lang="en-GB"/>
              <a:t>Fourth level</a:t>
            </a:r>
            <a:endParaRPr lang="en-AU"/>
          </a:p>
        </p:txBody>
      </p:sp>
      <p:sp>
        <p:nvSpPr>
          <p:cNvPr id="19" name="Text Placeholder 5">
            <a:extLst>
              <a:ext uri="{FF2B5EF4-FFF2-40B4-BE49-F238E27FC236}">
                <a16:creationId xmlns:a16="http://schemas.microsoft.com/office/drawing/2014/main" id="{454E56DC-E790-7F46-A6C8-F36C2B993111}"/>
              </a:ext>
            </a:extLst>
          </p:cNvPr>
          <p:cNvSpPr>
            <a:spLocks noGrp="1"/>
          </p:cNvSpPr>
          <p:nvPr>
            <p:ph type="body" sz="quarter" idx="19" hasCustomPrompt="1"/>
          </p:nvPr>
        </p:nvSpPr>
        <p:spPr>
          <a:xfrm>
            <a:off x="3327880" y="1966913"/>
            <a:ext cx="2663825" cy="4306887"/>
          </a:xfrm>
        </p:spPr>
        <p:txBody>
          <a:bodyPr/>
          <a:lstStyle>
            <a:lvl1pPr>
              <a:defRPr sz="1600" b="1">
                <a:solidFill>
                  <a:schemeClr val="tx2"/>
                </a:solidFill>
              </a:defRPr>
            </a:lvl1pPr>
            <a:lvl2pPr>
              <a:lnSpc>
                <a:spcPct val="110000"/>
              </a:lnSpc>
              <a:spcBef>
                <a:spcPts val="700"/>
              </a:spcBef>
              <a:defRPr sz="1000" b="0">
                <a:solidFill>
                  <a:schemeClr val="tx1"/>
                </a:solidFill>
              </a:defRPr>
            </a:lvl2pPr>
            <a:lvl3pPr marL="144000" indent="-144000">
              <a:buClr>
                <a:schemeClr val="accent2"/>
              </a:buClr>
              <a:buFont typeface="Arial" panose="020B0604020202020204" pitchFamily="34" charset="0"/>
              <a:buChar char="•"/>
              <a:defRPr/>
            </a:lvl3pPr>
            <a:lvl4pPr marL="288000" indent="-144000">
              <a:buFont typeface="System Font Regular"/>
              <a:buChar char="–"/>
              <a:defRPr/>
            </a:lvl4pPr>
          </a:lstStyle>
          <a:p>
            <a:pPr lvl="0"/>
            <a:r>
              <a:rPr lang="en-GB"/>
              <a:t>First level</a:t>
            </a:r>
          </a:p>
          <a:p>
            <a:pPr lvl="1"/>
            <a:r>
              <a:rPr lang="en-GB"/>
              <a:t>Second level</a:t>
            </a:r>
          </a:p>
          <a:p>
            <a:pPr lvl="2"/>
            <a:r>
              <a:rPr lang="en-GB"/>
              <a:t>Third level</a:t>
            </a:r>
          </a:p>
          <a:p>
            <a:pPr lvl="3"/>
            <a:r>
              <a:rPr lang="en-GB"/>
              <a:t>Fourth level</a:t>
            </a:r>
            <a:endParaRPr lang="en-AU"/>
          </a:p>
        </p:txBody>
      </p:sp>
      <p:sp>
        <p:nvSpPr>
          <p:cNvPr id="20" name="Text Placeholder 5">
            <a:extLst>
              <a:ext uri="{FF2B5EF4-FFF2-40B4-BE49-F238E27FC236}">
                <a16:creationId xmlns:a16="http://schemas.microsoft.com/office/drawing/2014/main" id="{0439F337-62A0-584A-9E6E-85A30665639F}"/>
              </a:ext>
            </a:extLst>
          </p:cNvPr>
          <p:cNvSpPr>
            <a:spLocks noGrp="1"/>
          </p:cNvSpPr>
          <p:nvPr>
            <p:ph type="body" sz="quarter" idx="20" hasCustomPrompt="1"/>
          </p:nvPr>
        </p:nvSpPr>
        <p:spPr>
          <a:xfrm>
            <a:off x="6189491" y="1966913"/>
            <a:ext cx="2663825" cy="4306887"/>
          </a:xfrm>
        </p:spPr>
        <p:txBody>
          <a:bodyPr/>
          <a:lstStyle>
            <a:lvl1pPr>
              <a:defRPr sz="1600" b="1">
                <a:solidFill>
                  <a:schemeClr val="accent1"/>
                </a:solidFill>
              </a:defRPr>
            </a:lvl1pPr>
            <a:lvl2pPr>
              <a:lnSpc>
                <a:spcPct val="110000"/>
              </a:lnSpc>
              <a:spcBef>
                <a:spcPts val="700"/>
              </a:spcBef>
              <a:defRPr sz="1000" b="0">
                <a:solidFill>
                  <a:schemeClr val="tx1"/>
                </a:solidFill>
              </a:defRPr>
            </a:lvl2pPr>
            <a:lvl3pPr marL="144000" indent="-144000">
              <a:buClr>
                <a:schemeClr val="accent2"/>
              </a:buClr>
              <a:buFont typeface="Arial" panose="020B0604020202020204" pitchFamily="34" charset="0"/>
              <a:buChar char="•"/>
              <a:defRPr/>
            </a:lvl3pPr>
            <a:lvl4pPr marL="288000" indent="-144000">
              <a:buFont typeface="System Font Regular"/>
              <a:buChar char="–"/>
              <a:defRPr/>
            </a:lvl4pPr>
          </a:lstStyle>
          <a:p>
            <a:pPr lvl="0"/>
            <a:r>
              <a:rPr lang="en-GB"/>
              <a:t>First level</a:t>
            </a:r>
          </a:p>
          <a:p>
            <a:pPr lvl="1"/>
            <a:r>
              <a:rPr lang="en-GB"/>
              <a:t>Second level</a:t>
            </a:r>
          </a:p>
          <a:p>
            <a:pPr lvl="2"/>
            <a:r>
              <a:rPr lang="en-GB"/>
              <a:t>Third level</a:t>
            </a:r>
          </a:p>
          <a:p>
            <a:pPr lvl="3"/>
            <a:r>
              <a:rPr lang="en-GB"/>
              <a:t>Fourth level</a:t>
            </a:r>
            <a:endParaRPr lang="en-AU"/>
          </a:p>
        </p:txBody>
      </p:sp>
      <p:sp>
        <p:nvSpPr>
          <p:cNvPr id="21" name="Text Placeholder 5">
            <a:extLst>
              <a:ext uri="{FF2B5EF4-FFF2-40B4-BE49-F238E27FC236}">
                <a16:creationId xmlns:a16="http://schemas.microsoft.com/office/drawing/2014/main" id="{A5EE8E4A-D64E-F947-9D93-E9B0270015D7}"/>
              </a:ext>
            </a:extLst>
          </p:cNvPr>
          <p:cNvSpPr>
            <a:spLocks noGrp="1"/>
          </p:cNvSpPr>
          <p:nvPr>
            <p:ph type="body" sz="quarter" idx="21" hasCustomPrompt="1"/>
          </p:nvPr>
        </p:nvSpPr>
        <p:spPr>
          <a:xfrm>
            <a:off x="9051102" y="1966913"/>
            <a:ext cx="2663825" cy="4306887"/>
          </a:xfrm>
        </p:spPr>
        <p:txBody>
          <a:bodyPr/>
          <a:lstStyle>
            <a:lvl1pPr>
              <a:defRPr sz="1600" b="1">
                <a:solidFill>
                  <a:schemeClr val="accent3"/>
                </a:solidFill>
              </a:defRPr>
            </a:lvl1pPr>
            <a:lvl2pPr>
              <a:lnSpc>
                <a:spcPct val="110000"/>
              </a:lnSpc>
              <a:spcBef>
                <a:spcPts val="700"/>
              </a:spcBef>
              <a:defRPr sz="1000" b="0">
                <a:solidFill>
                  <a:schemeClr val="tx1"/>
                </a:solidFill>
              </a:defRPr>
            </a:lvl2pPr>
            <a:lvl3pPr marL="144000" indent="-144000">
              <a:buClr>
                <a:schemeClr val="accent2"/>
              </a:buClr>
              <a:buFont typeface="Arial" panose="020B0604020202020204" pitchFamily="34" charset="0"/>
              <a:buChar char="•"/>
              <a:defRPr/>
            </a:lvl3pPr>
            <a:lvl4pPr marL="288000" indent="-144000">
              <a:buFont typeface="System Font Regular"/>
              <a:buChar char="–"/>
              <a:defRPr/>
            </a:lvl4pPr>
          </a:lstStyle>
          <a:p>
            <a:pPr lvl="0"/>
            <a:r>
              <a:rPr lang="en-GB"/>
              <a:t>First level</a:t>
            </a:r>
          </a:p>
          <a:p>
            <a:pPr lvl="1"/>
            <a:r>
              <a:rPr lang="en-GB"/>
              <a:t>Second level</a:t>
            </a:r>
          </a:p>
          <a:p>
            <a:pPr lvl="2"/>
            <a:r>
              <a:rPr lang="en-GB"/>
              <a:t>Third level</a:t>
            </a:r>
          </a:p>
          <a:p>
            <a:pPr lvl="3"/>
            <a:r>
              <a:rPr lang="en-GB"/>
              <a:t>Fourth level</a:t>
            </a:r>
            <a:endParaRPr lang="en-AU"/>
          </a:p>
        </p:txBody>
      </p:sp>
      <p:pic>
        <p:nvPicPr>
          <p:cNvPr id="13" name="Picture 12">
            <a:extLst>
              <a:ext uri="{FF2B5EF4-FFF2-40B4-BE49-F238E27FC236}">
                <a16:creationId xmlns:a16="http://schemas.microsoft.com/office/drawing/2014/main" id="{1962C48B-E497-D748-A9F8-C83C410CCA22}"/>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1438625118"/>
      </p:ext>
    </p:extLst>
  </p:cSld>
  <p:clrMapOvr>
    <a:masterClrMapping/>
  </p:clrMapOvr>
  <p:extLst mod="1">
    <p:ext uri="{DCECCB84-F9BA-43D5-87BE-67443E8EF086}">
      <p15:sldGuideLst xmlns:p15="http://schemas.microsoft.com/office/powerpoint/2012/main">
        <p15:guide id="1" orient="horz" pos="550">
          <p15:clr>
            <a:srgbClr val="FBAE40"/>
          </p15:clr>
        </p15:guide>
        <p15:guide id="2" pos="3784">
          <p15:clr>
            <a:srgbClr val="FBAE40"/>
          </p15:clr>
        </p15:guide>
        <p15:guide id="3" pos="3896">
          <p15:clr>
            <a:srgbClr val="FBAE40"/>
          </p15:clr>
        </p15:guide>
        <p15:guide id="4" pos="2094">
          <p15:clr>
            <a:srgbClr val="FBAE40"/>
          </p15:clr>
        </p15:guide>
        <p15:guide id="5" pos="1980">
          <p15:clr>
            <a:srgbClr val="FBAE40"/>
          </p15:clr>
        </p15:guide>
        <p15:guide id="6" pos="5586">
          <p15:clr>
            <a:srgbClr val="FBAE40"/>
          </p15:clr>
        </p15:guide>
        <p15:guide id="7" pos="5700">
          <p15:clr>
            <a:srgbClr val="FBAE40"/>
          </p15:clr>
        </p15:guide>
        <p15:guide id="8" orient="horz" pos="123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US" smtClean="0"/>
              <a:t>Edit Master text styles</a:t>
            </a:r>
          </a:p>
        </p:txBody>
      </p:sp>
      <p:sp>
        <p:nvSpPr>
          <p:cNvPr id="4" name="Picture Placeholder 3">
            <a:extLst>
              <a:ext uri="{FF2B5EF4-FFF2-40B4-BE49-F238E27FC236}">
                <a16:creationId xmlns:a16="http://schemas.microsoft.com/office/drawing/2014/main" id="{240A4450-BCBE-EA4C-8075-D12BADF9B3B7}"/>
              </a:ext>
            </a:extLst>
          </p:cNvPr>
          <p:cNvSpPr>
            <a:spLocks noGrp="1"/>
          </p:cNvSpPr>
          <p:nvPr>
            <p:ph type="pic" sz="quarter" idx="15" hasCustomPrompt="1"/>
          </p:nvPr>
        </p:nvSpPr>
        <p:spPr>
          <a:xfrm>
            <a:off x="479425" y="1665288"/>
            <a:ext cx="11712575" cy="4610100"/>
          </a:xfrm>
          <a:solidFill>
            <a:schemeClr val="bg1">
              <a:lumMod val="95000"/>
            </a:schemeClr>
          </a:solidFill>
        </p:spPr>
        <p:txBody>
          <a:bodyPr anchor="ctr" anchorCtr="1"/>
          <a:lstStyle>
            <a:lvl1pPr>
              <a:defRPr sz="900">
                <a:solidFill>
                  <a:schemeClr val="tx1"/>
                </a:solidFill>
              </a:defRPr>
            </a:lvl1pPr>
          </a:lstStyle>
          <a:p>
            <a:r>
              <a:rPr lang="en-AU"/>
              <a:t>click insert image</a:t>
            </a:r>
          </a:p>
        </p:txBody>
      </p:sp>
    </p:spTree>
    <p:extLst>
      <p:ext uri="{BB962C8B-B14F-4D97-AF65-F5344CB8AC3E}">
        <p14:creationId xmlns:p14="http://schemas.microsoft.com/office/powerpoint/2010/main" val="1926311258"/>
      </p:ext>
    </p:extLst>
  </p:cSld>
  <p:clrMapOvr>
    <a:masterClrMapping/>
  </p:clrMapOvr>
  <p:extLst mod="1">
    <p:ext uri="{DCECCB84-F9BA-43D5-87BE-67443E8EF086}">
      <p15:sldGuideLst xmlns:p15="http://schemas.microsoft.com/office/powerpoint/2012/main">
        <p15:guide id="1" orient="horz" pos="550">
          <p15:clr>
            <a:srgbClr val="FBAE40"/>
          </p15:clr>
        </p15:guide>
        <p15:guide id="2" pos="3784">
          <p15:clr>
            <a:srgbClr val="FBAE40"/>
          </p15:clr>
        </p15:guide>
        <p15:guide id="3" pos="4498">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 + tab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US" smtClean="0"/>
              <a:t>Edit Master text styles</a:t>
            </a:r>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p:nvPr>
        </p:nvSpPr>
        <p:spPr>
          <a:xfrm>
            <a:off x="479425" y="1665288"/>
            <a:ext cx="3600450" cy="4608512"/>
          </a:xfrm>
        </p:spPr>
        <p:txBody>
          <a:bodyPr numCol="1" spcCol="18000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a:extLst>
              <a:ext uri="{FF2B5EF4-FFF2-40B4-BE49-F238E27FC236}">
                <a16:creationId xmlns:a16="http://schemas.microsoft.com/office/drawing/2014/main" id="{63AC0B42-7037-D44A-8752-EFCC86798824}"/>
              </a:ext>
            </a:extLst>
          </p:cNvPr>
          <p:cNvSpPr>
            <a:spLocks noGrp="1"/>
          </p:cNvSpPr>
          <p:nvPr>
            <p:ph type="body" sz="quarter" idx="15"/>
          </p:nvPr>
        </p:nvSpPr>
        <p:spPr>
          <a:xfrm>
            <a:off x="5232400" y="1665288"/>
            <a:ext cx="6480175" cy="169277"/>
          </a:xfrm>
        </p:spPr>
        <p:txBody>
          <a:bodyPr>
            <a:spAutoFit/>
          </a:bodyPr>
          <a:lstStyle>
            <a:lvl1pPr>
              <a:defRPr sz="1100" b="1">
                <a:solidFill>
                  <a:schemeClr val="tx1"/>
                </a:solidFill>
              </a:defRPr>
            </a:lvl1pPr>
          </a:lstStyle>
          <a:p>
            <a:pPr lvl="0"/>
            <a:r>
              <a:rPr lang="en-US" smtClean="0"/>
              <a:t>Edit Master text styles</a:t>
            </a:r>
          </a:p>
        </p:txBody>
      </p:sp>
      <p:pic>
        <p:nvPicPr>
          <p:cNvPr id="8" name="Picture 7">
            <a:extLst>
              <a:ext uri="{FF2B5EF4-FFF2-40B4-BE49-F238E27FC236}">
                <a16:creationId xmlns:a16="http://schemas.microsoft.com/office/drawing/2014/main" id="{C775FD07-BAB6-5B43-9470-1620BA2A35F5}"/>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1406229761"/>
      </p:ext>
    </p:extLst>
  </p:cSld>
  <p:clrMapOvr>
    <a:masterClrMapping/>
  </p:clrMapOvr>
  <p:extLst>
    <p:ext uri="{DCECCB84-F9BA-43D5-87BE-67443E8EF086}">
      <p15:sldGuideLst xmlns:p15="http://schemas.microsoft.com/office/powerpoint/2012/main">
        <p15:guide id="1" orient="horz" pos="550">
          <p15:clr>
            <a:srgbClr val="FBAE40"/>
          </p15:clr>
        </p15:guide>
        <p15:guide id="2" pos="2570">
          <p15:clr>
            <a:srgbClr val="FBAE40"/>
          </p15:clr>
        </p15:guide>
        <p15:guide id="3" pos="3296">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ab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US" smtClean="0"/>
              <a:t>Edit Master text styles</a:t>
            </a:r>
          </a:p>
        </p:txBody>
      </p:sp>
      <p:sp>
        <p:nvSpPr>
          <p:cNvPr id="4" name="Text Placeholder 3">
            <a:extLst>
              <a:ext uri="{FF2B5EF4-FFF2-40B4-BE49-F238E27FC236}">
                <a16:creationId xmlns:a16="http://schemas.microsoft.com/office/drawing/2014/main" id="{63AC0B42-7037-D44A-8752-EFCC86798824}"/>
              </a:ext>
            </a:extLst>
          </p:cNvPr>
          <p:cNvSpPr>
            <a:spLocks noGrp="1"/>
          </p:cNvSpPr>
          <p:nvPr>
            <p:ph type="body" sz="quarter" idx="15"/>
          </p:nvPr>
        </p:nvSpPr>
        <p:spPr>
          <a:xfrm>
            <a:off x="479425" y="1665288"/>
            <a:ext cx="6480175" cy="169277"/>
          </a:xfrm>
        </p:spPr>
        <p:txBody>
          <a:bodyPr>
            <a:spAutoFit/>
          </a:bodyPr>
          <a:lstStyle>
            <a:lvl1pPr>
              <a:defRPr sz="1100" b="1">
                <a:solidFill>
                  <a:schemeClr val="tx1"/>
                </a:solidFill>
              </a:defRPr>
            </a:lvl1pPr>
          </a:lstStyle>
          <a:p>
            <a:pPr lvl="0"/>
            <a:r>
              <a:rPr lang="en-US" smtClean="0"/>
              <a:t>Edit Master text styles</a:t>
            </a:r>
          </a:p>
        </p:txBody>
      </p:sp>
      <p:sp>
        <p:nvSpPr>
          <p:cNvPr id="6" name="Text Placeholder 5">
            <a:extLst>
              <a:ext uri="{FF2B5EF4-FFF2-40B4-BE49-F238E27FC236}">
                <a16:creationId xmlns:a16="http://schemas.microsoft.com/office/drawing/2014/main" id="{71F3D828-95E7-7F48-9F58-E0FAEA28EBDD}"/>
              </a:ext>
            </a:extLst>
          </p:cNvPr>
          <p:cNvSpPr>
            <a:spLocks noGrp="1"/>
          </p:cNvSpPr>
          <p:nvPr>
            <p:ph type="body" sz="quarter" idx="16"/>
          </p:nvPr>
        </p:nvSpPr>
        <p:spPr>
          <a:xfrm>
            <a:off x="479424" y="6166078"/>
            <a:ext cx="6483600" cy="107722"/>
          </a:xfrm>
        </p:spPr>
        <p:txBody>
          <a:bodyPr anchor="b" anchorCtr="0">
            <a:spAutoFit/>
          </a:bodyPr>
          <a:lstStyle>
            <a:lvl1pPr>
              <a:defRPr sz="700">
                <a:solidFill>
                  <a:schemeClr val="tx1"/>
                </a:solidFill>
              </a:defRPr>
            </a:lvl1pPr>
          </a:lstStyle>
          <a:p>
            <a:pPr lvl="0"/>
            <a:r>
              <a:rPr lang="en-US" smtClean="0"/>
              <a:t>Edit Master text styles</a:t>
            </a:r>
          </a:p>
        </p:txBody>
      </p:sp>
      <p:pic>
        <p:nvPicPr>
          <p:cNvPr id="8" name="Picture 7">
            <a:extLst>
              <a:ext uri="{FF2B5EF4-FFF2-40B4-BE49-F238E27FC236}">
                <a16:creationId xmlns:a16="http://schemas.microsoft.com/office/drawing/2014/main" id="{9D0D9BB6-8215-4440-A138-B64DB29E4773}"/>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209811530"/>
      </p:ext>
    </p:extLst>
  </p:cSld>
  <p:clrMapOvr>
    <a:masterClrMapping/>
  </p:clrMapOvr>
  <p:extLst>
    <p:ext uri="{DCECCB84-F9BA-43D5-87BE-67443E8EF086}">
      <p15:sldGuideLst xmlns:p15="http://schemas.microsoft.com/office/powerpoint/2012/main">
        <p15:guide id="1" orient="horz" pos="550">
          <p15:clr>
            <a:srgbClr val="FBAE40"/>
          </p15:clr>
        </p15:guide>
        <p15:guide id="2" orient="horz" pos="1275">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US" smtClean="0"/>
              <a:t>Edit Master text styles</a:t>
            </a:r>
          </a:p>
        </p:txBody>
      </p:sp>
      <p:sp>
        <p:nvSpPr>
          <p:cNvPr id="4" name="Text Placeholder 3">
            <a:extLst>
              <a:ext uri="{FF2B5EF4-FFF2-40B4-BE49-F238E27FC236}">
                <a16:creationId xmlns:a16="http://schemas.microsoft.com/office/drawing/2014/main" id="{63AC0B42-7037-D44A-8752-EFCC86798824}"/>
              </a:ext>
            </a:extLst>
          </p:cNvPr>
          <p:cNvSpPr>
            <a:spLocks noGrp="1"/>
          </p:cNvSpPr>
          <p:nvPr>
            <p:ph type="body" sz="quarter" idx="15"/>
          </p:nvPr>
        </p:nvSpPr>
        <p:spPr>
          <a:xfrm>
            <a:off x="479425" y="5737810"/>
            <a:ext cx="6480175" cy="184666"/>
          </a:xfrm>
        </p:spPr>
        <p:txBody>
          <a:bodyPr anchor="b" anchorCtr="0">
            <a:spAutoFit/>
          </a:bodyPr>
          <a:lstStyle>
            <a:lvl1pPr>
              <a:defRPr sz="1200" b="1">
                <a:solidFill>
                  <a:schemeClr val="tx1"/>
                </a:solidFill>
              </a:defRPr>
            </a:lvl1pPr>
          </a:lstStyle>
          <a:p>
            <a:pPr lvl="0"/>
            <a:r>
              <a:rPr lang="en-US" smtClean="0"/>
              <a:t>Edit Master text styles</a:t>
            </a:r>
          </a:p>
        </p:txBody>
      </p:sp>
      <p:sp>
        <p:nvSpPr>
          <p:cNvPr id="6" name="Text Placeholder 5">
            <a:extLst>
              <a:ext uri="{FF2B5EF4-FFF2-40B4-BE49-F238E27FC236}">
                <a16:creationId xmlns:a16="http://schemas.microsoft.com/office/drawing/2014/main" id="{71F3D828-95E7-7F48-9F58-E0FAEA28EBDD}"/>
              </a:ext>
            </a:extLst>
          </p:cNvPr>
          <p:cNvSpPr>
            <a:spLocks noGrp="1"/>
          </p:cNvSpPr>
          <p:nvPr>
            <p:ph type="body" sz="quarter" idx="16"/>
          </p:nvPr>
        </p:nvSpPr>
        <p:spPr>
          <a:xfrm>
            <a:off x="479424" y="6166078"/>
            <a:ext cx="6483600" cy="107722"/>
          </a:xfrm>
        </p:spPr>
        <p:txBody>
          <a:bodyPr anchor="b" anchorCtr="0">
            <a:spAutoFit/>
          </a:bodyPr>
          <a:lstStyle>
            <a:lvl1pPr>
              <a:defRPr sz="700">
                <a:solidFill>
                  <a:schemeClr val="tx1"/>
                </a:solidFill>
              </a:defRPr>
            </a:lvl1pPr>
          </a:lstStyle>
          <a:p>
            <a:pPr lvl="0"/>
            <a:r>
              <a:rPr lang="en-US" smtClean="0"/>
              <a:t>Edit Master text styles</a:t>
            </a:r>
          </a:p>
        </p:txBody>
      </p:sp>
      <p:pic>
        <p:nvPicPr>
          <p:cNvPr id="8" name="Picture 7">
            <a:extLst>
              <a:ext uri="{FF2B5EF4-FFF2-40B4-BE49-F238E27FC236}">
                <a16:creationId xmlns:a16="http://schemas.microsoft.com/office/drawing/2014/main" id="{12A5A1B9-84BB-F24E-A361-A5C2D495D774}"/>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1417738432"/>
      </p:ext>
    </p:extLst>
  </p:cSld>
  <p:clrMapOvr>
    <a:masterClrMapping/>
  </p:clrMapOvr>
  <p:extLst>
    <p:ext uri="{DCECCB84-F9BA-43D5-87BE-67443E8EF086}">
      <p15:sldGuideLst xmlns:p15="http://schemas.microsoft.com/office/powerpoint/2012/main">
        <p15:guide id="1" orient="horz" pos="550">
          <p15:clr>
            <a:srgbClr val="FBAE40"/>
          </p15:clr>
        </p15:guide>
        <p15:guide id="2" orient="horz" pos="1389">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US" smtClean="0"/>
              <a:t>Edit Master text styles</a:t>
            </a:r>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hasCustomPrompt="1"/>
          </p:nvPr>
        </p:nvSpPr>
        <p:spPr>
          <a:xfrm>
            <a:off x="479425" y="4295706"/>
            <a:ext cx="2663826" cy="1978094"/>
          </a:xfrm>
        </p:spPr>
        <p:txBody>
          <a:bodyPr/>
          <a:lstStyle>
            <a:lvl1pPr algn="ctr">
              <a:defRPr lang="en-GB" sz="2800" b="1" kern="1200">
                <a:solidFill>
                  <a:schemeClr val="accent1"/>
                </a:solidFill>
                <a:latin typeface="+mn-lt"/>
                <a:ea typeface="+mn-ea"/>
                <a:cs typeface="+mn-cs"/>
              </a:defRPr>
            </a:lvl1pPr>
            <a:lvl2pPr algn="ctr">
              <a:spcBef>
                <a:spcPts val="400"/>
              </a:spcBef>
              <a:defRPr sz="1500" b="0">
                <a:solidFill>
                  <a:schemeClr val="tx1"/>
                </a:solidFill>
              </a:defRPr>
            </a:lvl2pPr>
            <a:lvl3pPr marL="144000" indent="-144000" algn="ctr">
              <a:defRPr lang="en-GB" sz="1000" kern="1200">
                <a:solidFill>
                  <a:schemeClr val="tx1"/>
                </a:solidFill>
                <a:latin typeface="+mn-lt"/>
                <a:ea typeface="+mn-ea"/>
                <a:cs typeface="+mn-cs"/>
              </a:defRPr>
            </a:lvl3pPr>
            <a:lvl4pPr marL="288000" indent="-144000" algn="ctr">
              <a:defRPr lang="en-GB" sz="1000" kern="1200" dirty="0">
                <a:solidFill>
                  <a:schemeClr val="tx1"/>
                </a:solidFill>
                <a:latin typeface="+mn-lt"/>
                <a:ea typeface="+mn-ea"/>
                <a:cs typeface="+mn-cs"/>
              </a:defRPr>
            </a:lvl4pPr>
            <a:lvl5pPr algn="ctr">
              <a:defRPr lang="en-GB" sz="1000" kern="1200" dirty="0">
                <a:solidFill>
                  <a:schemeClr val="tx1"/>
                </a:solidFill>
                <a:latin typeface="+mn-lt"/>
                <a:ea typeface="+mn-ea"/>
                <a:cs typeface="+mn-cs"/>
              </a:defRPr>
            </a:lvl5pPr>
          </a:lstStyle>
          <a:p>
            <a:pPr lvl="0"/>
            <a:r>
              <a:rPr lang="en-GB"/>
              <a:t>First level</a:t>
            </a:r>
          </a:p>
          <a:p>
            <a:pPr lvl="1"/>
            <a:r>
              <a:rPr lang="en-GB"/>
              <a:t>Second Level</a:t>
            </a:r>
            <a:endParaRPr lang="en-AU" dirty="0"/>
          </a:p>
        </p:txBody>
      </p:sp>
      <p:sp>
        <p:nvSpPr>
          <p:cNvPr id="19" name="Picture Placeholder 7">
            <a:extLst>
              <a:ext uri="{FF2B5EF4-FFF2-40B4-BE49-F238E27FC236}">
                <a16:creationId xmlns:a16="http://schemas.microsoft.com/office/drawing/2014/main" id="{95FEB8FA-8EDE-A24D-87C8-50F9EB0A6A4C}"/>
              </a:ext>
            </a:extLst>
          </p:cNvPr>
          <p:cNvSpPr>
            <a:spLocks noGrp="1"/>
          </p:cNvSpPr>
          <p:nvPr>
            <p:ph type="pic" sz="quarter" idx="17" hasCustomPrompt="1"/>
          </p:nvPr>
        </p:nvSpPr>
        <p:spPr>
          <a:xfrm>
            <a:off x="916673" y="2212258"/>
            <a:ext cx="1789330" cy="1787420"/>
          </a:xfrm>
          <a:prstGeom prst="ellipse">
            <a:avLst/>
          </a:prstGeom>
          <a:solidFill>
            <a:schemeClr val="accent1"/>
          </a:solidFill>
        </p:spPr>
        <p:txBody>
          <a:bodyPr anchor="ctr" anchorCtr="1"/>
          <a:lstStyle>
            <a:lvl1pPr algn="ctr">
              <a:defRPr sz="900">
                <a:solidFill>
                  <a:schemeClr val="bg1"/>
                </a:solidFill>
              </a:defRPr>
            </a:lvl1pPr>
          </a:lstStyle>
          <a:p>
            <a:r>
              <a:rPr lang="en-AU"/>
              <a:t>Click to insert image</a:t>
            </a:r>
          </a:p>
        </p:txBody>
      </p:sp>
      <p:sp>
        <p:nvSpPr>
          <p:cNvPr id="20" name="Text Placeholder 8">
            <a:extLst>
              <a:ext uri="{FF2B5EF4-FFF2-40B4-BE49-F238E27FC236}">
                <a16:creationId xmlns:a16="http://schemas.microsoft.com/office/drawing/2014/main" id="{A669F158-7D9C-0E46-9E0E-FEA46CB3AC08}"/>
              </a:ext>
            </a:extLst>
          </p:cNvPr>
          <p:cNvSpPr>
            <a:spLocks noGrp="1"/>
          </p:cNvSpPr>
          <p:nvPr>
            <p:ph type="body" sz="quarter" idx="18" hasCustomPrompt="1"/>
          </p:nvPr>
        </p:nvSpPr>
        <p:spPr>
          <a:xfrm>
            <a:off x="3327880" y="4295706"/>
            <a:ext cx="2679220" cy="1978094"/>
          </a:xfrm>
        </p:spPr>
        <p:txBody>
          <a:bodyPr/>
          <a:lstStyle>
            <a:lvl1pPr algn="ctr">
              <a:defRPr lang="en-GB" sz="2800" b="1" kern="1200">
                <a:solidFill>
                  <a:schemeClr val="accent2"/>
                </a:solidFill>
                <a:latin typeface="+mn-lt"/>
                <a:ea typeface="+mn-ea"/>
                <a:cs typeface="+mn-cs"/>
              </a:defRPr>
            </a:lvl1pPr>
            <a:lvl2pPr algn="ctr">
              <a:spcBef>
                <a:spcPts val="400"/>
              </a:spcBef>
              <a:defRPr sz="1500" b="0">
                <a:solidFill>
                  <a:schemeClr val="tx1"/>
                </a:solidFill>
              </a:defRPr>
            </a:lvl2pPr>
            <a:lvl3pPr marL="144000" indent="-144000" algn="ctr">
              <a:defRPr lang="en-GB" sz="1000" kern="1200">
                <a:solidFill>
                  <a:schemeClr val="tx1"/>
                </a:solidFill>
                <a:latin typeface="+mn-lt"/>
                <a:ea typeface="+mn-ea"/>
                <a:cs typeface="+mn-cs"/>
              </a:defRPr>
            </a:lvl3pPr>
            <a:lvl4pPr marL="288000" indent="-144000" algn="ctr">
              <a:defRPr lang="en-GB" sz="1000" kern="1200" dirty="0">
                <a:solidFill>
                  <a:schemeClr val="tx1"/>
                </a:solidFill>
                <a:latin typeface="+mn-lt"/>
                <a:ea typeface="+mn-ea"/>
                <a:cs typeface="+mn-cs"/>
              </a:defRPr>
            </a:lvl4pPr>
            <a:lvl5pPr algn="ctr">
              <a:defRPr lang="en-GB" sz="1000" kern="1200" dirty="0">
                <a:solidFill>
                  <a:schemeClr val="tx1"/>
                </a:solidFill>
                <a:latin typeface="+mn-lt"/>
                <a:ea typeface="+mn-ea"/>
                <a:cs typeface="+mn-cs"/>
              </a:defRPr>
            </a:lvl5pPr>
          </a:lstStyle>
          <a:p>
            <a:pPr lvl="0"/>
            <a:r>
              <a:rPr lang="en-GB"/>
              <a:t>First level</a:t>
            </a:r>
          </a:p>
          <a:p>
            <a:pPr lvl="1"/>
            <a:r>
              <a:rPr lang="en-GB"/>
              <a:t>Second Level</a:t>
            </a:r>
            <a:endParaRPr lang="en-AU" dirty="0"/>
          </a:p>
        </p:txBody>
      </p:sp>
      <p:sp>
        <p:nvSpPr>
          <p:cNvPr id="21" name="Picture Placeholder 7">
            <a:extLst>
              <a:ext uri="{FF2B5EF4-FFF2-40B4-BE49-F238E27FC236}">
                <a16:creationId xmlns:a16="http://schemas.microsoft.com/office/drawing/2014/main" id="{F438B3AB-7289-9646-B867-3AF5DE18F333}"/>
              </a:ext>
            </a:extLst>
          </p:cNvPr>
          <p:cNvSpPr>
            <a:spLocks noGrp="1"/>
          </p:cNvSpPr>
          <p:nvPr>
            <p:ph type="pic" sz="quarter" idx="19" hasCustomPrompt="1"/>
          </p:nvPr>
        </p:nvSpPr>
        <p:spPr>
          <a:xfrm>
            <a:off x="3772825" y="2212258"/>
            <a:ext cx="1789330" cy="1787420"/>
          </a:xfrm>
          <a:prstGeom prst="ellipse">
            <a:avLst/>
          </a:prstGeom>
          <a:solidFill>
            <a:schemeClr val="accent2"/>
          </a:solidFill>
        </p:spPr>
        <p:txBody>
          <a:bodyPr anchor="ctr" anchorCtr="1"/>
          <a:lstStyle>
            <a:lvl1pPr algn="ctr">
              <a:defRPr sz="900">
                <a:solidFill>
                  <a:schemeClr val="bg1"/>
                </a:solidFill>
              </a:defRPr>
            </a:lvl1pPr>
          </a:lstStyle>
          <a:p>
            <a:r>
              <a:rPr lang="en-AU"/>
              <a:t>Click to insert image</a:t>
            </a:r>
          </a:p>
        </p:txBody>
      </p:sp>
      <p:sp>
        <p:nvSpPr>
          <p:cNvPr id="22" name="Text Placeholder 8">
            <a:extLst>
              <a:ext uri="{FF2B5EF4-FFF2-40B4-BE49-F238E27FC236}">
                <a16:creationId xmlns:a16="http://schemas.microsoft.com/office/drawing/2014/main" id="{40C66AFB-1E3A-A847-B964-338B27F85164}"/>
              </a:ext>
            </a:extLst>
          </p:cNvPr>
          <p:cNvSpPr>
            <a:spLocks noGrp="1"/>
          </p:cNvSpPr>
          <p:nvPr>
            <p:ph type="body" sz="quarter" idx="20" hasCustomPrompt="1"/>
          </p:nvPr>
        </p:nvSpPr>
        <p:spPr>
          <a:xfrm>
            <a:off x="6184900" y="4295706"/>
            <a:ext cx="2682875" cy="1978094"/>
          </a:xfrm>
        </p:spPr>
        <p:txBody>
          <a:bodyPr/>
          <a:lstStyle>
            <a:lvl1pPr algn="ctr">
              <a:defRPr lang="en-GB" sz="2800" b="1" kern="1200">
                <a:solidFill>
                  <a:schemeClr val="accent3"/>
                </a:solidFill>
                <a:latin typeface="+mn-lt"/>
                <a:ea typeface="+mn-ea"/>
                <a:cs typeface="+mn-cs"/>
              </a:defRPr>
            </a:lvl1pPr>
            <a:lvl2pPr algn="ctr">
              <a:spcBef>
                <a:spcPts val="400"/>
              </a:spcBef>
              <a:defRPr sz="1500" b="0">
                <a:solidFill>
                  <a:schemeClr val="tx1"/>
                </a:solidFill>
              </a:defRPr>
            </a:lvl2pPr>
            <a:lvl3pPr marL="144000" indent="-144000" algn="ctr">
              <a:defRPr lang="en-GB" sz="1000" kern="1200">
                <a:solidFill>
                  <a:schemeClr val="tx1"/>
                </a:solidFill>
                <a:latin typeface="+mn-lt"/>
                <a:ea typeface="+mn-ea"/>
                <a:cs typeface="+mn-cs"/>
              </a:defRPr>
            </a:lvl3pPr>
            <a:lvl4pPr marL="288000" indent="-144000" algn="ctr">
              <a:defRPr lang="en-GB" sz="1000" kern="1200" dirty="0">
                <a:solidFill>
                  <a:schemeClr val="tx1"/>
                </a:solidFill>
                <a:latin typeface="+mn-lt"/>
                <a:ea typeface="+mn-ea"/>
                <a:cs typeface="+mn-cs"/>
              </a:defRPr>
            </a:lvl4pPr>
            <a:lvl5pPr algn="ctr">
              <a:defRPr lang="en-GB" sz="1000" kern="1200" dirty="0">
                <a:solidFill>
                  <a:schemeClr val="tx1"/>
                </a:solidFill>
                <a:latin typeface="+mn-lt"/>
                <a:ea typeface="+mn-ea"/>
                <a:cs typeface="+mn-cs"/>
              </a:defRPr>
            </a:lvl5pPr>
          </a:lstStyle>
          <a:p>
            <a:pPr lvl="0"/>
            <a:r>
              <a:rPr lang="en-GB"/>
              <a:t>First level</a:t>
            </a:r>
          </a:p>
          <a:p>
            <a:pPr lvl="1"/>
            <a:r>
              <a:rPr lang="en-GB"/>
              <a:t>Second Level</a:t>
            </a:r>
            <a:endParaRPr lang="en-AU" dirty="0"/>
          </a:p>
        </p:txBody>
      </p:sp>
      <p:sp>
        <p:nvSpPr>
          <p:cNvPr id="23" name="Text Placeholder 8">
            <a:extLst>
              <a:ext uri="{FF2B5EF4-FFF2-40B4-BE49-F238E27FC236}">
                <a16:creationId xmlns:a16="http://schemas.microsoft.com/office/drawing/2014/main" id="{DBFF8511-411D-A740-A808-67DCAA560579}"/>
              </a:ext>
            </a:extLst>
          </p:cNvPr>
          <p:cNvSpPr>
            <a:spLocks noGrp="1"/>
          </p:cNvSpPr>
          <p:nvPr>
            <p:ph type="body" sz="quarter" idx="21" hasCustomPrompt="1"/>
          </p:nvPr>
        </p:nvSpPr>
        <p:spPr>
          <a:xfrm>
            <a:off x="9045575" y="4295706"/>
            <a:ext cx="2666999" cy="1978094"/>
          </a:xfrm>
        </p:spPr>
        <p:txBody>
          <a:bodyPr/>
          <a:lstStyle>
            <a:lvl1pPr algn="ctr">
              <a:defRPr lang="en-GB" sz="2800" b="1" kern="1200">
                <a:solidFill>
                  <a:schemeClr val="accent2"/>
                </a:solidFill>
                <a:latin typeface="+mn-lt"/>
                <a:ea typeface="+mn-ea"/>
                <a:cs typeface="+mn-cs"/>
              </a:defRPr>
            </a:lvl1pPr>
            <a:lvl2pPr algn="ctr">
              <a:spcBef>
                <a:spcPts val="400"/>
              </a:spcBef>
              <a:defRPr sz="1500" b="0">
                <a:solidFill>
                  <a:schemeClr val="tx1"/>
                </a:solidFill>
              </a:defRPr>
            </a:lvl2pPr>
            <a:lvl3pPr marL="144000" indent="-144000" algn="ctr">
              <a:defRPr lang="en-GB" sz="1000" kern="1200">
                <a:solidFill>
                  <a:schemeClr val="tx1"/>
                </a:solidFill>
                <a:latin typeface="+mn-lt"/>
                <a:ea typeface="+mn-ea"/>
                <a:cs typeface="+mn-cs"/>
              </a:defRPr>
            </a:lvl3pPr>
            <a:lvl4pPr marL="288000" indent="-144000" algn="ctr">
              <a:defRPr lang="en-GB" sz="1000" kern="1200" dirty="0">
                <a:solidFill>
                  <a:schemeClr val="tx1"/>
                </a:solidFill>
                <a:latin typeface="+mn-lt"/>
                <a:ea typeface="+mn-ea"/>
                <a:cs typeface="+mn-cs"/>
              </a:defRPr>
            </a:lvl4pPr>
            <a:lvl5pPr algn="ctr">
              <a:defRPr lang="en-GB" sz="1000" kern="1200" dirty="0">
                <a:solidFill>
                  <a:schemeClr val="tx1"/>
                </a:solidFill>
                <a:latin typeface="+mn-lt"/>
                <a:ea typeface="+mn-ea"/>
                <a:cs typeface="+mn-cs"/>
              </a:defRPr>
            </a:lvl5pPr>
          </a:lstStyle>
          <a:p>
            <a:pPr lvl="0"/>
            <a:r>
              <a:rPr lang="en-GB"/>
              <a:t>First level</a:t>
            </a:r>
          </a:p>
          <a:p>
            <a:pPr lvl="1"/>
            <a:r>
              <a:rPr lang="en-GB"/>
              <a:t>Second Level</a:t>
            </a:r>
            <a:endParaRPr lang="en-AU" dirty="0"/>
          </a:p>
        </p:txBody>
      </p:sp>
      <p:sp>
        <p:nvSpPr>
          <p:cNvPr id="24" name="Picture Placeholder 7">
            <a:extLst>
              <a:ext uri="{FF2B5EF4-FFF2-40B4-BE49-F238E27FC236}">
                <a16:creationId xmlns:a16="http://schemas.microsoft.com/office/drawing/2014/main" id="{A3BF07B2-7ACE-364F-B575-8F059FD9C572}"/>
              </a:ext>
            </a:extLst>
          </p:cNvPr>
          <p:cNvSpPr>
            <a:spLocks noGrp="1"/>
          </p:cNvSpPr>
          <p:nvPr>
            <p:ph type="pic" sz="quarter" idx="22" hasCustomPrompt="1"/>
          </p:nvPr>
        </p:nvSpPr>
        <p:spPr>
          <a:xfrm>
            <a:off x="6631672" y="2212258"/>
            <a:ext cx="1789330" cy="1787420"/>
          </a:xfrm>
          <a:prstGeom prst="ellipse">
            <a:avLst/>
          </a:prstGeom>
          <a:solidFill>
            <a:schemeClr val="accent3"/>
          </a:solidFill>
        </p:spPr>
        <p:txBody>
          <a:bodyPr anchor="ctr" anchorCtr="1"/>
          <a:lstStyle>
            <a:lvl1pPr algn="ctr">
              <a:defRPr sz="900">
                <a:solidFill>
                  <a:schemeClr val="bg1"/>
                </a:solidFill>
              </a:defRPr>
            </a:lvl1pPr>
          </a:lstStyle>
          <a:p>
            <a:r>
              <a:rPr lang="en-AU"/>
              <a:t>Click to insert image</a:t>
            </a:r>
          </a:p>
        </p:txBody>
      </p:sp>
      <p:sp>
        <p:nvSpPr>
          <p:cNvPr id="25" name="Picture Placeholder 7">
            <a:extLst>
              <a:ext uri="{FF2B5EF4-FFF2-40B4-BE49-F238E27FC236}">
                <a16:creationId xmlns:a16="http://schemas.microsoft.com/office/drawing/2014/main" id="{088519CF-7FB7-564F-AE46-C4CC47597DC4}"/>
              </a:ext>
            </a:extLst>
          </p:cNvPr>
          <p:cNvSpPr>
            <a:spLocks noGrp="1"/>
          </p:cNvSpPr>
          <p:nvPr>
            <p:ph type="pic" sz="quarter" idx="23" hasCustomPrompt="1"/>
          </p:nvPr>
        </p:nvSpPr>
        <p:spPr>
          <a:xfrm>
            <a:off x="9484409" y="2212258"/>
            <a:ext cx="1789330" cy="1787420"/>
          </a:xfrm>
          <a:prstGeom prst="ellipse">
            <a:avLst/>
          </a:prstGeom>
          <a:solidFill>
            <a:schemeClr val="accent2">
              <a:alpha val="60000"/>
            </a:schemeClr>
          </a:solidFill>
        </p:spPr>
        <p:txBody>
          <a:bodyPr anchor="ctr" anchorCtr="1"/>
          <a:lstStyle>
            <a:lvl1pPr algn="ctr">
              <a:defRPr sz="900">
                <a:solidFill>
                  <a:schemeClr val="bg1"/>
                </a:solidFill>
              </a:defRPr>
            </a:lvl1pPr>
          </a:lstStyle>
          <a:p>
            <a:r>
              <a:rPr lang="en-AU"/>
              <a:t>Click to insert image</a:t>
            </a:r>
          </a:p>
        </p:txBody>
      </p:sp>
      <p:pic>
        <p:nvPicPr>
          <p:cNvPr id="13" name="Picture 12">
            <a:extLst>
              <a:ext uri="{FF2B5EF4-FFF2-40B4-BE49-F238E27FC236}">
                <a16:creationId xmlns:a16="http://schemas.microsoft.com/office/drawing/2014/main" id="{8BF3D041-B5D9-2A47-A019-6ADC091FE2F3}"/>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1449264690"/>
      </p:ext>
    </p:extLst>
  </p:cSld>
  <p:clrMapOvr>
    <a:masterClrMapping/>
  </p:clrMapOvr>
  <p:extLst>
    <p:ext uri="{DCECCB84-F9BA-43D5-87BE-67443E8EF086}">
      <p15:sldGuideLst xmlns:p15="http://schemas.microsoft.com/office/powerpoint/2012/main">
        <p15:guide id="1" orient="horz" pos="550">
          <p15:clr>
            <a:srgbClr val="FBAE40"/>
          </p15:clr>
        </p15:guide>
        <p15:guide id="2" pos="3784">
          <p15:clr>
            <a:srgbClr val="FBAE40"/>
          </p15:clr>
        </p15:guide>
        <p15:guide id="3" pos="3896">
          <p15:clr>
            <a:srgbClr val="FBAE40"/>
          </p15:clr>
        </p15:guide>
        <p15:guide id="4" pos="2094">
          <p15:clr>
            <a:srgbClr val="FBAE40"/>
          </p15:clr>
        </p15:guide>
        <p15:guide id="5" pos="1980">
          <p15:clr>
            <a:srgbClr val="FBAE40"/>
          </p15:clr>
        </p15:guide>
        <p15:guide id="6" pos="5586">
          <p15:clr>
            <a:srgbClr val="FBAE40"/>
          </p15:clr>
        </p15:guide>
        <p15:guide id="7" pos="5700">
          <p15:clr>
            <a:srgbClr val="FBAE40"/>
          </p15:clr>
        </p15:guide>
        <p15:guide id="8" orient="horz" pos="123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nfographic 2">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lvl1pPr>
              <a:defRPr>
                <a:solidFill>
                  <a:schemeClr val="bg1"/>
                </a:solidFill>
              </a:defRPr>
            </a:lvl1p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lvl1pPr>
              <a:defRPr>
                <a:solidFill>
                  <a:schemeClr val="bg1"/>
                </a:solidFill>
              </a:defRPr>
            </a:lvl1pPr>
          </a:lstStyle>
          <a:p>
            <a:fld id="{0500C9E6-702F-A843-8A04-80C500C6891A}" type="slidenum">
              <a:rPr lang="en-AU"/>
              <a:pPr/>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bg1"/>
                </a:solidFill>
              </a:defRPr>
            </a:lvl1pPr>
          </a:lstStyle>
          <a:p>
            <a:pPr lvl="0"/>
            <a:r>
              <a:rPr lang="en-US" smtClean="0"/>
              <a:t>Edit Master text styles</a:t>
            </a:r>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hasCustomPrompt="1"/>
          </p:nvPr>
        </p:nvSpPr>
        <p:spPr>
          <a:xfrm>
            <a:off x="479425" y="4295706"/>
            <a:ext cx="2663826" cy="1978094"/>
          </a:xfrm>
        </p:spPr>
        <p:txBody>
          <a:bodyPr/>
          <a:lstStyle>
            <a:lvl1pPr algn="ctr">
              <a:defRPr lang="en-GB" sz="2800" b="1" kern="1200">
                <a:solidFill>
                  <a:schemeClr val="bg1"/>
                </a:solidFill>
                <a:latin typeface="+mn-lt"/>
                <a:ea typeface="+mn-ea"/>
                <a:cs typeface="+mn-cs"/>
              </a:defRPr>
            </a:lvl1pPr>
            <a:lvl2pPr algn="ctr">
              <a:spcBef>
                <a:spcPts val="400"/>
              </a:spcBef>
              <a:defRPr sz="1500" b="0">
                <a:solidFill>
                  <a:schemeClr val="bg1"/>
                </a:solidFill>
              </a:defRPr>
            </a:lvl2pPr>
            <a:lvl3pPr marL="144000" indent="-144000" algn="ctr">
              <a:defRPr lang="en-GB" sz="1000" kern="1200">
                <a:solidFill>
                  <a:schemeClr val="tx1"/>
                </a:solidFill>
                <a:latin typeface="+mn-lt"/>
                <a:ea typeface="+mn-ea"/>
                <a:cs typeface="+mn-cs"/>
              </a:defRPr>
            </a:lvl3pPr>
            <a:lvl4pPr marL="288000" indent="-144000" algn="ctr">
              <a:defRPr lang="en-GB" sz="1000" kern="1200" dirty="0">
                <a:solidFill>
                  <a:schemeClr val="tx1"/>
                </a:solidFill>
                <a:latin typeface="+mn-lt"/>
                <a:ea typeface="+mn-ea"/>
                <a:cs typeface="+mn-cs"/>
              </a:defRPr>
            </a:lvl4pPr>
            <a:lvl5pPr algn="ctr">
              <a:defRPr lang="en-GB" sz="1000" kern="1200" dirty="0">
                <a:solidFill>
                  <a:schemeClr val="tx1"/>
                </a:solidFill>
                <a:latin typeface="+mn-lt"/>
                <a:ea typeface="+mn-ea"/>
                <a:cs typeface="+mn-cs"/>
              </a:defRPr>
            </a:lvl5pPr>
          </a:lstStyle>
          <a:p>
            <a:pPr lvl="0"/>
            <a:r>
              <a:rPr lang="en-GB"/>
              <a:t>First level</a:t>
            </a:r>
          </a:p>
          <a:p>
            <a:pPr lvl="1"/>
            <a:r>
              <a:rPr lang="en-GB"/>
              <a:t>Second Level</a:t>
            </a:r>
            <a:endParaRPr lang="en-AU" dirty="0"/>
          </a:p>
        </p:txBody>
      </p:sp>
      <p:sp>
        <p:nvSpPr>
          <p:cNvPr id="19" name="Picture Placeholder 7">
            <a:extLst>
              <a:ext uri="{FF2B5EF4-FFF2-40B4-BE49-F238E27FC236}">
                <a16:creationId xmlns:a16="http://schemas.microsoft.com/office/drawing/2014/main" id="{95FEB8FA-8EDE-A24D-87C8-50F9EB0A6A4C}"/>
              </a:ext>
            </a:extLst>
          </p:cNvPr>
          <p:cNvSpPr>
            <a:spLocks noGrp="1"/>
          </p:cNvSpPr>
          <p:nvPr>
            <p:ph type="pic" sz="quarter" idx="17" hasCustomPrompt="1"/>
          </p:nvPr>
        </p:nvSpPr>
        <p:spPr>
          <a:xfrm>
            <a:off x="916673" y="2212258"/>
            <a:ext cx="1789330" cy="1787420"/>
          </a:xfrm>
          <a:prstGeom prst="ellipse">
            <a:avLst/>
          </a:prstGeom>
          <a:solidFill>
            <a:schemeClr val="tx2"/>
          </a:solidFill>
        </p:spPr>
        <p:txBody>
          <a:bodyPr anchor="ctr" anchorCtr="1"/>
          <a:lstStyle>
            <a:lvl1pPr algn="ctr">
              <a:defRPr sz="900">
                <a:solidFill>
                  <a:schemeClr val="bg1"/>
                </a:solidFill>
              </a:defRPr>
            </a:lvl1pPr>
          </a:lstStyle>
          <a:p>
            <a:r>
              <a:rPr lang="en-AU"/>
              <a:t>Click to insert image</a:t>
            </a:r>
          </a:p>
        </p:txBody>
      </p:sp>
      <p:sp>
        <p:nvSpPr>
          <p:cNvPr id="20" name="Text Placeholder 8">
            <a:extLst>
              <a:ext uri="{FF2B5EF4-FFF2-40B4-BE49-F238E27FC236}">
                <a16:creationId xmlns:a16="http://schemas.microsoft.com/office/drawing/2014/main" id="{A669F158-7D9C-0E46-9E0E-FEA46CB3AC08}"/>
              </a:ext>
            </a:extLst>
          </p:cNvPr>
          <p:cNvSpPr>
            <a:spLocks noGrp="1"/>
          </p:cNvSpPr>
          <p:nvPr>
            <p:ph type="body" sz="quarter" idx="18" hasCustomPrompt="1"/>
          </p:nvPr>
        </p:nvSpPr>
        <p:spPr>
          <a:xfrm>
            <a:off x="3327880" y="4295706"/>
            <a:ext cx="2679220" cy="1978094"/>
          </a:xfrm>
        </p:spPr>
        <p:txBody>
          <a:bodyPr/>
          <a:lstStyle>
            <a:lvl1pPr algn="ctr">
              <a:defRPr lang="en-GB" sz="2800" b="1" kern="1200">
                <a:solidFill>
                  <a:schemeClr val="bg1"/>
                </a:solidFill>
                <a:latin typeface="+mn-lt"/>
                <a:ea typeface="+mn-ea"/>
                <a:cs typeface="+mn-cs"/>
              </a:defRPr>
            </a:lvl1pPr>
            <a:lvl2pPr algn="ctr">
              <a:spcBef>
                <a:spcPts val="400"/>
              </a:spcBef>
              <a:defRPr sz="1500" b="0">
                <a:solidFill>
                  <a:schemeClr val="bg1"/>
                </a:solidFill>
              </a:defRPr>
            </a:lvl2pPr>
            <a:lvl3pPr marL="144000" indent="-144000" algn="ctr">
              <a:defRPr lang="en-GB" sz="1000" kern="1200">
                <a:solidFill>
                  <a:schemeClr val="tx1"/>
                </a:solidFill>
                <a:latin typeface="+mn-lt"/>
                <a:ea typeface="+mn-ea"/>
                <a:cs typeface="+mn-cs"/>
              </a:defRPr>
            </a:lvl3pPr>
            <a:lvl4pPr marL="288000" indent="-144000" algn="ctr">
              <a:defRPr lang="en-GB" sz="1000" kern="1200" dirty="0">
                <a:solidFill>
                  <a:schemeClr val="tx1"/>
                </a:solidFill>
                <a:latin typeface="+mn-lt"/>
                <a:ea typeface="+mn-ea"/>
                <a:cs typeface="+mn-cs"/>
              </a:defRPr>
            </a:lvl4pPr>
            <a:lvl5pPr algn="ctr">
              <a:defRPr lang="en-GB" sz="1000" kern="1200" dirty="0">
                <a:solidFill>
                  <a:schemeClr val="tx1"/>
                </a:solidFill>
                <a:latin typeface="+mn-lt"/>
                <a:ea typeface="+mn-ea"/>
                <a:cs typeface="+mn-cs"/>
              </a:defRPr>
            </a:lvl5pPr>
          </a:lstStyle>
          <a:p>
            <a:pPr lvl="0"/>
            <a:r>
              <a:rPr lang="en-GB"/>
              <a:t>First level</a:t>
            </a:r>
          </a:p>
          <a:p>
            <a:pPr lvl="1"/>
            <a:r>
              <a:rPr lang="en-GB"/>
              <a:t>Second Level</a:t>
            </a:r>
            <a:endParaRPr lang="en-AU" dirty="0"/>
          </a:p>
        </p:txBody>
      </p:sp>
      <p:sp>
        <p:nvSpPr>
          <p:cNvPr id="21" name="Picture Placeholder 7">
            <a:extLst>
              <a:ext uri="{FF2B5EF4-FFF2-40B4-BE49-F238E27FC236}">
                <a16:creationId xmlns:a16="http://schemas.microsoft.com/office/drawing/2014/main" id="{F438B3AB-7289-9646-B867-3AF5DE18F333}"/>
              </a:ext>
            </a:extLst>
          </p:cNvPr>
          <p:cNvSpPr>
            <a:spLocks noGrp="1"/>
          </p:cNvSpPr>
          <p:nvPr>
            <p:ph type="pic" sz="quarter" idx="19" hasCustomPrompt="1"/>
          </p:nvPr>
        </p:nvSpPr>
        <p:spPr>
          <a:xfrm>
            <a:off x="3772825" y="2212258"/>
            <a:ext cx="1789330" cy="1787420"/>
          </a:xfrm>
          <a:prstGeom prst="ellipse">
            <a:avLst/>
          </a:prstGeom>
          <a:solidFill>
            <a:schemeClr val="tx2"/>
          </a:solidFill>
        </p:spPr>
        <p:txBody>
          <a:bodyPr anchor="ctr" anchorCtr="1"/>
          <a:lstStyle>
            <a:lvl1pPr algn="ctr">
              <a:defRPr sz="900">
                <a:solidFill>
                  <a:schemeClr val="bg1"/>
                </a:solidFill>
              </a:defRPr>
            </a:lvl1pPr>
          </a:lstStyle>
          <a:p>
            <a:r>
              <a:rPr lang="en-AU"/>
              <a:t>Click to insert image</a:t>
            </a:r>
          </a:p>
        </p:txBody>
      </p:sp>
      <p:sp>
        <p:nvSpPr>
          <p:cNvPr id="22" name="Text Placeholder 8">
            <a:extLst>
              <a:ext uri="{FF2B5EF4-FFF2-40B4-BE49-F238E27FC236}">
                <a16:creationId xmlns:a16="http://schemas.microsoft.com/office/drawing/2014/main" id="{40C66AFB-1E3A-A847-B964-338B27F85164}"/>
              </a:ext>
            </a:extLst>
          </p:cNvPr>
          <p:cNvSpPr>
            <a:spLocks noGrp="1"/>
          </p:cNvSpPr>
          <p:nvPr>
            <p:ph type="body" sz="quarter" idx="20" hasCustomPrompt="1"/>
          </p:nvPr>
        </p:nvSpPr>
        <p:spPr>
          <a:xfrm>
            <a:off x="6184900" y="4295706"/>
            <a:ext cx="2682875" cy="1978094"/>
          </a:xfrm>
        </p:spPr>
        <p:txBody>
          <a:bodyPr/>
          <a:lstStyle>
            <a:lvl1pPr algn="ctr">
              <a:defRPr lang="en-GB" sz="2800" b="1" kern="1200">
                <a:solidFill>
                  <a:schemeClr val="bg1"/>
                </a:solidFill>
                <a:latin typeface="+mn-lt"/>
                <a:ea typeface="+mn-ea"/>
                <a:cs typeface="+mn-cs"/>
              </a:defRPr>
            </a:lvl1pPr>
            <a:lvl2pPr algn="ctr">
              <a:spcBef>
                <a:spcPts val="400"/>
              </a:spcBef>
              <a:defRPr sz="1500" b="0">
                <a:solidFill>
                  <a:schemeClr val="bg1"/>
                </a:solidFill>
              </a:defRPr>
            </a:lvl2pPr>
            <a:lvl3pPr marL="144000" indent="-144000" algn="ctr">
              <a:defRPr lang="en-GB" sz="1000" kern="1200">
                <a:solidFill>
                  <a:schemeClr val="tx1"/>
                </a:solidFill>
                <a:latin typeface="+mn-lt"/>
                <a:ea typeface="+mn-ea"/>
                <a:cs typeface="+mn-cs"/>
              </a:defRPr>
            </a:lvl3pPr>
            <a:lvl4pPr marL="288000" indent="-144000" algn="ctr">
              <a:defRPr lang="en-GB" sz="1000" kern="1200" dirty="0">
                <a:solidFill>
                  <a:schemeClr val="tx1"/>
                </a:solidFill>
                <a:latin typeface="+mn-lt"/>
                <a:ea typeface="+mn-ea"/>
                <a:cs typeface="+mn-cs"/>
              </a:defRPr>
            </a:lvl4pPr>
            <a:lvl5pPr algn="ctr">
              <a:defRPr lang="en-GB" sz="1000" kern="1200" dirty="0">
                <a:solidFill>
                  <a:schemeClr val="tx1"/>
                </a:solidFill>
                <a:latin typeface="+mn-lt"/>
                <a:ea typeface="+mn-ea"/>
                <a:cs typeface="+mn-cs"/>
              </a:defRPr>
            </a:lvl5pPr>
          </a:lstStyle>
          <a:p>
            <a:pPr lvl="0"/>
            <a:r>
              <a:rPr lang="en-GB"/>
              <a:t>First level</a:t>
            </a:r>
          </a:p>
          <a:p>
            <a:pPr lvl="1"/>
            <a:r>
              <a:rPr lang="en-GB"/>
              <a:t>Second Level</a:t>
            </a:r>
            <a:endParaRPr lang="en-AU" dirty="0"/>
          </a:p>
        </p:txBody>
      </p:sp>
      <p:sp>
        <p:nvSpPr>
          <p:cNvPr id="23" name="Text Placeholder 8">
            <a:extLst>
              <a:ext uri="{FF2B5EF4-FFF2-40B4-BE49-F238E27FC236}">
                <a16:creationId xmlns:a16="http://schemas.microsoft.com/office/drawing/2014/main" id="{DBFF8511-411D-A740-A808-67DCAA560579}"/>
              </a:ext>
            </a:extLst>
          </p:cNvPr>
          <p:cNvSpPr>
            <a:spLocks noGrp="1"/>
          </p:cNvSpPr>
          <p:nvPr>
            <p:ph type="body" sz="quarter" idx="21" hasCustomPrompt="1"/>
          </p:nvPr>
        </p:nvSpPr>
        <p:spPr>
          <a:xfrm>
            <a:off x="9045575" y="4295706"/>
            <a:ext cx="2666999" cy="1978094"/>
          </a:xfrm>
        </p:spPr>
        <p:txBody>
          <a:bodyPr/>
          <a:lstStyle>
            <a:lvl1pPr algn="ctr">
              <a:defRPr lang="en-GB" sz="2800" b="1" kern="1200">
                <a:solidFill>
                  <a:schemeClr val="bg1"/>
                </a:solidFill>
                <a:latin typeface="+mn-lt"/>
                <a:ea typeface="+mn-ea"/>
                <a:cs typeface="+mn-cs"/>
              </a:defRPr>
            </a:lvl1pPr>
            <a:lvl2pPr algn="ctr">
              <a:spcBef>
                <a:spcPts val="400"/>
              </a:spcBef>
              <a:defRPr sz="1500" b="0">
                <a:solidFill>
                  <a:schemeClr val="bg1"/>
                </a:solidFill>
              </a:defRPr>
            </a:lvl2pPr>
            <a:lvl3pPr marL="144000" indent="-144000" algn="ctr">
              <a:defRPr lang="en-GB" sz="1000" kern="1200">
                <a:solidFill>
                  <a:schemeClr val="tx1"/>
                </a:solidFill>
                <a:latin typeface="+mn-lt"/>
                <a:ea typeface="+mn-ea"/>
                <a:cs typeface="+mn-cs"/>
              </a:defRPr>
            </a:lvl3pPr>
            <a:lvl4pPr marL="288000" indent="-144000" algn="ctr">
              <a:defRPr lang="en-GB" sz="1000" kern="1200" dirty="0">
                <a:solidFill>
                  <a:schemeClr val="tx1"/>
                </a:solidFill>
                <a:latin typeface="+mn-lt"/>
                <a:ea typeface="+mn-ea"/>
                <a:cs typeface="+mn-cs"/>
              </a:defRPr>
            </a:lvl4pPr>
            <a:lvl5pPr algn="ctr">
              <a:defRPr lang="en-GB" sz="1000" kern="1200" dirty="0">
                <a:solidFill>
                  <a:schemeClr val="tx1"/>
                </a:solidFill>
                <a:latin typeface="+mn-lt"/>
                <a:ea typeface="+mn-ea"/>
                <a:cs typeface="+mn-cs"/>
              </a:defRPr>
            </a:lvl5pPr>
          </a:lstStyle>
          <a:p>
            <a:pPr lvl="0"/>
            <a:r>
              <a:rPr lang="en-GB"/>
              <a:t>First level</a:t>
            </a:r>
          </a:p>
          <a:p>
            <a:pPr lvl="1"/>
            <a:r>
              <a:rPr lang="en-GB"/>
              <a:t>Second Level</a:t>
            </a:r>
            <a:endParaRPr lang="en-AU" dirty="0"/>
          </a:p>
        </p:txBody>
      </p:sp>
      <p:sp>
        <p:nvSpPr>
          <p:cNvPr id="24" name="Picture Placeholder 7">
            <a:extLst>
              <a:ext uri="{FF2B5EF4-FFF2-40B4-BE49-F238E27FC236}">
                <a16:creationId xmlns:a16="http://schemas.microsoft.com/office/drawing/2014/main" id="{A3BF07B2-7ACE-364F-B575-8F059FD9C572}"/>
              </a:ext>
            </a:extLst>
          </p:cNvPr>
          <p:cNvSpPr>
            <a:spLocks noGrp="1"/>
          </p:cNvSpPr>
          <p:nvPr>
            <p:ph type="pic" sz="quarter" idx="22" hasCustomPrompt="1"/>
          </p:nvPr>
        </p:nvSpPr>
        <p:spPr>
          <a:xfrm>
            <a:off x="6631672" y="2212258"/>
            <a:ext cx="1789330" cy="1787420"/>
          </a:xfrm>
          <a:prstGeom prst="ellipse">
            <a:avLst/>
          </a:prstGeom>
          <a:solidFill>
            <a:schemeClr val="tx2"/>
          </a:solidFill>
        </p:spPr>
        <p:txBody>
          <a:bodyPr anchor="ctr" anchorCtr="1"/>
          <a:lstStyle>
            <a:lvl1pPr algn="ctr">
              <a:defRPr sz="900">
                <a:solidFill>
                  <a:schemeClr val="bg1"/>
                </a:solidFill>
              </a:defRPr>
            </a:lvl1pPr>
          </a:lstStyle>
          <a:p>
            <a:r>
              <a:rPr lang="en-AU"/>
              <a:t>Click to insert image</a:t>
            </a:r>
          </a:p>
        </p:txBody>
      </p:sp>
      <p:sp>
        <p:nvSpPr>
          <p:cNvPr id="25" name="Picture Placeholder 7">
            <a:extLst>
              <a:ext uri="{FF2B5EF4-FFF2-40B4-BE49-F238E27FC236}">
                <a16:creationId xmlns:a16="http://schemas.microsoft.com/office/drawing/2014/main" id="{088519CF-7FB7-564F-AE46-C4CC47597DC4}"/>
              </a:ext>
            </a:extLst>
          </p:cNvPr>
          <p:cNvSpPr>
            <a:spLocks noGrp="1"/>
          </p:cNvSpPr>
          <p:nvPr>
            <p:ph type="pic" sz="quarter" idx="23" hasCustomPrompt="1"/>
          </p:nvPr>
        </p:nvSpPr>
        <p:spPr>
          <a:xfrm>
            <a:off x="9484409" y="2212258"/>
            <a:ext cx="1789330" cy="1787420"/>
          </a:xfrm>
          <a:prstGeom prst="ellipse">
            <a:avLst/>
          </a:prstGeom>
          <a:solidFill>
            <a:schemeClr val="tx2"/>
          </a:solidFill>
        </p:spPr>
        <p:txBody>
          <a:bodyPr anchor="ctr" anchorCtr="1"/>
          <a:lstStyle>
            <a:lvl1pPr algn="ctr">
              <a:defRPr sz="900">
                <a:solidFill>
                  <a:schemeClr val="bg1"/>
                </a:solidFill>
              </a:defRPr>
            </a:lvl1pPr>
          </a:lstStyle>
          <a:p>
            <a:r>
              <a:rPr lang="en-AU"/>
              <a:t>Click to insert image</a:t>
            </a:r>
          </a:p>
        </p:txBody>
      </p:sp>
      <p:pic>
        <p:nvPicPr>
          <p:cNvPr id="26" name="Picture 25">
            <a:extLst>
              <a:ext uri="{FF2B5EF4-FFF2-40B4-BE49-F238E27FC236}">
                <a16:creationId xmlns:a16="http://schemas.microsoft.com/office/drawing/2014/main" id="{36AF2497-977F-7D43-ACFC-9A0D3B101586}"/>
              </a:ext>
            </a:extLst>
          </p:cNvPr>
          <p:cNvPicPr>
            <a:picLocks noChangeAspect="1"/>
          </p:cNvPicPr>
          <p:nvPr userDrawn="1"/>
        </p:nvPicPr>
        <p:blipFill>
          <a:blip r:embed="rId2"/>
          <a:stretch>
            <a:fillRect/>
          </a:stretch>
        </p:blipFill>
        <p:spPr>
          <a:xfrm>
            <a:off x="479425" y="6519544"/>
            <a:ext cx="411480" cy="106680"/>
          </a:xfrm>
          <a:prstGeom prst="rect">
            <a:avLst/>
          </a:prstGeom>
        </p:spPr>
      </p:pic>
    </p:spTree>
    <p:extLst>
      <p:ext uri="{BB962C8B-B14F-4D97-AF65-F5344CB8AC3E}">
        <p14:creationId xmlns:p14="http://schemas.microsoft.com/office/powerpoint/2010/main" val="2577848847"/>
      </p:ext>
    </p:extLst>
  </p:cSld>
  <p:clrMapOvr>
    <a:masterClrMapping/>
  </p:clrMapOvr>
  <p:extLst>
    <p:ext uri="{DCECCB84-F9BA-43D5-87BE-67443E8EF086}">
      <p15:sldGuideLst xmlns:p15="http://schemas.microsoft.com/office/powerpoint/2012/main">
        <p15:guide id="1" orient="horz" pos="550">
          <p15:clr>
            <a:srgbClr val="FBAE40"/>
          </p15:clr>
        </p15:guide>
        <p15:guide id="2" pos="3784">
          <p15:clr>
            <a:srgbClr val="FBAE40"/>
          </p15:clr>
        </p15:guide>
        <p15:guide id="3" pos="3896">
          <p15:clr>
            <a:srgbClr val="FBAE40"/>
          </p15:clr>
        </p15:guide>
        <p15:guide id="4" pos="2094">
          <p15:clr>
            <a:srgbClr val="FBAE40"/>
          </p15:clr>
        </p15:guide>
        <p15:guide id="5" pos="1980">
          <p15:clr>
            <a:srgbClr val="FBAE40"/>
          </p15:clr>
        </p15:guide>
        <p15:guide id="6" pos="5586">
          <p15:clr>
            <a:srgbClr val="FBAE40"/>
          </p15:clr>
        </p15:guide>
        <p15:guide id="7" pos="5700">
          <p15:clr>
            <a:srgbClr val="FBAE40"/>
          </p15:clr>
        </p15:guide>
        <p15:guide id="8" orient="horz" pos="123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ver 1a">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0ACDD-5021-2946-BB6C-2E4D7D625416}"/>
              </a:ext>
            </a:extLst>
          </p:cNvPr>
          <p:cNvSpPr>
            <a:spLocks noGrp="1"/>
          </p:cNvSpPr>
          <p:nvPr>
            <p:ph type="title"/>
          </p:nvPr>
        </p:nvSpPr>
        <p:spPr>
          <a:xfrm>
            <a:off x="479425" y="2324785"/>
            <a:ext cx="11233150" cy="689741"/>
          </a:xfrm>
        </p:spPr>
        <p:txBody>
          <a:bodyPr/>
          <a:lstStyle>
            <a:lvl1pPr>
              <a:defRPr sz="5400">
                <a:solidFill>
                  <a:schemeClr val="bg1"/>
                </a:solidFill>
              </a:defRPr>
            </a:lvl1pPr>
          </a:lstStyle>
          <a:p>
            <a:r>
              <a:rPr lang="en-US" smtClean="0"/>
              <a:t>Click to edit Master title style</a:t>
            </a:r>
            <a:endParaRPr lang="en-AU"/>
          </a:p>
        </p:txBody>
      </p:sp>
      <p:pic>
        <p:nvPicPr>
          <p:cNvPr id="4" name="Picture 3">
            <a:extLst>
              <a:ext uri="{FF2B5EF4-FFF2-40B4-BE49-F238E27FC236}">
                <a16:creationId xmlns:a16="http://schemas.microsoft.com/office/drawing/2014/main" id="{AD2995C1-E411-8441-BB7B-7E4C9A940363}"/>
              </a:ext>
            </a:extLst>
          </p:cNvPr>
          <p:cNvPicPr>
            <a:picLocks noChangeAspect="1"/>
          </p:cNvPicPr>
          <p:nvPr userDrawn="1"/>
        </p:nvPicPr>
        <p:blipFill>
          <a:blip r:embed="rId2"/>
          <a:stretch>
            <a:fillRect/>
          </a:stretch>
        </p:blipFill>
        <p:spPr>
          <a:xfrm>
            <a:off x="479425" y="476250"/>
            <a:ext cx="3158440" cy="457490"/>
          </a:xfrm>
          <a:prstGeom prst="rect">
            <a:avLst/>
          </a:prstGeom>
        </p:spPr>
      </p:pic>
      <p:pic>
        <p:nvPicPr>
          <p:cNvPr id="5" name="Picture 4">
            <a:extLst>
              <a:ext uri="{FF2B5EF4-FFF2-40B4-BE49-F238E27FC236}">
                <a16:creationId xmlns:a16="http://schemas.microsoft.com/office/drawing/2014/main" id="{6BFFD31F-76EA-6E4F-A533-39DEE9DD2D1A}"/>
              </a:ext>
            </a:extLst>
          </p:cNvPr>
          <p:cNvPicPr>
            <a:picLocks noChangeAspect="1"/>
          </p:cNvPicPr>
          <p:nvPr userDrawn="1"/>
        </p:nvPicPr>
        <p:blipFill>
          <a:blip r:embed="rId3"/>
          <a:stretch>
            <a:fillRect/>
          </a:stretch>
        </p:blipFill>
        <p:spPr>
          <a:xfrm>
            <a:off x="10546899" y="631528"/>
            <a:ext cx="1165675" cy="302212"/>
          </a:xfrm>
          <a:prstGeom prst="rect">
            <a:avLst/>
          </a:prstGeom>
        </p:spPr>
      </p:pic>
      <p:sp>
        <p:nvSpPr>
          <p:cNvPr id="6" name="Rectangle 5">
            <a:extLst>
              <a:ext uri="{FF2B5EF4-FFF2-40B4-BE49-F238E27FC236}">
                <a16:creationId xmlns:a16="http://schemas.microsoft.com/office/drawing/2014/main" id="{B70AEB5C-4E07-224E-90E9-A6E5CD95AE2D}"/>
              </a:ext>
            </a:extLst>
          </p:cNvPr>
          <p:cNvSpPr/>
          <p:nvPr userDrawn="1"/>
        </p:nvSpPr>
        <p:spPr>
          <a:xfrm>
            <a:off x="479425" y="1665288"/>
            <a:ext cx="11233149"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189139A3-C02D-7546-92EC-54C0B71B13AC}"/>
              </a:ext>
            </a:extLst>
          </p:cNvPr>
          <p:cNvSpPr/>
          <p:nvPr userDrawn="1"/>
        </p:nvSpPr>
        <p:spPr>
          <a:xfrm>
            <a:off x="479425" y="4329547"/>
            <a:ext cx="11233149"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151341E6-A2BB-2047-B88F-7E0C90B79D4E}"/>
              </a:ext>
            </a:extLst>
          </p:cNvPr>
          <p:cNvSpPr/>
          <p:nvPr userDrawn="1"/>
        </p:nvSpPr>
        <p:spPr>
          <a:xfrm>
            <a:off x="776252" y="4658468"/>
            <a:ext cx="651265"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D3CC994-DAD9-B34D-9364-C7BADDE8E82B}"/>
              </a:ext>
            </a:extLst>
          </p:cNvPr>
          <p:cNvSpPr/>
          <p:nvPr userDrawn="1"/>
        </p:nvSpPr>
        <p:spPr>
          <a:xfrm>
            <a:off x="627838" y="4987389"/>
            <a:ext cx="651265"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C2439E1F-0C53-534B-893E-187BCD6F98EF}"/>
              </a:ext>
            </a:extLst>
          </p:cNvPr>
          <p:cNvSpPr/>
          <p:nvPr userDrawn="1"/>
        </p:nvSpPr>
        <p:spPr>
          <a:xfrm>
            <a:off x="479425" y="5316310"/>
            <a:ext cx="651265"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 Placeholder 11">
            <a:extLst>
              <a:ext uri="{FF2B5EF4-FFF2-40B4-BE49-F238E27FC236}">
                <a16:creationId xmlns:a16="http://schemas.microsoft.com/office/drawing/2014/main" id="{2D5B9E7F-7973-844A-B600-5CE389C8EF6E}"/>
              </a:ext>
            </a:extLst>
          </p:cNvPr>
          <p:cNvSpPr>
            <a:spLocks noGrp="1"/>
          </p:cNvSpPr>
          <p:nvPr>
            <p:ph type="body" sz="quarter" idx="10"/>
          </p:nvPr>
        </p:nvSpPr>
        <p:spPr>
          <a:xfrm>
            <a:off x="479425" y="3596200"/>
            <a:ext cx="6283188" cy="543739"/>
          </a:xfrm>
        </p:spPr>
        <p:txBody>
          <a:bodyPr wrap="square" anchor="b" anchorCtr="0">
            <a:spAutoFit/>
          </a:bodyPr>
          <a:lstStyle>
            <a:lvl1pPr>
              <a:defRPr sz="1600" b="0">
                <a:solidFill>
                  <a:schemeClr val="bg2">
                    <a:lumMod val="20000"/>
                    <a:lumOff val="80000"/>
                  </a:schemeClr>
                </a:solidFill>
              </a:defRPr>
            </a:lvl1pPr>
            <a:lvl2pPr>
              <a:spcBef>
                <a:spcPts val="900"/>
              </a:spcBef>
              <a:defRPr sz="1100" b="0">
                <a:solidFill>
                  <a:schemeClr val="bg2">
                    <a:lumMod val="20000"/>
                    <a:lumOff val="80000"/>
                  </a:schemeClr>
                </a:solidFill>
              </a:defRPr>
            </a:lvl2pPr>
          </a:lstStyle>
          <a:p>
            <a:pPr lvl="0"/>
            <a:r>
              <a:rPr lang="en-US" smtClean="0"/>
              <a:t>Edit Master text styles</a:t>
            </a:r>
          </a:p>
          <a:p>
            <a:pPr lvl="1"/>
            <a:r>
              <a:rPr lang="en-US" smtClean="0"/>
              <a:t>Second level</a:t>
            </a:r>
          </a:p>
        </p:txBody>
      </p:sp>
      <p:sp>
        <p:nvSpPr>
          <p:cNvPr id="15" name="TextBox 14">
            <a:extLst>
              <a:ext uri="{FF2B5EF4-FFF2-40B4-BE49-F238E27FC236}">
                <a16:creationId xmlns:a16="http://schemas.microsoft.com/office/drawing/2014/main" id="{F1DB6CE8-CAA2-034F-B4C5-44C7E771F1AC}"/>
              </a:ext>
            </a:extLst>
          </p:cNvPr>
          <p:cNvSpPr txBox="1"/>
          <p:nvPr userDrawn="1"/>
        </p:nvSpPr>
        <p:spPr>
          <a:xfrm>
            <a:off x="479425" y="6273800"/>
            <a:ext cx="2906245" cy="130805"/>
          </a:xfrm>
          <a:prstGeom prst="rect">
            <a:avLst/>
          </a:prstGeom>
          <a:noFill/>
        </p:spPr>
        <p:txBody>
          <a:bodyPr wrap="none" lIns="0" tIns="0" rIns="0" bIns="0" rtlCol="0">
            <a:spAutoFit/>
          </a:bodyPr>
          <a:lstStyle/>
          <a:p>
            <a:r>
              <a:rPr lang="en-AU" sz="850" kern="1200">
                <a:solidFill>
                  <a:schemeClr val="bg1"/>
                </a:solidFill>
                <a:effectLst/>
                <a:latin typeface="+mn-lt"/>
                <a:ea typeface="+mn-ea"/>
                <a:cs typeface="+mn-cs"/>
              </a:rPr>
              <a:t>Behavioural Economics Team of the Australian Government</a:t>
            </a:r>
          </a:p>
        </p:txBody>
      </p:sp>
    </p:spTree>
    <p:extLst>
      <p:ext uri="{BB962C8B-B14F-4D97-AF65-F5344CB8AC3E}">
        <p14:creationId xmlns:p14="http://schemas.microsoft.com/office/powerpoint/2010/main" val="4460704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ver 1B">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0ACDD-5021-2946-BB6C-2E4D7D625416}"/>
              </a:ext>
            </a:extLst>
          </p:cNvPr>
          <p:cNvSpPr>
            <a:spLocks noGrp="1"/>
          </p:cNvSpPr>
          <p:nvPr>
            <p:ph type="title"/>
          </p:nvPr>
        </p:nvSpPr>
        <p:spPr>
          <a:xfrm>
            <a:off x="479425" y="2324785"/>
            <a:ext cx="11233150" cy="1354538"/>
          </a:xfrm>
        </p:spPr>
        <p:txBody>
          <a:bodyPr>
            <a:noAutofit/>
          </a:bodyPr>
          <a:lstStyle>
            <a:lvl1pPr>
              <a:defRPr sz="5400">
                <a:solidFill>
                  <a:schemeClr val="bg1"/>
                </a:solidFill>
              </a:defRPr>
            </a:lvl1pPr>
          </a:lstStyle>
          <a:p>
            <a:r>
              <a:rPr lang="en-US" smtClean="0"/>
              <a:t>Click to edit Master title style</a:t>
            </a:r>
            <a:endParaRPr lang="en-AU"/>
          </a:p>
        </p:txBody>
      </p:sp>
      <p:pic>
        <p:nvPicPr>
          <p:cNvPr id="4" name="Picture 3">
            <a:extLst>
              <a:ext uri="{FF2B5EF4-FFF2-40B4-BE49-F238E27FC236}">
                <a16:creationId xmlns:a16="http://schemas.microsoft.com/office/drawing/2014/main" id="{AD2995C1-E411-8441-BB7B-7E4C9A940363}"/>
              </a:ext>
            </a:extLst>
          </p:cNvPr>
          <p:cNvPicPr>
            <a:picLocks noChangeAspect="1"/>
          </p:cNvPicPr>
          <p:nvPr userDrawn="1"/>
        </p:nvPicPr>
        <p:blipFill>
          <a:blip r:embed="rId2"/>
          <a:stretch>
            <a:fillRect/>
          </a:stretch>
        </p:blipFill>
        <p:spPr>
          <a:xfrm>
            <a:off x="479425" y="476250"/>
            <a:ext cx="3158440" cy="457490"/>
          </a:xfrm>
          <a:prstGeom prst="rect">
            <a:avLst/>
          </a:prstGeom>
        </p:spPr>
      </p:pic>
      <p:pic>
        <p:nvPicPr>
          <p:cNvPr id="5" name="Picture 4">
            <a:extLst>
              <a:ext uri="{FF2B5EF4-FFF2-40B4-BE49-F238E27FC236}">
                <a16:creationId xmlns:a16="http://schemas.microsoft.com/office/drawing/2014/main" id="{6BFFD31F-76EA-6E4F-A533-39DEE9DD2D1A}"/>
              </a:ext>
            </a:extLst>
          </p:cNvPr>
          <p:cNvPicPr>
            <a:picLocks noChangeAspect="1"/>
          </p:cNvPicPr>
          <p:nvPr userDrawn="1"/>
        </p:nvPicPr>
        <p:blipFill>
          <a:blip r:embed="rId3"/>
          <a:stretch>
            <a:fillRect/>
          </a:stretch>
        </p:blipFill>
        <p:spPr>
          <a:xfrm>
            <a:off x="10546899" y="631528"/>
            <a:ext cx="1165675" cy="302212"/>
          </a:xfrm>
          <a:prstGeom prst="rect">
            <a:avLst/>
          </a:prstGeom>
        </p:spPr>
      </p:pic>
      <p:sp>
        <p:nvSpPr>
          <p:cNvPr id="6" name="Rectangle 5">
            <a:extLst>
              <a:ext uri="{FF2B5EF4-FFF2-40B4-BE49-F238E27FC236}">
                <a16:creationId xmlns:a16="http://schemas.microsoft.com/office/drawing/2014/main" id="{B70AEB5C-4E07-224E-90E9-A6E5CD95AE2D}"/>
              </a:ext>
            </a:extLst>
          </p:cNvPr>
          <p:cNvSpPr/>
          <p:nvPr userDrawn="1"/>
        </p:nvSpPr>
        <p:spPr>
          <a:xfrm>
            <a:off x="479425" y="1665288"/>
            <a:ext cx="11233149"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189139A3-C02D-7546-92EC-54C0B71B13AC}"/>
              </a:ext>
            </a:extLst>
          </p:cNvPr>
          <p:cNvSpPr/>
          <p:nvPr userDrawn="1"/>
        </p:nvSpPr>
        <p:spPr>
          <a:xfrm>
            <a:off x="479425" y="5251210"/>
            <a:ext cx="11233149"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151341E6-A2BB-2047-B88F-7E0C90B79D4E}"/>
              </a:ext>
            </a:extLst>
          </p:cNvPr>
          <p:cNvSpPr/>
          <p:nvPr userDrawn="1"/>
        </p:nvSpPr>
        <p:spPr>
          <a:xfrm>
            <a:off x="776252" y="5580131"/>
            <a:ext cx="651265"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D3CC994-DAD9-B34D-9364-C7BADDE8E82B}"/>
              </a:ext>
            </a:extLst>
          </p:cNvPr>
          <p:cNvSpPr/>
          <p:nvPr userDrawn="1"/>
        </p:nvSpPr>
        <p:spPr>
          <a:xfrm>
            <a:off x="627838" y="5909052"/>
            <a:ext cx="651265"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C2439E1F-0C53-534B-893E-187BCD6F98EF}"/>
              </a:ext>
            </a:extLst>
          </p:cNvPr>
          <p:cNvSpPr/>
          <p:nvPr userDrawn="1"/>
        </p:nvSpPr>
        <p:spPr>
          <a:xfrm>
            <a:off x="479425" y="6237973"/>
            <a:ext cx="651265" cy="143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 Placeholder 11">
            <a:extLst>
              <a:ext uri="{FF2B5EF4-FFF2-40B4-BE49-F238E27FC236}">
                <a16:creationId xmlns:a16="http://schemas.microsoft.com/office/drawing/2014/main" id="{2D5B9E7F-7973-844A-B600-5CE389C8EF6E}"/>
              </a:ext>
            </a:extLst>
          </p:cNvPr>
          <p:cNvSpPr>
            <a:spLocks noGrp="1"/>
          </p:cNvSpPr>
          <p:nvPr>
            <p:ph type="body" sz="quarter" idx="10"/>
          </p:nvPr>
        </p:nvSpPr>
        <p:spPr>
          <a:xfrm>
            <a:off x="479425" y="4517863"/>
            <a:ext cx="6283188" cy="543739"/>
          </a:xfrm>
        </p:spPr>
        <p:txBody>
          <a:bodyPr wrap="square" anchor="b" anchorCtr="0">
            <a:spAutoFit/>
          </a:bodyPr>
          <a:lstStyle>
            <a:lvl1pPr>
              <a:defRPr sz="1600" b="0">
                <a:solidFill>
                  <a:schemeClr val="bg2">
                    <a:lumMod val="20000"/>
                    <a:lumOff val="80000"/>
                  </a:schemeClr>
                </a:solidFill>
              </a:defRPr>
            </a:lvl1pPr>
            <a:lvl2pPr>
              <a:spcBef>
                <a:spcPts val="900"/>
              </a:spcBef>
              <a:defRPr sz="1100" b="0">
                <a:solidFill>
                  <a:schemeClr val="bg2">
                    <a:lumMod val="20000"/>
                    <a:lumOff val="80000"/>
                  </a:schemeClr>
                </a:solidFill>
              </a:defRPr>
            </a:lvl2pPr>
          </a:lstStyle>
          <a:p>
            <a:pPr lvl="0"/>
            <a:r>
              <a:rPr lang="en-US" smtClean="0"/>
              <a:t>Edit Master text styles</a:t>
            </a:r>
          </a:p>
          <a:p>
            <a:pPr lvl="1"/>
            <a:r>
              <a:rPr lang="en-US" smtClean="0"/>
              <a:t>Second level</a:t>
            </a:r>
          </a:p>
        </p:txBody>
      </p:sp>
      <p:sp>
        <p:nvSpPr>
          <p:cNvPr id="15" name="TextBox 14">
            <a:extLst>
              <a:ext uri="{FF2B5EF4-FFF2-40B4-BE49-F238E27FC236}">
                <a16:creationId xmlns:a16="http://schemas.microsoft.com/office/drawing/2014/main" id="{F1DB6CE8-CAA2-034F-B4C5-44C7E771F1AC}"/>
              </a:ext>
            </a:extLst>
          </p:cNvPr>
          <p:cNvSpPr txBox="1"/>
          <p:nvPr userDrawn="1"/>
        </p:nvSpPr>
        <p:spPr>
          <a:xfrm>
            <a:off x="8806329" y="6273800"/>
            <a:ext cx="2906245" cy="130805"/>
          </a:xfrm>
          <a:prstGeom prst="rect">
            <a:avLst/>
          </a:prstGeom>
          <a:noFill/>
        </p:spPr>
        <p:txBody>
          <a:bodyPr wrap="none" lIns="0" tIns="0" rIns="0" bIns="0" rtlCol="0">
            <a:spAutoFit/>
          </a:bodyPr>
          <a:lstStyle/>
          <a:p>
            <a:pPr algn="r"/>
            <a:r>
              <a:rPr lang="en-AU" sz="850" kern="1200">
                <a:solidFill>
                  <a:schemeClr val="bg1"/>
                </a:solidFill>
                <a:effectLst/>
                <a:latin typeface="+mn-lt"/>
                <a:ea typeface="+mn-ea"/>
                <a:cs typeface="+mn-cs"/>
              </a:rPr>
              <a:t>Behavioural Economics Team of the Australian Government</a:t>
            </a:r>
          </a:p>
        </p:txBody>
      </p:sp>
    </p:spTree>
    <p:extLst>
      <p:ext uri="{BB962C8B-B14F-4D97-AF65-F5344CB8AC3E}">
        <p14:creationId xmlns:p14="http://schemas.microsoft.com/office/powerpoint/2010/main" val="14870441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ver 2">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636A23B-1C0F-8842-934C-FA615EBF1543}"/>
              </a:ext>
            </a:extLst>
          </p:cNvPr>
          <p:cNvSpPr/>
          <p:nvPr userDrawn="1"/>
        </p:nvSpPr>
        <p:spPr>
          <a:xfrm>
            <a:off x="1" y="0"/>
            <a:ext cx="12192000" cy="359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B360ACDD-5021-2946-BB6C-2E4D7D625416}"/>
              </a:ext>
            </a:extLst>
          </p:cNvPr>
          <p:cNvSpPr>
            <a:spLocks noGrp="1"/>
          </p:cNvSpPr>
          <p:nvPr>
            <p:ph type="title"/>
          </p:nvPr>
        </p:nvSpPr>
        <p:spPr>
          <a:xfrm>
            <a:off x="479425" y="2033556"/>
            <a:ext cx="11233150" cy="689741"/>
          </a:xfrm>
        </p:spPr>
        <p:txBody>
          <a:bodyPr anchor="ctr" anchorCtr="0"/>
          <a:lstStyle>
            <a:lvl1pPr>
              <a:defRPr sz="5400">
                <a:solidFill>
                  <a:schemeClr val="bg1"/>
                </a:solidFill>
              </a:defRPr>
            </a:lvl1pPr>
          </a:lstStyle>
          <a:p>
            <a:r>
              <a:rPr lang="en-US" smtClean="0"/>
              <a:t>Click to edit Master title style</a:t>
            </a:r>
            <a:endParaRPr lang="en-AU"/>
          </a:p>
        </p:txBody>
      </p:sp>
      <p:pic>
        <p:nvPicPr>
          <p:cNvPr id="4" name="Picture 3">
            <a:extLst>
              <a:ext uri="{FF2B5EF4-FFF2-40B4-BE49-F238E27FC236}">
                <a16:creationId xmlns:a16="http://schemas.microsoft.com/office/drawing/2014/main" id="{AD2995C1-E411-8441-BB7B-7E4C9A940363}"/>
              </a:ext>
            </a:extLst>
          </p:cNvPr>
          <p:cNvPicPr>
            <a:picLocks noChangeAspect="1"/>
          </p:cNvPicPr>
          <p:nvPr userDrawn="1"/>
        </p:nvPicPr>
        <p:blipFill>
          <a:blip r:embed="rId2"/>
          <a:stretch>
            <a:fillRect/>
          </a:stretch>
        </p:blipFill>
        <p:spPr>
          <a:xfrm>
            <a:off x="479425" y="476250"/>
            <a:ext cx="3158440" cy="457490"/>
          </a:xfrm>
          <a:prstGeom prst="rect">
            <a:avLst/>
          </a:prstGeom>
        </p:spPr>
      </p:pic>
      <p:pic>
        <p:nvPicPr>
          <p:cNvPr id="5" name="Picture 4">
            <a:extLst>
              <a:ext uri="{FF2B5EF4-FFF2-40B4-BE49-F238E27FC236}">
                <a16:creationId xmlns:a16="http://schemas.microsoft.com/office/drawing/2014/main" id="{6BFFD31F-76EA-6E4F-A533-39DEE9DD2D1A}"/>
              </a:ext>
            </a:extLst>
          </p:cNvPr>
          <p:cNvPicPr>
            <a:picLocks noChangeAspect="1"/>
          </p:cNvPicPr>
          <p:nvPr userDrawn="1"/>
        </p:nvPicPr>
        <p:blipFill>
          <a:blip r:embed="rId3"/>
          <a:stretch>
            <a:fillRect/>
          </a:stretch>
        </p:blipFill>
        <p:spPr>
          <a:xfrm>
            <a:off x="10546899" y="631528"/>
            <a:ext cx="1165675" cy="302212"/>
          </a:xfrm>
          <a:prstGeom prst="rect">
            <a:avLst/>
          </a:prstGeom>
        </p:spPr>
      </p:pic>
      <p:sp>
        <p:nvSpPr>
          <p:cNvPr id="8" name="Rectangle 7">
            <a:extLst>
              <a:ext uri="{FF2B5EF4-FFF2-40B4-BE49-F238E27FC236}">
                <a16:creationId xmlns:a16="http://schemas.microsoft.com/office/drawing/2014/main" id="{151341E6-A2BB-2047-B88F-7E0C90B79D4E}"/>
              </a:ext>
            </a:extLst>
          </p:cNvPr>
          <p:cNvSpPr/>
          <p:nvPr userDrawn="1"/>
        </p:nvSpPr>
        <p:spPr>
          <a:xfrm>
            <a:off x="9907439" y="4139939"/>
            <a:ext cx="1805135" cy="398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D3CC994-DAD9-B34D-9364-C7BADDE8E82B}"/>
              </a:ext>
            </a:extLst>
          </p:cNvPr>
          <p:cNvSpPr/>
          <p:nvPr userDrawn="1"/>
        </p:nvSpPr>
        <p:spPr>
          <a:xfrm>
            <a:off x="9479272" y="5056571"/>
            <a:ext cx="1805135" cy="398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C2439E1F-0C53-534B-893E-187BCD6F98EF}"/>
              </a:ext>
            </a:extLst>
          </p:cNvPr>
          <p:cNvSpPr/>
          <p:nvPr userDrawn="1"/>
        </p:nvSpPr>
        <p:spPr>
          <a:xfrm>
            <a:off x="9051104" y="5973204"/>
            <a:ext cx="1805135" cy="398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 Placeholder 11">
            <a:extLst>
              <a:ext uri="{FF2B5EF4-FFF2-40B4-BE49-F238E27FC236}">
                <a16:creationId xmlns:a16="http://schemas.microsoft.com/office/drawing/2014/main" id="{2D5B9E7F-7973-844A-B600-5CE389C8EF6E}"/>
              </a:ext>
            </a:extLst>
          </p:cNvPr>
          <p:cNvSpPr>
            <a:spLocks noGrp="1"/>
          </p:cNvSpPr>
          <p:nvPr>
            <p:ph type="body" sz="quarter" idx="10"/>
          </p:nvPr>
        </p:nvSpPr>
        <p:spPr>
          <a:xfrm>
            <a:off x="479425" y="4093079"/>
            <a:ext cx="6283188" cy="543739"/>
          </a:xfrm>
        </p:spPr>
        <p:txBody>
          <a:bodyPr wrap="square">
            <a:spAutoFit/>
          </a:bodyPr>
          <a:lstStyle>
            <a:lvl1pPr>
              <a:defRPr sz="1600" b="0">
                <a:solidFill>
                  <a:schemeClr val="tx2"/>
                </a:solidFill>
              </a:defRPr>
            </a:lvl1pPr>
            <a:lvl2pPr>
              <a:spcBef>
                <a:spcPts val="900"/>
              </a:spcBef>
              <a:defRPr sz="1100" b="0">
                <a:solidFill>
                  <a:schemeClr val="tx2"/>
                </a:solidFill>
              </a:defRPr>
            </a:lvl2pPr>
          </a:lstStyle>
          <a:p>
            <a:pPr lvl="0"/>
            <a:r>
              <a:rPr lang="en-US" smtClean="0"/>
              <a:t>Edit Master text styles</a:t>
            </a:r>
          </a:p>
          <a:p>
            <a:pPr lvl="1"/>
            <a:r>
              <a:rPr lang="en-US" smtClean="0"/>
              <a:t>Second level</a:t>
            </a:r>
          </a:p>
        </p:txBody>
      </p:sp>
      <p:sp>
        <p:nvSpPr>
          <p:cNvPr id="15" name="TextBox 14">
            <a:extLst>
              <a:ext uri="{FF2B5EF4-FFF2-40B4-BE49-F238E27FC236}">
                <a16:creationId xmlns:a16="http://schemas.microsoft.com/office/drawing/2014/main" id="{F1DB6CE8-CAA2-034F-B4C5-44C7E771F1AC}"/>
              </a:ext>
            </a:extLst>
          </p:cNvPr>
          <p:cNvSpPr txBox="1"/>
          <p:nvPr userDrawn="1"/>
        </p:nvSpPr>
        <p:spPr>
          <a:xfrm>
            <a:off x="479425" y="6273800"/>
            <a:ext cx="2906245" cy="130805"/>
          </a:xfrm>
          <a:prstGeom prst="rect">
            <a:avLst/>
          </a:prstGeom>
          <a:noFill/>
        </p:spPr>
        <p:txBody>
          <a:bodyPr wrap="none" lIns="0" tIns="0" rIns="0" bIns="0" rtlCol="0">
            <a:spAutoFit/>
          </a:bodyPr>
          <a:lstStyle/>
          <a:p>
            <a:r>
              <a:rPr lang="en-AU" sz="850" kern="1200">
                <a:solidFill>
                  <a:schemeClr val="tx1"/>
                </a:solidFill>
                <a:effectLst/>
                <a:latin typeface="+mn-lt"/>
                <a:ea typeface="+mn-ea"/>
                <a:cs typeface="+mn-cs"/>
              </a:rPr>
              <a:t>Behavioural Economics Team of the Australian Government</a:t>
            </a:r>
          </a:p>
        </p:txBody>
      </p:sp>
    </p:spTree>
    <p:extLst>
      <p:ext uri="{BB962C8B-B14F-4D97-AF65-F5344CB8AC3E}">
        <p14:creationId xmlns:p14="http://schemas.microsoft.com/office/powerpoint/2010/main" val="16296435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ivider 1A">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A52-70EF-D748-AA4B-BBFA47F06A05}"/>
              </a:ext>
            </a:extLst>
          </p:cNvPr>
          <p:cNvSpPr>
            <a:spLocks noGrp="1"/>
          </p:cNvSpPr>
          <p:nvPr>
            <p:ph type="title"/>
          </p:nvPr>
        </p:nvSpPr>
        <p:spPr>
          <a:xfrm>
            <a:off x="479425" y="1673522"/>
            <a:ext cx="11233150" cy="613117"/>
          </a:xfrm>
        </p:spPr>
        <p:txBody>
          <a:bodyPr/>
          <a:lstStyle>
            <a:lvl1pPr>
              <a:defRPr sz="4800">
                <a:solidFill>
                  <a:schemeClr val="bg1"/>
                </a:solidFill>
              </a:defRPr>
            </a:lvl1p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9434DFE3-8FB3-344F-A180-F4E5CA771DF1}"/>
              </a:ext>
            </a:extLst>
          </p:cNvPr>
          <p:cNvSpPr>
            <a:spLocks noGrp="1"/>
          </p:cNvSpPr>
          <p:nvPr>
            <p:ph type="sldNum" sz="quarter" idx="10"/>
          </p:nvPr>
        </p:nvSpPr>
        <p:spPr>
          <a:xfrm>
            <a:off x="11298576" y="6534000"/>
            <a:ext cx="413999" cy="123111"/>
          </a:xfrm>
        </p:spPr>
        <p:txBody>
          <a:bodyPr lIns="0" tIns="0" rIns="0" bIns="0" anchor="b" anchorCtr="0">
            <a:spAutoFit/>
          </a:bodyPr>
          <a:lstStyle>
            <a:lvl1pPr algn="r">
              <a:defRPr sz="800">
                <a:solidFill>
                  <a:schemeClr val="bg1"/>
                </a:solidFill>
              </a:defRPr>
            </a:lvl1pPr>
          </a:lstStyle>
          <a:p>
            <a:fld id="{7146FAA3-5F10-EC41-882E-FB4187E570D3}" type="slidenum">
              <a:rPr lang="en-AU"/>
              <a:pPr/>
              <a:t>‹#›</a:t>
            </a:fld>
            <a:endParaRPr lang="en-AU"/>
          </a:p>
        </p:txBody>
      </p:sp>
      <p:pic>
        <p:nvPicPr>
          <p:cNvPr id="6" name="Picture 5">
            <a:extLst>
              <a:ext uri="{FF2B5EF4-FFF2-40B4-BE49-F238E27FC236}">
                <a16:creationId xmlns:a16="http://schemas.microsoft.com/office/drawing/2014/main" id="{A61377EA-6D28-8844-895E-E599A98C7F1E}"/>
              </a:ext>
            </a:extLst>
          </p:cNvPr>
          <p:cNvPicPr>
            <a:picLocks noChangeAspect="1"/>
          </p:cNvPicPr>
          <p:nvPr userDrawn="1"/>
        </p:nvPicPr>
        <p:blipFill>
          <a:blip r:embed="rId2"/>
          <a:stretch>
            <a:fillRect/>
          </a:stretch>
        </p:blipFill>
        <p:spPr>
          <a:xfrm>
            <a:off x="479425" y="6519544"/>
            <a:ext cx="411480" cy="106680"/>
          </a:xfrm>
          <a:prstGeom prst="rect">
            <a:avLst/>
          </a:prstGeom>
        </p:spPr>
      </p:pic>
      <p:sp>
        <p:nvSpPr>
          <p:cNvPr id="9" name="Text Placeholder 8">
            <a:extLst>
              <a:ext uri="{FF2B5EF4-FFF2-40B4-BE49-F238E27FC236}">
                <a16:creationId xmlns:a16="http://schemas.microsoft.com/office/drawing/2014/main" id="{547C6A1B-F56A-9641-9930-50FCD6CFD9B6}"/>
              </a:ext>
            </a:extLst>
          </p:cNvPr>
          <p:cNvSpPr>
            <a:spLocks noGrp="1"/>
          </p:cNvSpPr>
          <p:nvPr>
            <p:ph type="body" sz="quarter" idx="11"/>
          </p:nvPr>
        </p:nvSpPr>
        <p:spPr>
          <a:xfrm>
            <a:off x="479425" y="2924175"/>
            <a:ext cx="5616575" cy="276999"/>
          </a:xfrm>
        </p:spPr>
        <p:txBody>
          <a:bodyPr>
            <a:spAutoFit/>
          </a:bodyPr>
          <a:lstStyle>
            <a:lvl1pPr>
              <a:defRPr sz="1800">
                <a:solidFill>
                  <a:schemeClr val="bg1"/>
                </a:solidFill>
              </a:defRPr>
            </a:lvl1pPr>
          </a:lstStyle>
          <a:p>
            <a:pPr lvl="0"/>
            <a:r>
              <a:rPr lang="en-US" smtClean="0"/>
              <a:t>Edit Master text styles</a:t>
            </a:r>
          </a:p>
        </p:txBody>
      </p:sp>
      <p:sp>
        <p:nvSpPr>
          <p:cNvPr id="11" name="Picture Placeholder 10">
            <a:extLst>
              <a:ext uri="{FF2B5EF4-FFF2-40B4-BE49-F238E27FC236}">
                <a16:creationId xmlns:a16="http://schemas.microsoft.com/office/drawing/2014/main" id="{121A965E-4E80-8D4F-9456-768772AAE6A4}"/>
              </a:ext>
            </a:extLst>
          </p:cNvPr>
          <p:cNvSpPr>
            <a:spLocks noGrp="1"/>
          </p:cNvSpPr>
          <p:nvPr>
            <p:ph type="pic" sz="quarter" idx="12" hasCustomPrompt="1"/>
          </p:nvPr>
        </p:nvSpPr>
        <p:spPr>
          <a:xfrm>
            <a:off x="7170738" y="1673522"/>
            <a:ext cx="4541837" cy="4600278"/>
          </a:xfrm>
        </p:spPr>
        <p:txBody>
          <a:bodyPr anchor="ctr" anchorCtr="1"/>
          <a:lstStyle>
            <a:lvl1pPr algn="ctr">
              <a:defRPr sz="800"/>
            </a:lvl1pPr>
          </a:lstStyle>
          <a:p>
            <a:r>
              <a:rPr lang="en-AU"/>
              <a:t>Click to insert image</a:t>
            </a:r>
          </a:p>
        </p:txBody>
      </p:sp>
      <p:sp>
        <p:nvSpPr>
          <p:cNvPr id="12" name="Rectangle 11">
            <a:extLst>
              <a:ext uri="{FF2B5EF4-FFF2-40B4-BE49-F238E27FC236}">
                <a16:creationId xmlns:a16="http://schemas.microsoft.com/office/drawing/2014/main" id="{66692CB0-333C-B343-9C02-8D51ECE9DC56}"/>
              </a:ext>
            </a:extLst>
          </p:cNvPr>
          <p:cNvSpPr/>
          <p:nvPr userDrawn="1"/>
        </p:nvSpPr>
        <p:spPr>
          <a:xfrm>
            <a:off x="479424" y="6273800"/>
            <a:ext cx="11232000" cy="9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527704163"/>
      </p:ext>
    </p:extLst>
  </p:cSld>
  <p:clrMapOvr>
    <a:masterClrMapping/>
  </p:clrMapOvr>
  <p:extLst>
    <p:ext uri="{DCECCB84-F9BA-43D5-87BE-67443E8EF086}">
      <p15:sldGuideLst xmlns:p15="http://schemas.microsoft.com/office/powerpoint/2012/main">
        <p15:guide id="1" orient="horz" pos="184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2 column + quote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FAD-3ADE-774C-9D2A-530057117031}"/>
              </a:ext>
            </a:extLst>
          </p:cNvPr>
          <p:cNvSpPr>
            <a:spLocks noGrp="1"/>
          </p:cNvSpPr>
          <p:nvPr>
            <p:ph type="title"/>
          </p:nvPr>
        </p:nvSpPr>
        <p:spPr/>
        <p:txBody>
          <a:body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p>
            <a:fld id="{0500C9E6-702F-A843-8A04-80C500C6891A}" type="slidenum">
              <a:rPr lang="en-AU"/>
              <a:t>‹#›</a:t>
            </a:fld>
            <a:endParaRPr lang="en-AU"/>
          </a:p>
        </p:txBody>
      </p:sp>
      <p:sp>
        <p:nvSpPr>
          <p:cNvPr id="7" name="Text Placeholder 6">
            <a:extLst>
              <a:ext uri="{FF2B5EF4-FFF2-40B4-BE49-F238E27FC236}">
                <a16:creationId xmlns:a16="http://schemas.microsoft.com/office/drawing/2014/main" id="{0ABD9E33-7014-7D4D-A401-300D8D16EA10}"/>
              </a:ext>
            </a:extLst>
          </p:cNvPr>
          <p:cNvSpPr>
            <a:spLocks noGrp="1"/>
          </p:cNvSpPr>
          <p:nvPr>
            <p:ph type="body" sz="quarter" idx="13"/>
          </p:nvPr>
        </p:nvSpPr>
        <p:spPr>
          <a:xfrm>
            <a:off x="479425" y="873125"/>
            <a:ext cx="11233150" cy="307777"/>
          </a:xfrm>
        </p:spPr>
        <p:txBody>
          <a:bodyPr>
            <a:spAutoFit/>
          </a:bodyPr>
          <a:lstStyle>
            <a:lvl1pPr>
              <a:spcBef>
                <a:spcPts val="0"/>
              </a:spcBef>
              <a:defRPr sz="2000">
                <a:solidFill>
                  <a:schemeClr val="tx1"/>
                </a:solidFill>
              </a:defRPr>
            </a:lvl1pPr>
          </a:lstStyle>
          <a:p>
            <a:pPr lvl="0"/>
            <a:r>
              <a:rPr lang="en-US" smtClean="0"/>
              <a:t>Edit Master text styles</a:t>
            </a:r>
          </a:p>
        </p:txBody>
      </p:sp>
      <p:sp>
        <p:nvSpPr>
          <p:cNvPr id="9" name="Text Placeholder 8">
            <a:extLst>
              <a:ext uri="{FF2B5EF4-FFF2-40B4-BE49-F238E27FC236}">
                <a16:creationId xmlns:a16="http://schemas.microsoft.com/office/drawing/2014/main" id="{FB5818D8-5740-F441-B841-B9156E2C75F3}"/>
              </a:ext>
            </a:extLst>
          </p:cNvPr>
          <p:cNvSpPr>
            <a:spLocks noGrp="1"/>
          </p:cNvSpPr>
          <p:nvPr>
            <p:ph type="body" sz="quarter" idx="14"/>
          </p:nvPr>
        </p:nvSpPr>
        <p:spPr>
          <a:xfrm>
            <a:off x="479425" y="1665288"/>
            <a:ext cx="7453314" cy="4608512"/>
          </a:xfrm>
        </p:spPr>
        <p:txBody>
          <a:bodyPr numCol="2" spcCol="18000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Rectangle 5">
            <a:extLst>
              <a:ext uri="{FF2B5EF4-FFF2-40B4-BE49-F238E27FC236}">
                <a16:creationId xmlns:a16="http://schemas.microsoft.com/office/drawing/2014/main" id="{D25732D0-79DC-C64E-8F65-CD39493D037C}"/>
              </a:ext>
            </a:extLst>
          </p:cNvPr>
          <p:cNvSpPr/>
          <p:nvPr userDrawn="1"/>
        </p:nvSpPr>
        <p:spPr>
          <a:xfrm>
            <a:off x="9048750" y="1665288"/>
            <a:ext cx="2682873" cy="746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 Placeholder 3">
            <a:extLst>
              <a:ext uri="{FF2B5EF4-FFF2-40B4-BE49-F238E27FC236}">
                <a16:creationId xmlns:a16="http://schemas.microsoft.com/office/drawing/2014/main" id="{5FC2A07C-307D-F244-803A-F85AD6B74A24}"/>
              </a:ext>
            </a:extLst>
          </p:cNvPr>
          <p:cNvSpPr>
            <a:spLocks noGrp="1"/>
          </p:cNvSpPr>
          <p:nvPr>
            <p:ph type="body" sz="quarter" idx="15"/>
          </p:nvPr>
        </p:nvSpPr>
        <p:spPr>
          <a:xfrm>
            <a:off x="9048750" y="1665289"/>
            <a:ext cx="2663825" cy="2366962"/>
          </a:xfrm>
        </p:spPr>
        <p:txBody>
          <a:bodyPr tIns="216000"/>
          <a:lstStyle>
            <a:lvl1pPr>
              <a:defRPr b="1" i="1">
                <a:solidFill>
                  <a:schemeClr val="tx2"/>
                </a:solidFill>
              </a:defRPr>
            </a:lvl1pPr>
            <a:lvl2pPr>
              <a:spcBef>
                <a:spcPts val="800"/>
              </a:spcBef>
              <a:defRPr sz="800" b="0">
                <a:solidFill>
                  <a:schemeClr val="tx2"/>
                </a:solidFill>
              </a:defRPr>
            </a:lvl2pPr>
          </a:lstStyle>
          <a:p>
            <a:pPr lvl="0"/>
            <a:r>
              <a:rPr lang="en-US" smtClean="0"/>
              <a:t>Edit Master text styles</a:t>
            </a:r>
          </a:p>
          <a:p>
            <a:pPr lvl="1"/>
            <a:r>
              <a:rPr lang="en-US" smtClean="0"/>
              <a:t>Second level</a:t>
            </a:r>
          </a:p>
        </p:txBody>
      </p:sp>
      <p:pic>
        <p:nvPicPr>
          <p:cNvPr id="8" name="Picture 7">
            <a:extLst>
              <a:ext uri="{FF2B5EF4-FFF2-40B4-BE49-F238E27FC236}">
                <a16:creationId xmlns:a16="http://schemas.microsoft.com/office/drawing/2014/main" id="{8A3394EB-75B5-B646-A924-E95ADE6889C4}"/>
              </a:ext>
            </a:extLst>
          </p:cNvPr>
          <p:cNvPicPr>
            <a:picLocks noChangeAspect="1"/>
          </p:cNvPicPr>
          <p:nvPr userDrawn="1"/>
        </p:nvPicPr>
        <p:blipFill>
          <a:blip r:embed="rId2"/>
          <a:stretch>
            <a:fillRect/>
          </a:stretch>
        </p:blipFill>
        <p:spPr>
          <a:xfrm>
            <a:off x="479425" y="6519215"/>
            <a:ext cx="412750" cy="107009"/>
          </a:xfrm>
          <a:prstGeom prst="rect">
            <a:avLst/>
          </a:prstGeom>
        </p:spPr>
      </p:pic>
    </p:spTree>
    <p:extLst>
      <p:ext uri="{BB962C8B-B14F-4D97-AF65-F5344CB8AC3E}">
        <p14:creationId xmlns:p14="http://schemas.microsoft.com/office/powerpoint/2010/main" val="2063068497"/>
      </p:ext>
    </p:extLst>
  </p:cSld>
  <p:clrMapOvr>
    <a:masterClrMapping/>
  </p:clrMapOvr>
  <p:extLst>
    <p:ext uri="{DCECCB84-F9BA-43D5-87BE-67443E8EF086}">
      <p15:sldGuideLst xmlns:p15="http://schemas.microsoft.com/office/powerpoint/2012/main">
        <p15:guide id="1" orient="horz" pos="550">
          <p15:clr>
            <a:srgbClr val="FBAE40"/>
          </p15:clr>
        </p15:guide>
        <p15:guide id="2" pos="2570">
          <p15:clr>
            <a:srgbClr val="FBAE40"/>
          </p15:clr>
        </p15:guide>
        <p15:guide id="3" pos="2683">
          <p15:clr>
            <a:srgbClr val="FBAE40"/>
          </p15:clr>
        </p15:guide>
        <p15:guide id="4" pos="4997">
          <p15:clr>
            <a:srgbClr val="FBAE40"/>
          </p15:clr>
        </p15:guide>
        <p15:guide id="5" pos="570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ivider 1B">
    <p:bg>
      <p:bgPr>
        <a:solidFill>
          <a:schemeClr val="bg2">
            <a:alpha val="2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A52-70EF-D748-AA4B-BBFA47F06A05}"/>
              </a:ext>
            </a:extLst>
          </p:cNvPr>
          <p:cNvSpPr>
            <a:spLocks noGrp="1"/>
          </p:cNvSpPr>
          <p:nvPr>
            <p:ph type="title"/>
          </p:nvPr>
        </p:nvSpPr>
        <p:spPr>
          <a:xfrm>
            <a:off x="479425" y="1673522"/>
            <a:ext cx="11233150" cy="613117"/>
          </a:xfrm>
        </p:spPr>
        <p:txBody>
          <a:bodyPr/>
          <a:lstStyle>
            <a:lvl1pPr>
              <a:defRPr sz="4800">
                <a:solidFill>
                  <a:schemeClr val="tx2"/>
                </a:solidFill>
              </a:defRPr>
            </a:lvl1p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9434DFE3-8FB3-344F-A180-F4E5CA771DF1}"/>
              </a:ext>
            </a:extLst>
          </p:cNvPr>
          <p:cNvSpPr>
            <a:spLocks noGrp="1"/>
          </p:cNvSpPr>
          <p:nvPr>
            <p:ph type="sldNum" sz="quarter" idx="10"/>
          </p:nvPr>
        </p:nvSpPr>
        <p:spPr>
          <a:xfrm>
            <a:off x="11298576" y="6534000"/>
            <a:ext cx="413999" cy="123111"/>
          </a:xfrm>
        </p:spPr>
        <p:txBody>
          <a:bodyPr lIns="0" tIns="0" rIns="0" bIns="0" anchor="b" anchorCtr="0">
            <a:spAutoFit/>
          </a:bodyPr>
          <a:lstStyle>
            <a:lvl1pPr algn="r">
              <a:defRPr sz="800">
                <a:solidFill>
                  <a:schemeClr val="tx2"/>
                </a:solidFill>
              </a:defRPr>
            </a:lvl1pPr>
          </a:lstStyle>
          <a:p>
            <a:fld id="{7146FAA3-5F10-EC41-882E-FB4187E570D3}" type="slidenum">
              <a:rPr lang="en-AU"/>
              <a:pPr/>
              <a:t>‹#›</a:t>
            </a:fld>
            <a:endParaRPr lang="en-AU"/>
          </a:p>
        </p:txBody>
      </p:sp>
      <p:sp>
        <p:nvSpPr>
          <p:cNvPr id="9" name="Text Placeholder 8">
            <a:extLst>
              <a:ext uri="{FF2B5EF4-FFF2-40B4-BE49-F238E27FC236}">
                <a16:creationId xmlns:a16="http://schemas.microsoft.com/office/drawing/2014/main" id="{547C6A1B-F56A-9641-9930-50FCD6CFD9B6}"/>
              </a:ext>
            </a:extLst>
          </p:cNvPr>
          <p:cNvSpPr>
            <a:spLocks noGrp="1"/>
          </p:cNvSpPr>
          <p:nvPr>
            <p:ph type="body" sz="quarter" idx="11"/>
          </p:nvPr>
        </p:nvSpPr>
        <p:spPr>
          <a:xfrm>
            <a:off x="479425" y="2924175"/>
            <a:ext cx="5616575" cy="276999"/>
          </a:xfrm>
        </p:spPr>
        <p:txBody>
          <a:bodyPr>
            <a:spAutoFit/>
          </a:bodyPr>
          <a:lstStyle>
            <a:lvl1pPr>
              <a:defRPr sz="1800">
                <a:solidFill>
                  <a:schemeClr val="tx2"/>
                </a:solidFill>
              </a:defRPr>
            </a:lvl1pPr>
          </a:lstStyle>
          <a:p>
            <a:pPr lvl="0"/>
            <a:r>
              <a:rPr lang="en-US" smtClean="0"/>
              <a:t>Edit Master text styles</a:t>
            </a:r>
          </a:p>
        </p:txBody>
      </p:sp>
      <p:sp>
        <p:nvSpPr>
          <p:cNvPr id="12" name="Rectangle 11">
            <a:extLst>
              <a:ext uri="{FF2B5EF4-FFF2-40B4-BE49-F238E27FC236}">
                <a16:creationId xmlns:a16="http://schemas.microsoft.com/office/drawing/2014/main" id="{66692CB0-333C-B343-9C02-8D51ECE9DC56}"/>
              </a:ext>
            </a:extLst>
          </p:cNvPr>
          <p:cNvSpPr/>
          <p:nvPr userDrawn="1"/>
        </p:nvSpPr>
        <p:spPr>
          <a:xfrm>
            <a:off x="479424" y="6274800"/>
            <a:ext cx="11232000" cy="9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47117E4B-69D5-5442-AC41-85DBC1509736}"/>
              </a:ext>
            </a:extLst>
          </p:cNvPr>
          <p:cNvPicPr>
            <a:picLocks noChangeAspect="1"/>
          </p:cNvPicPr>
          <p:nvPr userDrawn="1"/>
        </p:nvPicPr>
        <p:blipFill>
          <a:blip r:embed="rId2"/>
          <a:stretch>
            <a:fillRect/>
          </a:stretch>
        </p:blipFill>
        <p:spPr>
          <a:xfrm>
            <a:off x="479425" y="6519215"/>
            <a:ext cx="412750" cy="107009"/>
          </a:xfrm>
          <a:prstGeom prst="rect">
            <a:avLst/>
          </a:prstGeom>
        </p:spPr>
      </p:pic>
      <p:sp>
        <p:nvSpPr>
          <p:cNvPr id="7" name="Picture Placeholder 10">
            <a:extLst>
              <a:ext uri="{FF2B5EF4-FFF2-40B4-BE49-F238E27FC236}">
                <a16:creationId xmlns:a16="http://schemas.microsoft.com/office/drawing/2014/main" id="{DFB8D308-FA5D-314E-83C0-685A6F2BD9A1}"/>
              </a:ext>
            </a:extLst>
          </p:cNvPr>
          <p:cNvSpPr>
            <a:spLocks noGrp="1"/>
          </p:cNvSpPr>
          <p:nvPr>
            <p:ph type="pic" sz="quarter" idx="12" hasCustomPrompt="1"/>
          </p:nvPr>
        </p:nvSpPr>
        <p:spPr>
          <a:xfrm>
            <a:off x="7170738" y="1673522"/>
            <a:ext cx="4541837" cy="4600278"/>
          </a:xfrm>
        </p:spPr>
        <p:txBody>
          <a:bodyPr anchor="ctr" anchorCtr="1"/>
          <a:lstStyle>
            <a:lvl1pPr algn="ctr">
              <a:defRPr sz="800"/>
            </a:lvl1pPr>
          </a:lstStyle>
          <a:p>
            <a:r>
              <a:rPr lang="en-AU"/>
              <a:t>Click to insert image</a:t>
            </a:r>
          </a:p>
        </p:txBody>
      </p:sp>
    </p:spTree>
    <p:extLst>
      <p:ext uri="{BB962C8B-B14F-4D97-AF65-F5344CB8AC3E}">
        <p14:creationId xmlns:p14="http://schemas.microsoft.com/office/powerpoint/2010/main" val="3112753514"/>
      </p:ext>
    </p:extLst>
  </p:cSld>
  <p:clrMapOvr>
    <a:masterClrMapping/>
  </p:clrMapOvr>
  <p:extLst>
    <p:ext uri="{DCECCB84-F9BA-43D5-87BE-67443E8EF086}">
      <p15:sldGuideLst xmlns:p15="http://schemas.microsoft.com/office/powerpoint/2012/main">
        <p15:guide id="1" orient="horz" pos="1842">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ivider 2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A52-70EF-D748-AA4B-BBFA47F06A05}"/>
              </a:ext>
            </a:extLst>
          </p:cNvPr>
          <p:cNvSpPr>
            <a:spLocks noGrp="1"/>
          </p:cNvSpPr>
          <p:nvPr>
            <p:ph type="title"/>
          </p:nvPr>
        </p:nvSpPr>
        <p:spPr>
          <a:xfrm>
            <a:off x="479425" y="1673522"/>
            <a:ext cx="11233150" cy="613117"/>
          </a:xfrm>
        </p:spPr>
        <p:txBody>
          <a:bodyPr/>
          <a:lstStyle>
            <a:lvl1pPr>
              <a:defRPr sz="4800">
                <a:solidFill>
                  <a:schemeClr val="bg1"/>
                </a:solidFill>
              </a:defRPr>
            </a:lvl1p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9434DFE3-8FB3-344F-A180-F4E5CA771DF1}"/>
              </a:ext>
            </a:extLst>
          </p:cNvPr>
          <p:cNvSpPr>
            <a:spLocks noGrp="1"/>
          </p:cNvSpPr>
          <p:nvPr>
            <p:ph type="sldNum" sz="quarter" idx="10"/>
          </p:nvPr>
        </p:nvSpPr>
        <p:spPr>
          <a:xfrm>
            <a:off x="11298576" y="6534000"/>
            <a:ext cx="413999" cy="123111"/>
          </a:xfrm>
        </p:spPr>
        <p:txBody>
          <a:bodyPr lIns="0" tIns="0" rIns="0" bIns="0" anchor="b" anchorCtr="0">
            <a:spAutoFit/>
          </a:bodyPr>
          <a:lstStyle>
            <a:lvl1pPr algn="r">
              <a:defRPr sz="800">
                <a:solidFill>
                  <a:schemeClr val="bg1"/>
                </a:solidFill>
              </a:defRPr>
            </a:lvl1pPr>
          </a:lstStyle>
          <a:p>
            <a:fld id="{7146FAA3-5F10-EC41-882E-FB4187E570D3}" type="slidenum">
              <a:rPr lang="en-AU"/>
              <a:pPr/>
              <a:t>‹#›</a:t>
            </a:fld>
            <a:endParaRPr lang="en-AU"/>
          </a:p>
        </p:txBody>
      </p:sp>
      <p:pic>
        <p:nvPicPr>
          <p:cNvPr id="6" name="Picture 5">
            <a:extLst>
              <a:ext uri="{FF2B5EF4-FFF2-40B4-BE49-F238E27FC236}">
                <a16:creationId xmlns:a16="http://schemas.microsoft.com/office/drawing/2014/main" id="{A61377EA-6D28-8844-895E-E599A98C7F1E}"/>
              </a:ext>
            </a:extLst>
          </p:cNvPr>
          <p:cNvPicPr>
            <a:picLocks noChangeAspect="1"/>
          </p:cNvPicPr>
          <p:nvPr userDrawn="1"/>
        </p:nvPicPr>
        <p:blipFill>
          <a:blip r:embed="rId2"/>
          <a:stretch>
            <a:fillRect/>
          </a:stretch>
        </p:blipFill>
        <p:spPr>
          <a:xfrm>
            <a:off x="479425" y="6519544"/>
            <a:ext cx="411480" cy="106680"/>
          </a:xfrm>
          <a:prstGeom prst="rect">
            <a:avLst/>
          </a:prstGeom>
        </p:spPr>
      </p:pic>
      <p:sp>
        <p:nvSpPr>
          <p:cNvPr id="9" name="Text Placeholder 8">
            <a:extLst>
              <a:ext uri="{FF2B5EF4-FFF2-40B4-BE49-F238E27FC236}">
                <a16:creationId xmlns:a16="http://schemas.microsoft.com/office/drawing/2014/main" id="{547C6A1B-F56A-9641-9930-50FCD6CFD9B6}"/>
              </a:ext>
            </a:extLst>
          </p:cNvPr>
          <p:cNvSpPr>
            <a:spLocks noGrp="1"/>
          </p:cNvSpPr>
          <p:nvPr>
            <p:ph type="body" sz="quarter" idx="11"/>
          </p:nvPr>
        </p:nvSpPr>
        <p:spPr>
          <a:xfrm>
            <a:off x="479425" y="2924175"/>
            <a:ext cx="5616575" cy="276999"/>
          </a:xfrm>
        </p:spPr>
        <p:txBody>
          <a:bodyPr>
            <a:spAutoFit/>
          </a:bodyPr>
          <a:lstStyle>
            <a:lvl1pPr>
              <a:defRPr sz="1800">
                <a:solidFill>
                  <a:schemeClr val="bg1"/>
                </a:solidFill>
              </a:defRPr>
            </a:lvl1pPr>
          </a:lstStyle>
          <a:p>
            <a:pPr lvl="0"/>
            <a:r>
              <a:rPr lang="en-US" smtClean="0"/>
              <a:t>Edit Master text styles</a:t>
            </a:r>
          </a:p>
        </p:txBody>
      </p:sp>
      <p:sp>
        <p:nvSpPr>
          <p:cNvPr id="11" name="Picture Placeholder 10">
            <a:extLst>
              <a:ext uri="{FF2B5EF4-FFF2-40B4-BE49-F238E27FC236}">
                <a16:creationId xmlns:a16="http://schemas.microsoft.com/office/drawing/2014/main" id="{121A965E-4E80-8D4F-9456-768772AAE6A4}"/>
              </a:ext>
            </a:extLst>
          </p:cNvPr>
          <p:cNvSpPr>
            <a:spLocks noGrp="1"/>
          </p:cNvSpPr>
          <p:nvPr>
            <p:ph type="pic" sz="quarter" idx="12" hasCustomPrompt="1"/>
          </p:nvPr>
        </p:nvSpPr>
        <p:spPr>
          <a:xfrm>
            <a:off x="7170738" y="1673522"/>
            <a:ext cx="4541837" cy="4600278"/>
          </a:xfrm>
        </p:spPr>
        <p:txBody>
          <a:bodyPr anchor="ctr" anchorCtr="1"/>
          <a:lstStyle>
            <a:lvl1pPr algn="ctr">
              <a:defRPr sz="800"/>
            </a:lvl1pPr>
          </a:lstStyle>
          <a:p>
            <a:r>
              <a:rPr lang="en-AU"/>
              <a:t>Click to insert image</a:t>
            </a:r>
          </a:p>
        </p:txBody>
      </p:sp>
      <p:sp>
        <p:nvSpPr>
          <p:cNvPr id="12" name="Rectangle 11">
            <a:extLst>
              <a:ext uri="{FF2B5EF4-FFF2-40B4-BE49-F238E27FC236}">
                <a16:creationId xmlns:a16="http://schemas.microsoft.com/office/drawing/2014/main" id="{66692CB0-333C-B343-9C02-8D51ECE9DC56}"/>
              </a:ext>
            </a:extLst>
          </p:cNvPr>
          <p:cNvSpPr/>
          <p:nvPr userDrawn="1"/>
        </p:nvSpPr>
        <p:spPr>
          <a:xfrm>
            <a:off x="479424" y="6274800"/>
            <a:ext cx="11232000" cy="9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80606115"/>
      </p:ext>
    </p:extLst>
  </p:cSld>
  <p:clrMapOvr>
    <a:masterClrMapping/>
  </p:clrMapOvr>
  <p:extLst mod="1">
    <p:ext uri="{DCECCB84-F9BA-43D5-87BE-67443E8EF086}">
      <p15:sldGuideLst xmlns:p15="http://schemas.microsoft.com/office/powerpoint/2012/main">
        <p15:guide id="1" orient="horz" pos="1842">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ivider 2B">
    <p:bg>
      <p:bgPr>
        <a:solidFill>
          <a:schemeClr val="accent2">
            <a:alpha val="2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A52-70EF-D748-AA4B-BBFA47F06A05}"/>
              </a:ext>
            </a:extLst>
          </p:cNvPr>
          <p:cNvSpPr>
            <a:spLocks noGrp="1"/>
          </p:cNvSpPr>
          <p:nvPr>
            <p:ph type="title"/>
          </p:nvPr>
        </p:nvSpPr>
        <p:spPr>
          <a:xfrm>
            <a:off x="479425" y="1673522"/>
            <a:ext cx="11233150" cy="613117"/>
          </a:xfrm>
        </p:spPr>
        <p:txBody>
          <a:bodyPr/>
          <a:lstStyle>
            <a:lvl1pPr>
              <a:defRPr sz="4800">
                <a:solidFill>
                  <a:schemeClr val="accent3"/>
                </a:solidFill>
              </a:defRPr>
            </a:lvl1p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9434DFE3-8FB3-344F-A180-F4E5CA771DF1}"/>
              </a:ext>
            </a:extLst>
          </p:cNvPr>
          <p:cNvSpPr>
            <a:spLocks noGrp="1"/>
          </p:cNvSpPr>
          <p:nvPr>
            <p:ph type="sldNum" sz="quarter" idx="10"/>
          </p:nvPr>
        </p:nvSpPr>
        <p:spPr>
          <a:xfrm>
            <a:off x="11298576" y="6534000"/>
            <a:ext cx="413999" cy="123111"/>
          </a:xfrm>
        </p:spPr>
        <p:txBody>
          <a:bodyPr lIns="0" tIns="0" rIns="0" bIns="0" anchor="b" anchorCtr="0">
            <a:spAutoFit/>
          </a:bodyPr>
          <a:lstStyle>
            <a:lvl1pPr algn="r">
              <a:defRPr sz="800">
                <a:solidFill>
                  <a:schemeClr val="tx2"/>
                </a:solidFill>
              </a:defRPr>
            </a:lvl1pPr>
          </a:lstStyle>
          <a:p>
            <a:fld id="{7146FAA3-5F10-EC41-882E-FB4187E570D3}" type="slidenum">
              <a:rPr lang="en-AU"/>
              <a:pPr/>
              <a:t>‹#›</a:t>
            </a:fld>
            <a:endParaRPr lang="en-AU"/>
          </a:p>
        </p:txBody>
      </p:sp>
      <p:sp>
        <p:nvSpPr>
          <p:cNvPr id="9" name="Text Placeholder 8">
            <a:extLst>
              <a:ext uri="{FF2B5EF4-FFF2-40B4-BE49-F238E27FC236}">
                <a16:creationId xmlns:a16="http://schemas.microsoft.com/office/drawing/2014/main" id="{547C6A1B-F56A-9641-9930-50FCD6CFD9B6}"/>
              </a:ext>
            </a:extLst>
          </p:cNvPr>
          <p:cNvSpPr>
            <a:spLocks noGrp="1"/>
          </p:cNvSpPr>
          <p:nvPr>
            <p:ph type="body" sz="quarter" idx="11"/>
          </p:nvPr>
        </p:nvSpPr>
        <p:spPr>
          <a:xfrm>
            <a:off x="479425" y="2924175"/>
            <a:ext cx="5616575" cy="276999"/>
          </a:xfrm>
        </p:spPr>
        <p:txBody>
          <a:bodyPr>
            <a:spAutoFit/>
          </a:bodyPr>
          <a:lstStyle>
            <a:lvl1pPr>
              <a:defRPr sz="1800">
                <a:solidFill>
                  <a:schemeClr val="accent3"/>
                </a:solidFill>
              </a:defRPr>
            </a:lvl1pPr>
          </a:lstStyle>
          <a:p>
            <a:pPr lvl="0"/>
            <a:r>
              <a:rPr lang="en-US" smtClean="0"/>
              <a:t>Edit Master text styles</a:t>
            </a:r>
          </a:p>
        </p:txBody>
      </p:sp>
      <p:sp>
        <p:nvSpPr>
          <p:cNvPr id="12" name="Rectangle 11">
            <a:extLst>
              <a:ext uri="{FF2B5EF4-FFF2-40B4-BE49-F238E27FC236}">
                <a16:creationId xmlns:a16="http://schemas.microsoft.com/office/drawing/2014/main" id="{66692CB0-333C-B343-9C02-8D51ECE9DC56}"/>
              </a:ext>
            </a:extLst>
          </p:cNvPr>
          <p:cNvSpPr/>
          <p:nvPr userDrawn="1"/>
        </p:nvSpPr>
        <p:spPr>
          <a:xfrm>
            <a:off x="479424" y="6274800"/>
            <a:ext cx="112320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a:extLst>
              <a:ext uri="{FF2B5EF4-FFF2-40B4-BE49-F238E27FC236}">
                <a16:creationId xmlns:a16="http://schemas.microsoft.com/office/drawing/2014/main" id="{29EC9F52-887B-DA42-8F3E-04978450D8AA}"/>
              </a:ext>
            </a:extLst>
          </p:cNvPr>
          <p:cNvPicPr>
            <a:picLocks noChangeAspect="1"/>
          </p:cNvPicPr>
          <p:nvPr userDrawn="1"/>
        </p:nvPicPr>
        <p:blipFill>
          <a:blip r:embed="rId2"/>
          <a:stretch>
            <a:fillRect/>
          </a:stretch>
        </p:blipFill>
        <p:spPr>
          <a:xfrm>
            <a:off x="479425" y="6519544"/>
            <a:ext cx="411480" cy="106680"/>
          </a:xfrm>
          <a:prstGeom prst="rect">
            <a:avLst/>
          </a:prstGeom>
        </p:spPr>
      </p:pic>
      <p:sp>
        <p:nvSpPr>
          <p:cNvPr id="7" name="Picture Placeholder 10">
            <a:extLst>
              <a:ext uri="{FF2B5EF4-FFF2-40B4-BE49-F238E27FC236}">
                <a16:creationId xmlns:a16="http://schemas.microsoft.com/office/drawing/2014/main" id="{052C4F74-1AF9-8246-8215-BF8DBD6C321B}"/>
              </a:ext>
            </a:extLst>
          </p:cNvPr>
          <p:cNvSpPr>
            <a:spLocks noGrp="1"/>
          </p:cNvSpPr>
          <p:nvPr>
            <p:ph type="pic" sz="quarter" idx="12" hasCustomPrompt="1"/>
          </p:nvPr>
        </p:nvSpPr>
        <p:spPr>
          <a:xfrm>
            <a:off x="7170738" y="1673522"/>
            <a:ext cx="4541837" cy="4600278"/>
          </a:xfrm>
        </p:spPr>
        <p:txBody>
          <a:bodyPr anchor="ctr" anchorCtr="1"/>
          <a:lstStyle>
            <a:lvl1pPr algn="ctr">
              <a:defRPr sz="800"/>
            </a:lvl1pPr>
          </a:lstStyle>
          <a:p>
            <a:r>
              <a:rPr lang="en-AU"/>
              <a:t>Click to insert image</a:t>
            </a:r>
          </a:p>
        </p:txBody>
      </p:sp>
    </p:spTree>
    <p:extLst>
      <p:ext uri="{BB962C8B-B14F-4D97-AF65-F5344CB8AC3E}">
        <p14:creationId xmlns:p14="http://schemas.microsoft.com/office/powerpoint/2010/main" val="2362272023"/>
      </p:ext>
    </p:extLst>
  </p:cSld>
  <p:clrMapOvr>
    <a:masterClrMapping/>
  </p:clrMapOvr>
  <p:extLst>
    <p:ext uri="{DCECCB84-F9BA-43D5-87BE-67443E8EF086}">
      <p15:sldGuideLst xmlns:p15="http://schemas.microsoft.com/office/powerpoint/2012/main">
        <p15:guide id="1" orient="horz" pos="1842">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QA 1">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A52-70EF-D748-AA4B-BBFA47F06A05}"/>
              </a:ext>
            </a:extLst>
          </p:cNvPr>
          <p:cNvSpPr>
            <a:spLocks noGrp="1"/>
          </p:cNvSpPr>
          <p:nvPr>
            <p:ph type="title"/>
          </p:nvPr>
        </p:nvSpPr>
        <p:spPr>
          <a:xfrm>
            <a:off x="479425" y="1673522"/>
            <a:ext cx="11233150" cy="613117"/>
          </a:xfrm>
        </p:spPr>
        <p:txBody>
          <a:bodyPr/>
          <a:lstStyle>
            <a:lvl1pPr>
              <a:defRPr sz="4800">
                <a:solidFill>
                  <a:schemeClr val="bg1"/>
                </a:solidFill>
              </a:defRPr>
            </a:lvl1p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9434DFE3-8FB3-344F-A180-F4E5CA771DF1}"/>
              </a:ext>
            </a:extLst>
          </p:cNvPr>
          <p:cNvSpPr>
            <a:spLocks noGrp="1"/>
          </p:cNvSpPr>
          <p:nvPr>
            <p:ph type="sldNum" sz="quarter" idx="10"/>
          </p:nvPr>
        </p:nvSpPr>
        <p:spPr>
          <a:xfrm>
            <a:off x="11298576" y="6534000"/>
            <a:ext cx="413999" cy="123111"/>
          </a:xfrm>
        </p:spPr>
        <p:txBody>
          <a:bodyPr lIns="0" tIns="0" rIns="0" bIns="0" anchor="b" anchorCtr="0">
            <a:spAutoFit/>
          </a:bodyPr>
          <a:lstStyle>
            <a:lvl1pPr algn="r">
              <a:defRPr sz="800">
                <a:solidFill>
                  <a:schemeClr val="bg1"/>
                </a:solidFill>
              </a:defRPr>
            </a:lvl1pPr>
          </a:lstStyle>
          <a:p>
            <a:fld id="{7146FAA3-5F10-EC41-882E-FB4187E570D3}" type="slidenum">
              <a:rPr lang="en-AU"/>
              <a:pPr/>
              <a:t>‹#›</a:t>
            </a:fld>
            <a:endParaRPr lang="en-AU"/>
          </a:p>
        </p:txBody>
      </p:sp>
      <p:pic>
        <p:nvPicPr>
          <p:cNvPr id="6" name="Picture 5">
            <a:extLst>
              <a:ext uri="{FF2B5EF4-FFF2-40B4-BE49-F238E27FC236}">
                <a16:creationId xmlns:a16="http://schemas.microsoft.com/office/drawing/2014/main" id="{A61377EA-6D28-8844-895E-E599A98C7F1E}"/>
              </a:ext>
            </a:extLst>
          </p:cNvPr>
          <p:cNvPicPr>
            <a:picLocks noChangeAspect="1"/>
          </p:cNvPicPr>
          <p:nvPr userDrawn="1"/>
        </p:nvPicPr>
        <p:blipFill>
          <a:blip r:embed="rId2"/>
          <a:stretch>
            <a:fillRect/>
          </a:stretch>
        </p:blipFill>
        <p:spPr>
          <a:xfrm>
            <a:off x="479425" y="6519544"/>
            <a:ext cx="411480" cy="106680"/>
          </a:xfrm>
          <a:prstGeom prst="rect">
            <a:avLst/>
          </a:prstGeom>
        </p:spPr>
      </p:pic>
      <p:sp>
        <p:nvSpPr>
          <p:cNvPr id="9" name="Text Placeholder 8">
            <a:extLst>
              <a:ext uri="{FF2B5EF4-FFF2-40B4-BE49-F238E27FC236}">
                <a16:creationId xmlns:a16="http://schemas.microsoft.com/office/drawing/2014/main" id="{547C6A1B-F56A-9641-9930-50FCD6CFD9B6}"/>
              </a:ext>
            </a:extLst>
          </p:cNvPr>
          <p:cNvSpPr>
            <a:spLocks noGrp="1"/>
          </p:cNvSpPr>
          <p:nvPr>
            <p:ph type="body" sz="quarter" idx="11"/>
          </p:nvPr>
        </p:nvSpPr>
        <p:spPr>
          <a:xfrm>
            <a:off x="479425" y="2924175"/>
            <a:ext cx="5616575" cy="276999"/>
          </a:xfrm>
        </p:spPr>
        <p:txBody>
          <a:bodyPr>
            <a:spAutoFit/>
          </a:bodyPr>
          <a:lstStyle>
            <a:lvl1pPr marL="342900" indent="-342900">
              <a:buFont typeface="+mj-lt"/>
              <a:buAutoNum type="arabicPeriod"/>
              <a:defRPr sz="1800">
                <a:solidFill>
                  <a:schemeClr val="bg1"/>
                </a:solidFill>
              </a:defRPr>
            </a:lvl1pPr>
          </a:lstStyle>
          <a:p>
            <a:pPr lvl="0"/>
            <a:r>
              <a:rPr lang="en-US" smtClean="0"/>
              <a:t>Edit Master text styles</a:t>
            </a:r>
          </a:p>
        </p:txBody>
      </p:sp>
      <p:sp>
        <p:nvSpPr>
          <p:cNvPr id="12" name="Rectangle 11">
            <a:extLst>
              <a:ext uri="{FF2B5EF4-FFF2-40B4-BE49-F238E27FC236}">
                <a16:creationId xmlns:a16="http://schemas.microsoft.com/office/drawing/2014/main" id="{66692CB0-333C-B343-9C02-8D51ECE9DC56}"/>
              </a:ext>
            </a:extLst>
          </p:cNvPr>
          <p:cNvSpPr/>
          <p:nvPr userDrawn="1"/>
        </p:nvSpPr>
        <p:spPr>
          <a:xfrm>
            <a:off x="479424" y="6274800"/>
            <a:ext cx="11232000" cy="9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DBE52C45-F777-0840-82A4-C8F47B23A90F}"/>
              </a:ext>
            </a:extLst>
          </p:cNvPr>
          <p:cNvPicPr>
            <a:picLocks noChangeAspect="1"/>
          </p:cNvPicPr>
          <p:nvPr userDrawn="1"/>
        </p:nvPicPr>
        <p:blipFill>
          <a:blip r:embed="rId3"/>
          <a:stretch>
            <a:fillRect/>
          </a:stretch>
        </p:blipFill>
        <p:spPr>
          <a:xfrm>
            <a:off x="7682906" y="2498153"/>
            <a:ext cx="4028518" cy="3671561"/>
          </a:xfrm>
          <a:prstGeom prst="rect">
            <a:avLst/>
          </a:prstGeom>
        </p:spPr>
      </p:pic>
    </p:spTree>
    <p:extLst>
      <p:ext uri="{BB962C8B-B14F-4D97-AF65-F5344CB8AC3E}">
        <p14:creationId xmlns:p14="http://schemas.microsoft.com/office/powerpoint/2010/main" val="3363022960"/>
      </p:ext>
    </p:extLst>
  </p:cSld>
  <p:clrMapOvr>
    <a:masterClrMapping/>
  </p:clrMapOvr>
  <p:extLst>
    <p:ext uri="{DCECCB84-F9BA-43D5-87BE-67443E8EF086}">
      <p15:sldGuideLst xmlns:p15="http://schemas.microsoft.com/office/powerpoint/2012/main">
        <p15:guide id="1" orient="horz" pos="1842">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QA 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A52-70EF-D748-AA4B-BBFA47F06A05}"/>
              </a:ext>
            </a:extLst>
          </p:cNvPr>
          <p:cNvSpPr>
            <a:spLocks noGrp="1"/>
          </p:cNvSpPr>
          <p:nvPr>
            <p:ph type="title"/>
          </p:nvPr>
        </p:nvSpPr>
        <p:spPr>
          <a:xfrm>
            <a:off x="479425" y="1673522"/>
            <a:ext cx="11233150" cy="613117"/>
          </a:xfrm>
        </p:spPr>
        <p:txBody>
          <a:bodyPr/>
          <a:lstStyle>
            <a:lvl1pPr>
              <a:defRPr sz="4800">
                <a:solidFill>
                  <a:schemeClr val="bg1"/>
                </a:solidFill>
              </a:defRPr>
            </a:lvl1p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9434DFE3-8FB3-344F-A180-F4E5CA771DF1}"/>
              </a:ext>
            </a:extLst>
          </p:cNvPr>
          <p:cNvSpPr>
            <a:spLocks noGrp="1"/>
          </p:cNvSpPr>
          <p:nvPr>
            <p:ph type="sldNum" sz="quarter" idx="10"/>
          </p:nvPr>
        </p:nvSpPr>
        <p:spPr>
          <a:xfrm>
            <a:off x="11298576" y="6534000"/>
            <a:ext cx="413999" cy="123111"/>
          </a:xfrm>
        </p:spPr>
        <p:txBody>
          <a:bodyPr lIns="0" tIns="0" rIns="0" bIns="0" anchor="b" anchorCtr="0">
            <a:spAutoFit/>
          </a:bodyPr>
          <a:lstStyle>
            <a:lvl1pPr algn="r">
              <a:defRPr sz="800">
                <a:solidFill>
                  <a:schemeClr val="bg1"/>
                </a:solidFill>
              </a:defRPr>
            </a:lvl1pPr>
          </a:lstStyle>
          <a:p>
            <a:fld id="{7146FAA3-5F10-EC41-882E-FB4187E570D3}" type="slidenum">
              <a:rPr lang="en-AU"/>
              <a:pPr/>
              <a:t>‹#›</a:t>
            </a:fld>
            <a:endParaRPr lang="en-AU"/>
          </a:p>
        </p:txBody>
      </p:sp>
      <p:pic>
        <p:nvPicPr>
          <p:cNvPr id="6" name="Picture 5">
            <a:extLst>
              <a:ext uri="{FF2B5EF4-FFF2-40B4-BE49-F238E27FC236}">
                <a16:creationId xmlns:a16="http://schemas.microsoft.com/office/drawing/2014/main" id="{A61377EA-6D28-8844-895E-E599A98C7F1E}"/>
              </a:ext>
            </a:extLst>
          </p:cNvPr>
          <p:cNvPicPr>
            <a:picLocks noChangeAspect="1"/>
          </p:cNvPicPr>
          <p:nvPr userDrawn="1"/>
        </p:nvPicPr>
        <p:blipFill>
          <a:blip r:embed="rId2"/>
          <a:stretch>
            <a:fillRect/>
          </a:stretch>
        </p:blipFill>
        <p:spPr>
          <a:xfrm>
            <a:off x="479425" y="6519544"/>
            <a:ext cx="411480" cy="106680"/>
          </a:xfrm>
          <a:prstGeom prst="rect">
            <a:avLst/>
          </a:prstGeom>
        </p:spPr>
      </p:pic>
      <p:sp>
        <p:nvSpPr>
          <p:cNvPr id="9" name="Text Placeholder 8">
            <a:extLst>
              <a:ext uri="{FF2B5EF4-FFF2-40B4-BE49-F238E27FC236}">
                <a16:creationId xmlns:a16="http://schemas.microsoft.com/office/drawing/2014/main" id="{547C6A1B-F56A-9641-9930-50FCD6CFD9B6}"/>
              </a:ext>
            </a:extLst>
          </p:cNvPr>
          <p:cNvSpPr>
            <a:spLocks noGrp="1"/>
          </p:cNvSpPr>
          <p:nvPr>
            <p:ph type="body" sz="quarter" idx="11"/>
          </p:nvPr>
        </p:nvSpPr>
        <p:spPr>
          <a:xfrm>
            <a:off x="479425" y="2924175"/>
            <a:ext cx="5616575" cy="276999"/>
          </a:xfrm>
        </p:spPr>
        <p:txBody>
          <a:bodyPr>
            <a:spAutoFit/>
          </a:bodyPr>
          <a:lstStyle>
            <a:lvl1pPr marL="342900" indent="-342900">
              <a:buFont typeface="+mj-lt"/>
              <a:buAutoNum type="arabicPeriod"/>
              <a:defRPr sz="1800">
                <a:solidFill>
                  <a:schemeClr val="bg1"/>
                </a:solidFill>
              </a:defRPr>
            </a:lvl1pPr>
          </a:lstStyle>
          <a:p>
            <a:pPr lvl="0"/>
            <a:r>
              <a:rPr lang="en-US" smtClean="0"/>
              <a:t>Edit Master text styles</a:t>
            </a:r>
          </a:p>
        </p:txBody>
      </p:sp>
      <p:sp>
        <p:nvSpPr>
          <p:cNvPr id="12" name="Rectangle 11">
            <a:extLst>
              <a:ext uri="{FF2B5EF4-FFF2-40B4-BE49-F238E27FC236}">
                <a16:creationId xmlns:a16="http://schemas.microsoft.com/office/drawing/2014/main" id="{66692CB0-333C-B343-9C02-8D51ECE9DC56}"/>
              </a:ext>
            </a:extLst>
          </p:cNvPr>
          <p:cNvSpPr/>
          <p:nvPr userDrawn="1"/>
        </p:nvSpPr>
        <p:spPr>
          <a:xfrm>
            <a:off x="479424" y="6274800"/>
            <a:ext cx="11232000" cy="9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pic>
        <p:nvPicPr>
          <p:cNvPr id="7" name="Picture 6">
            <a:extLst>
              <a:ext uri="{FF2B5EF4-FFF2-40B4-BE49-F238E27FC236}">
                <a16:creationId xmlns:a16="http://schemas.microsoft.com/office/drawing/2014/main" id="{D7117B4E-7466-584E-8996-F8CB00B821F7}"/>
              </a:ext>
            </a:extLst>
          </p:cNvPr>
          <p:cNvPicPr>
            <a:picLocks noChangeAspect="1"/>
          </p:cNvPicPr>
          <p:nvPr userDrawn="1"/>
        </p:nvPicPr>
        <p:blipFill>
          <a:blip r:embed="rId3"/>
          <a:stretch>
            <a:fillRect/>
          </a:stretch>
        </p:blipFill>
        <p:spPr>
          <a:xfrm>
            <a:off x="7682906" y="2498153"/>
            <a:ext cx="4028518" cy="3671561"/>
          </a:xfrm>
          <a:prstGeom prst="rect">
            <a:avLst/>
          </a:prstGeom>
        </p:spPr>
      </p:pic>
    </p:spTree>
    <p:extLst>
      <p:ext uri="{BB962C8B-B14F-4D97-AF65-F5344CB8AC3E}">
        <p14:creationId xmlns:p14="http://schemas.microsoft.com/office/powerpoint/2010/main" val="2932445976"/>
      </p:ext>
    </p:extLst>
  </p:cSld>
  <p:clrMapOvr>
    <a:masterClrMapping/>
  </p:clrMapOvr>
  <p:extLst mod="1">
    <p:ext uri="{DCECCB84-F9BA-43D5-87BE-67443E8EF086}">
      <p15:sldGuideLst xmlns:p15="http://schemas.microsoft.com/office/powerpoint/2012/main">
        <p15:guide id="1" orient="horz" pos="1842">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Appendix 1">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A52-70EF-D748-AA4B-BBFA47F06A05}"/>
              </a:ext>
            </a:extLst>
          </p:cNvPr>
          <p:cNvSpPr>
            <a:spLocks noGrp="1"/>
          </p:cNvSpPr>
          <p:nvPr>
            <p:ph type="title"/>
          </p:nvPr>
        </p:nvSpPr>
        <p:spPr>
          <a:xfrm>
            <a:off x="479425" y="1673522"/>
            <a:ext cx="11233150" cy="613117"/>
          </a:xfrm>
        </p:spPr>
        <p:txBody>
          <a:bodyPr/>
          <a:lstStyle>
            <a:lvl1pPr>
              <a:defRPr sz="4800">
                <a:solidFill>
                  <a:schemeClr val="bg1"/>
                </a:solidFill>
              </a:defRPr>
            </a:lvl1p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9434DFE3-8FB3-344F-A180-F4E5CA771DF1}"/>
              </a:ext>
            </a:extLst>
          </p:cNvPr>
          <p:cNvSpPr>
            <a:spLocks noGrp="1"/>
          </p:cNvSpPr>
          <p:nvPr>
            <p:ph type="sldNum" sz="quarter" idx="10"/>
          </p:nvPr>
        </p:nvSpPr>
        <p:spPr>
          <a:xfrm>
            <a:off x="11298576" y="6534000"/>
            <a:ext cx="413999" cy="123111"/>
          </a:xfrm>
        </p:spPr>
        <p:txBody>
          <a:bodyPr lIns="0" tIns="0" rIns="0" bIns="0" anchor="b" anchorCtr="0">
            <a:spAutoFit/>
          </a:bodyPr>
          <a:lstStyle>
            <a:lvl1pPr algn="r">
              <a:defRPr sz="800">
                <a:solidFill>
                  <a:schemeClr val="bg1"/>
                </a:solidFill>
              </a:defRPr>
            </a:lvl1pPr>
          </a:lstStyle>
          <a:p>
            <a:fld id="{7146FAA3-5F10-EC41-882E-FB4187E570D3}" type="slidenum">
              <a:rPr lang="en-AU"/>
              <a:pPr/>
              <a:t>‹#›</a:t>
            </a:fld>
            <a:endParaRPr lang="en-AU"/>
          </a:p>
        </p:txBody>
      </p:sp>
      <p:pic>
        <p:nvPicPr>
          <p:cNvPr id="6" name="Picture 5">
            <a:extLst>
              <a:ext uri="{FF2B5EF4-FFF2-40B4-BE49-F238E27FC236}">
                <a16:creationId xmlns:a16="http://schemas.microsoft.com/office/drawing/2014/main" id="{A61377EA-6D28-8844-895E-E599A98C7F1E}"/>
              </a:ext>
            </a:extLst>
          </p:cNvPr>
          <p:cNvPicPr>
            <a:picLocks noChangeAspect="1"/>
          </p:cNvPicPr>
          <p:nvPr userDrawn="1"/>
        </p:nvPicPr>
        <p:blipFill>
          <a:blip r:embed="rId2"/>
          <a:stretch>
            <a:fillRect/>
          </a:stretch>
        </p:blipFill>
        <p:spPr>
          <a:xfrm>
            <a:off x="479425" y="6519544"/>
            <a:ext cx="411480" cy="106680"/>
          </a:xfrm>
          <a:prstGeom prst="rect">
            <a:avLst/>
          </a:prstGeom>
        </p:spPr>
      </p:pic>
      <p:sp>
        <p:nvSpPr>
          <p:cNvPr id="9" name="Text Placeholder 8">
            <a:extLst>
              <a:ext uri="{FF2B5EF4-FFF2-40B4-BE49-F238E27FC236}">
                <a16:creationId xmlns:a16="http://schemas.microsoft.com/office/drawing/2014/main" id="{547C6A1B-F56A-9641-9930-50FCD6CFD9B6}"/>
              </a:ext>
            </a:extLst>
          </p:cNvPr>
          <p:cNvSpPr>
            <a:spLocks noGrp="1"/>
          </p:cNvSpPr>
          <p:nvPr>
            <p:ph type="body" sz="quarter" idx="11"/>
          </p:nvPr>
        </p:nvSpPr>
        <p:spPr>
          <a:xfrm>
            <a:off x="479425" y="2924175"/>
            <a:ext cx="5616575" cy="276999"/>
          </a:xfrm>
        </p:spPr>
        <p:txBody>
          <a:bodyPr>
            <a:spAutoFit/>
          </a:bodyPr>
          <a:lstStyle>
            <a:lvl1pPr marL="0" indent="0">
              <a:buFont typeface="+mj-lt"/>
              <a:buNone/>
              <a:defRPr sz="1800">
                <a:solidFill>
                  <a:schemeClr val="bg1"/>
                </a:solidFill>
              </a:defRPr>
            </a:lvl1pPr>
          </a:lstStyle>
          <a:p>
            <a:pPr lvl="0"/>
            <a:r>
              <a:rPr lang="en-US" smtClean="0"/>
              <a:t>Edit Master text styles</a:t>
            </a:r>
          </a:p>
        </p:txBody>
      </p:sp>
      <p:sp>
        <p:nvSpPr>
          <p:cNvPr id="12" name="Rectangle 11">
            <a:extLst>
              <a:ext uri="{FF2B5EF4-FFF2-40B4-BE49-F238E27FC236}">
                <a16:creationId xmlns:a16="http://schemas.microsoft.com/office/drawing/2014/main" id="{66692CB0-333C-B343-9C02-8D51ECE9DC56}"/>
              </a:ext>
            </a:extLst>
          </p:cNvPr>
          <p:cNvSpPr/>
          <p:nvPr userDrawn="1"/>
        </p:nvSpPr>
        <p:spPr>
          <a:xfrm>
            <a:off x="479424" y="6274800"/>
            <a:ext cx="11232000" cy="9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a:extLst>
              <a:ext uri="{FF2B5EF4-FFF2-40B4-BE49-F238E27FC236}">
                <a16:creationId xmlns:a16="http://schemas.microsoft.com/office/drawing/2014/main" id="{729B08E0-D6EA-E941-8A66-F45BC3A20C36}"/>
              </a:ext>
            </a:extLst>
          </p:cNvPr>
          <p:cNvPicPr>
            <a:picLocks noChangeAspect="1"/>
          </p:cNvPicPr>
          <p:nvPr userDrawn="1"/>
        </p:nvPicPr>
        <p:blipFill>
          <a:blip r:embed="rId3"/>
          <a:stretch>
            <a:fillRect/>
          </a:stretch>
        </p:blipFill>
        <p:spPr>
          <a:xfrm>
            <a:off x="7734394" y="2467133"/>
            <a:ext cx="3968613" cy="3677809"/>
          </a:xfrm>
          <a:prstGeom prst="rect">
            <a:avLst/>
          </a:prstGeom>
        </p:spPr>
      </p:pic>
    </p:spTree>
    <p:extLst>
      <p:ext uri="{BB962C8B-B14F-4D97-AF65-F5344CB8AC3E}">
        <p14:creationId xmlns:p14="http://schemas.microsoft.com/office/powerpoint/2010/main" val="3985155091"/>
      </p:ext>
    </p:extLst>
  </p:cSld>
  <p:clrMapOvr>
    <a:masterClrMapping/>
  </p:clrMapOvr>
  <p:extLst>
    <p:ext uri="{DCECCB84-F9BA-43D5-87BE-67443E8EF086}">
      <p15:sldGuideLst xmlns:p15="http://schemas.microsoft.com/office/powerpoint/2012/main">
        <p15:guide id="1" orient="horz" pos="1842">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Appendix 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A52-70EF-D748-AA4B-BBFA47F06A05}"/>
              </a:ext>
            </a:extLst>
          </p:cNvPr>
          <p:cNvSpPr>
            <a:spLocks noGrp="1"/>
          </p:cNvSpPr>
          <p:nvPr>
            <p:ph type="title"/>
          </p:nvPr>
        </p:nvSpPr>
        <p:spPr>
          <a:xfrm>
            <a:off x="479425" y="1673522"/>
            <a:ext cx="11233150" cy="613117"/>
          </a:xfrm>
        </p:spPr>
        <p:txBody>
          <a:bodyPr/>
          <a:lstStyle>
            <a:lvl1pPr>
              <a:defRPr sz="4800">
                <a:solidFill>
                  <a:schemeClr val="bg1"/>
                </a:solidFill>
              </a:defRPr>
            </a:lvl1pPr>
          </a:lstStyle>
          <a:p>
            <a:r>
              <a:rPr lang="en-US" smtClean="0"/>
              <a:t>Click to edit Master title style</a:t>
            </a:r>
            <a:endParaRPr lang="en-AU"/>
          </a:p>
        </p:txBody>
      </p:sp>
      <p:sp>
        <p:nvSpPr>
          <p:cNvPr id="5" name="Slide Number Placeholder 4">
            <a:extLst>
              <a:ext uri="{FF2B5EF4-FFF2-40B4-BE49-F238E27FC236}">
                <a16:creationId xmlns:a16="http://schemas.microsoft.com/office/drawing/2014/main" id="{9434DFE3-8FB3-344F-A180-F4E5CA771DF1}"/>
              </a:ext>
            </a:extLst>
          </p:cNvPr>
          <p:cNvSpPr>
            <a:spLocks noGrp="1"/>
          </p:cNvSpPr>
          <p:nvPr>
            <p:ph type="sldNum" sz="quarter" idx="10"/>
          </p:nvPr>
        </p:nvSpPr>
        <p:spPr>
          <a:xfrm>
            <a:off x="11298576" y="6534000"/>
            <a:ext cx="413999" cy="123111"/>
          </a:xfrm>
        </p:spPr>
        <p:txBody>
          <a:bodyPr lIns="0" tIns="0" rIns="0" bIns="0" anchor="b" anchorCtr="0">
            <a:spAutoFit/>
          </a:bodyPr>
          <a:lstStyle>
            <a:lvl1pPr algn="r">
              <a:defRPr sz="800">
                <a:solidFill>
                  <a:schemeClr val="bg1"/>
                </a:solidFill>
              </a:defRPr>
            </a:lvl1pPr>
          </a:lstStyle>
          <a:p>
            <a:fld id="{7146FAA3-5F10-EC41-882E-FB4187E570D3}" type="slidenum">
              <a:rPr lang="en-AU"/>
              <a:pPr/>
              <a:t>‹#›</a:t>
            </a:fld>
            <a:endParaRPr lang="en-AU"/>
          </a:p>
        </p:txBody>
      </p:sp>
      <p:pic>
        <p:nvPicPr>
          <p:cNvPr id="6" name="Picture 5">
            <a:extLst>
              <a:ext uri="{FF2B5EF4-FFF2-40B4-BE49-F238E27FC236}">
                <a16:creationId xmlns:a16="http://schemas.microsoft.com/office/drawing/2014/main" id="{A61377EA-6D28-8844-895E-E599A98C7F1E}"/>
              </a:ext>
            </a:extLst>
          </p:cNvPr>
          <p:cNvPicPr>
            <a:picLocks noChangeAspect="1"/>
          </p:cNvPicPr>
          <p:nvPr userDrawn="1"/>
        </p:nvPicPr>
        <p:blipFill>
          <a:blip r:embed="rId2"/>
          <a:stretch>
            <a:fillRect/>
          </a:stretch>
        </p:blipFill>
        <p:spPr>
          <a:xfrm>
            <a:off x="479425" y="6519544"/>
            <a:ext cx="411480" cy="106680"/>
          </a:xfrm>
          <a:prstGeom prst="rect">
            <a:avLst/>
          </a:prstGeom>
        </p:spPr>
      </p:pic>
      <p:sp>
        <p:nvSpPr>
          <p:cNvPr id="9" name="Text Placeholder 8">
            <a:extLst>
              <a:ext uri="{FF2B5EF4-FFF2-40B4-BE49-F238E27FC236}">
                <a16:creationId xmlns:a16="http://schemas.microsoft.com/office/drawing/2014/main" id="{547C6A1B-F56A-9641-9930-50FCD6CFD9B6}"/>
              </a:ext>
            </a:extLst>
          </p:cNvPr>
          <p:cNvSpPr>
            <a:spLocks noGrp="1"/>
          </p:cNvSpPr>
          <p:nvPr>
            <p:ph type="body" sz="quarter" idx="11"/>
          </p:nvPr>
        </p:nvSpPr>
        <p:spPr>
          <a:xfrm>
            <a:off x="479425" y="2924175"/>
            <a:ext cx="5616575" cy="276999"/>
          </a:xfrm>
        </p:spPr>
        <p:txBody>
          <a:bodyPr>
            <a:spAutoFit/>
          </a:bodyPr>
          <a:lstStyle>
            <a:lvl1pPr marL="0" indent="0">
              <a:buFont typeface="+mj-lt"/>
              <a:buNone/>
              <a:defRPr sz="1800">
                <a:solidFill>
                  <a:schemeClr val="bg1"/>
                </a:solidFill>
              </a:defRPr>
            </a:lvl1pPr>
          </a:lstStyle>
          <a:p>
            <a:pPr lvl="0"/>
            <a:r>
              <a:rPr lang="en-US" smtClean="0"/>
              <a:t>Edit Master text styles</a:t>
            </a:r>
          </a:p>
        </p:txBody>
      </p:sp>
      <p:sp>
        <p:nvSpPr>
          <p:cNvPr id="12" name="Rectangle 11">
            <a:extLst>
              <a:ext uri="{FF2B5EF4-FFF2-40B4-BE49-F238E27FC236}">
                <a16:creationId xmlns:a16="http://schemas.microsoft.com/office/drawing/2014/main" id="{66692CB0-333C-B343-9C02-8D51ECE9DC56}"/>
              </a:ext>
            </a:extLst>
          </p:cNvPr>
          <p:cNvSpPr/>
          <p:nvPr userDrawn="1"/>
        </p:nvSpPr>
        <p:spPr>
          <a:xfrm>
            <a:off x="479424" y="6274800"/>
            <a:ext cx="11232000" cy="9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a:extLst>
              <a:ext uri="{FF2B5EF4-FFF2-40B4-BE49-F238E27FC236}">
                <a16:creationId xmlns:a16="http://schemas.microsoft.com/office/drawing/2014/main" id="{C14AF796-9315-C84F-B7D1-2C5E103B8BCF}"/>
              </a:ext>
            </a:extLst>
          </p:cNvPr>
          <p:cNvPicPr>
            <a:picLocks noChangeAspect="1"/>
          </p:cNvPicPr>
          <p:nvPr userDrawn="1"/>
        </p:nvPicPr>
        <p:blipFill>
          <a:blip r:embed="rId3"/>
          <a:stretch>
            <a:fillRect/>
          </a:stretch>
        </p:blipFill>
        <p:spPr>
          <a:xfrm>
            <a:off x="7734394" y="2467133"/>
            <a:ext cx="3968613" cy="3677809"/>
          </a:xfrm>
          <a:prstGeom prst="rect">
            <a:avLst/>
          </a:prstGeom>
        </p:spPr>
      </p:pic>
    </p:spTree>
    <p:extLst>
      <p:ext uri="{BB962C8B-B14F-4D97-AF65-F5344CB8AC3E}">
        <p14:creationId xmlns:p14="http://schemas.microsoft.com/office/powerpoint/2010/main" val="161197800"/>
      </p:ext>
    </p:extLst>
  </p:cSld>
  <p:clrMapOvr>
    <a:masterClrMapping/>
  </p:clrMapOvr>
  <p:extLst mod="1">
    <p:ext uri="{DCECCB84-F9BA-43D5-87BE-67443E8EF086}">
      <p15:sldGuideLst xmlns:p15="http://schemas.microsoft.com/office/powerpoint/2012/main">
        <p15:guide id="1" orient="horz" pos="1842">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hank you 1">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6692CB0-333C-B343-9C02-8D51ECE9DC56}"/>
              </a:ext>
            </a:extLst>
          </p:cNvPr>
          <p:cNvSpPr/>
          <p:nvPr userDrawn="1"/>
        </p:nvSpPr>
        <p:spPr>
          <a:xfrm>
            <a:off x="479424" y="6274800"/>
            <a:ext cx="11232000" cy="9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D54423A3-37DD-A348-968F-C2D505731409}"/>
              </a:ext>
            </a:extLst>
          </p:cNvPr>
          <p:cNvSpPr txBox="1"/>
          <p:nvPr userDrawn="1"/>
        </p:nvSpPr>
        <p:spPr>
          <a:xfrm>
            <a:off x="479425" y="2462510"/>
            <a:ext cx="3084178" cy="738664"/>
          </a:xfrm>
          <a:prstGeom prst="rect">
            <a:avLst/>
          </a:prstGeom>
          <a:noFill/>
        </p:spPr>
        <p:txBody>
          <a:bodyPr wrap="none" lIns="0" tIns="0" rIns="0" bIns="0" rtlCol="0">
            <a:spAutoFit/>
          </a:bodyPr>
          <a:lstStyle/>
          <a:p>
            <a:r>
              <a:rPr lang="en-AU" sz="4800" b="1"/>
              <a:t>Thank you</a:t>
            </a:r>
          </a:p>
        </p:txBody>
      </p:sp>
      <p:sp>
        <p:nvSpPr>
          <p:cNvPr id="10" name="TextBox 9">
            <a:extLst>
              <a:ext uri="{FF2B5EF4-FFF2-40B4-BE49-F238E27FC236}">
                <a16:creationId xmlns:a16="http://schemas.microsoft.com/office/drawing/2014/main" id="{85BBCF85-3CDB-8E4E-8906-0DD995A67802}"/>
              </a:ext>
            </a:extLst>
          </p:cNvPr>
          <p:cNvSpPr txBox="1"/>
          <p:nvPr userDrawn="1"/>
        </p:nvSpPr>
        <p:spPr>
          <a:xfrm>
            <a:off x="8806330" y="5959985"/>
            <a:ext cx="2906245" cy="130805"/>
          </a:xfrm>
          <a:prstGeom prst="rect">
            <a:avLst/>
          </a:prstGeom>
          <a:noFill/>
        </p:spPr>
        <p:txBody>
          <a:bodyPr wrap="none" lIns="0" tIns="0" rIns="0" bIns="0" rtlCol="0">
            <a:spAutoFit/>
          </a:bodyPr>
          <a:lstStyle/>
          <a:p>
            <a:pPr algn="r"/>
            <a:r>
              <a:rPr lang="en-AU" sz="850" kern="1200">
                <a:solidFill>
                  <a:schemeClr val="tx1"/>
                </a:solidFill>
                <a:effectLst/>
                <a:latin typeface="+mn-lt"/>
                <a:ea typeface="+mn-ea"/>
                <a:cs typeface="+mn-cs"/>
              </a:rPr>
              <a:t>Behavioural Economics Team of the Australian Government</a:t>
            </a:r>
          </a:p>
        </p:txBody>
      </p:sp>
      <p:sp>
        <p:nvSpPr>
          <p:cNvPr id="11" name="TextBox 10">
            <a:extLst>
              <a:ext uri="{FF2B5EF4-FFF2-40B4-BE49-F238E27FC236}">
                <a16:creationId xmlns:a16="http://schemas.microsoft.com/office/drawing/2014/main" id="{D39A3409-1685-6D40-BC3B-6E5F95A073AB}"/>
              </a:ext>
            </a:extLst>
          </p:cNvPr>
          <p:cNvSpPr txBox="1"/>
          <p:nvPr userDrawn="1"/>
        </p:nvSpPr>
        <p:spPr>
          <a:xfrm>
            <a:off x="479424" y="5582959"/>
            <a:ext cx="2364430" cy="507831"/>
          </a:xfrm>
          <a:prstGeom prst="rect">
            <a:avLst/>
          </a:prstGeom>
          <a:noFill/>
        </p:spPr>
        <p:txBody>
          <a:bodyPr wrap="none" lIns="0" tIns="0" rIns="0" bIns="0" rtlCol="0" anchor="b" anchorCtr="0">
            <a:spAutoFit/>
          </a:bodyPr>
          <a:lstStyle/>
          <a:p>
            <a:r>
              <a:rPr lang="en-AU" sz="1100" kern="1200">
                <a:solidFill>
                  <a:schemeClr val="accent1"/>
                </a:solidFill>
                <a:effectLst/>
                <a:latin typeface="+mn-lt"/>
                <a:ea typeface="+mn-ea"/>
                <a:cs typeface="+mn-cs"/>
              </a:rPr>
              <a:t>General enquiries</a:t>
            </a:r>
            <a:r>
              <a:rPr lang="en-AU" sz="1100" b="1" kern="1200">
                <a:solidFill>
                  <a:schemeClr val="accent1"/>
                </a:solidFill>
                <a:effectLst/>
                <a:latin typeface="+mn-lt"/>
                <a:ea typeface="+mn-ea"/>
                <a:cs typeface="+mn-cs"/>
              </a:rPr>
              <a:t> </a:t>
            </a:r>
            <a:r>
              <a:rPr lang="en-AU" sz="1100" b="1" kern="1200">
                <a:solidFill>
                  <a:schemeClr val="tx1"/>
                </a:solidFill>
                <a:effectLst/>
                <a:latin typeface="+mn-lt"/>
                <a:ea typeface="+mn-ea"/>
                <a:cs typeface="+mn-cs"/>
              </a:rPr>
              <a:t>beta@pmc.gov.au</a:t>
            </a:r>
            <a:endParaRPr lang="en-AU" sz="1100" kern="1200">
              <a:solidFill>
                <a:schemeClr val="tx1"/>
              </a:solidFill>
              <a:effectLst/>
              <a:latin typeface="+mn-lt"/>
              <a:ea typeface="+mn-ea"/>
              <a:cs typeface="+mn-cs"/>
            </a:endParaRPr>
          </a:p>
          <a:p>
            <a:r>
              <a:rPr lang="en-AU" sz="1100" kern="1200">
                <a:solidFill>
                  <a:schemeClr val="accent1"/>
                </a:solidFill>
                <a:effectLst/>
                <a:latin typeface="+mn-lt"/>
                <a:ea typeface="+mn-ea"/>
                <a:cs typeface="+mn-cs"/>
              </a:rPr>
              <a:t>Media enquiries </a:t>
            </a:r>
            <a:r>
              <a:rPr lang="en-AU" sz="1100" b="1" kern="1200">
                <a:solidFill>
                  <a:schemeClr val="tx1"/>
                </a:solidFill>
                <a:effectLst/>
                <a:latin typeface="+mn-lt"/>
                <a:ea typeface="+mn-ea"/>
                <a:cs typeface="+mn-cs"/>
              </a:rPr>
              <a:t>media@pmc.gov.au</a:t>
            </a:r>
            <a:endParaRPr lang="en-AU" sz="1100" kern="1200">
              <a:solidFill>
                <a:schemeClr val="tx1"/>
              </a:solidFill>
              <a:effectLst/>
              <a:latin typeface="+mn-lt"/>
              <a:ea typeface="+mn-ea"/>
              <a:cs typeface="+mn-cs"/>
            </a:endParaRPr>
          </a:p>
          <a:p>
            <a:r>
              <a:rPr lang="en-AU" sz="1100" kern="1200">
                <a:solidFill>
                  <a:schemeClr val="accent1"/>
                </a:solidFill>
                <a:effectLst/>
                <a:latin typeface="+mn-lt"/>
                <a:ea typeface="+mn-ea"/>
                <a:cs typeface="+mn-cs"/>
              </a:rPr>
              <a:t>Find out more </a:t>
            </a:r>
            <a:r>
              <a:rPr lang="en-AU" sz="1100" b="1" kern="1200">
                <a:solidFill>
                  <a:schemeClr val="tx1"/>
                </a:solidFill>
                <a:effectLst/>
                <a:latin typeface="+mn-lt"/>
                <a:ea typeface="+mn-ea"/>
                <a:cs typeface="+mn-cs"/>
              </a:rPr>
              <a:t>pmc.gov.au/beta</a:t>
            </a:r>
            <a:endParaRPr lang="en-AU" sz="1100" kern="1200">
              <a:solidFill>
                <a:schemeClr val="tx1"/>
              </a:solidFill>
              <a:effectLst/>
              <a:latin typeface="+mn-lt"/>
              <a:ea typeface="+mn-ea"/>
              <a:cs typeface="+mn-cs"/>
            </a:endParaRPr>
          </a:p>
        </p:txBody>
      </p:sp>
    </p:spTree>
    <p:extLst>
      <p:ext uri="{BB962C8B-B14F-4D97-AF65-F5344CB8AC3E}">
        <p14:creationId xmlns:p14="http://schemas.microsoft.com/office/powerpoint/2010/main" val="3588236829"/>
      </p:ext>
    </p:extLst>
  </p:cSld>
  <p:clrMapOvr>
    <a:masterClrMapping/>
  </p:clrMapOvr>
  <p:extLst>
    <p:ext uri="{DCECCB84-F9BA-43D5-87BE-67443E8EF086}">
      <p15:sldGuideLst xmlns:p15="http://schemas.microsoft.com/office/powerpoint/2012/main">
        <p15:guide id="1" orient="horz" pos="3816">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hank you 2">
    <p:bg>
      <p:bgPr>
        <a:solidFill>
          <a:schemeClr val="tx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6692CB0-333C-B343-9C02-8D51ECE9DC56}"/>
              </a:ext>
            </a:extLst>
          </p:cNvPr>
          <p:cNvSpPr/>
          <p:nvPr userDrawn="1"/>
        </p:nvSpPr>
        <p:spPr>
          <a:xfrm>
            <a:off x="479424" y="6274800"/>
            <a:ext cx="11232000" cy="9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D54423A3-37DD-A348-968F-C2D505731409}"/>
              </a:ext>
            </a:extLst>
          </p:cNvPr>
          <p:cNvSpPr txBox="1"/>
          <p:nvPr userDrawn="1"/>
        </p:nvSpPr>
        <p:spPr>
          <a:xfrm>
            <a:off x="479425" y="2462510"/>
            <a:ext cx="3084178" cy="738664"/>
          </a:xfrm>
          <a:prstGeom prst="rect">
            <a:avLst/>
          </a:prstGeom>
          <a:noFill/>
        </p:spPr>
        <p:txBody>
          <a:bodyPr wrap="none" lIns="0" tIns="0" rIns="0" bIns="0" rtlCol="0">
            <a:spAutoFit/>
          </a:bodyPr>
          <a:lstStyle/>
          <a:p>
            <a:r>
              <a:rPr lang="en-AU" sz="4800" b="1">
                <a:solidFill>
                  <a:schemeClr val="bg1"/>
                </a:solidFill>
              </a:rPr>
              <a:t>Thank you</a:t>
            </a:r>
          </a:p>
        </p:txBody>
      </p:sp>
      <p:sp>
        <p:nvSpPr>
          <p:cNvPr id="10" name="TextBox 9">
            <a:extLst>
              <a:ext uri="{FF2B5EF4-FFF2-40B4-BE49-F238E27FC236}">
                <a16:creationId xmlns:a16="http://schemas.microsoft.com/office/drawing/2014/main" id="{85BBCF85-3CDB-8E4E-8906-0DD995A67802}"/>
              </a:ext>
            </a:extLst>
          </p:cNvPr>
          <p:cNvSpPr txBox="1"/>
          <p:nvPr userDrawn="1"/>
        </p:nvSpPr>
        <p:spPr>
          <a:xfrm>
            <a:off x="8806330" y="5959985"/>
            <a:ext cx="2906245" cy="130805"/>
          </a:xfrm>
          <a:prstGeom prst="rect">
            <a:avLst/>
          </a:prstGeom>
          <a:noFill/>
        </p:spPr>
        <p:txBody>
          <a:bodyPr wrap="none" lIns="0" tIns="0" rIns="0" bIns="0" rtlCol="0">
            <a:spAutoFit/>
          </a:bodyPr>
          <a:lstStyle/>
          <a:p>
            <a:pPr algn="r"/>
            <a:r>
              <a:rPr lang="en-AU" sz="850" kern="1200">
                <a:solidFill>
                  <a:schemeClr val="bg1"/>
                </a:solidFill>
                <a:effectLst/>
                <a:latin typeface="+mn-lt"/>
                <a:ea typeface="+mn-ea"/>
                <a:cs typeface="+mn-cs"/>
              </a:rPr>
              <a:t>Behavioural Economics Team of the Australian Government</a:t>
            </a:r>
          </a:p>
        </p:txBody>
      </p:sp>
      <p:sp>
        <p:nvSpPr>
          <p:cNvPr id="11" name="TextBox 10">
            <a:extLst>
              <a:ext uri="{FF2B5EF4-FFF2-40B4-BE49-F238E27FC236}">
                <a16:creationId xmlns:a16="http://schemas.microsoft.com/office/drawing/2014/main" id="{D39A3409-1685-6D40-BC3B-6E5F95A073AB}"/>
              </a:ext>
            </a:extLst>
          </p:cNvPr>
          <p:cNvSpPr txBox="1"/>
          <p:nvPr userDrawn="1"/>
        </p:nvSpPr>
        <p:spPr>
          <a:xfrm>
            <a:off x="479424" y="5582959"/>
            <a:ext cx="2364430" cy="507831"/>
          </a:xfrm>
          <a:prstGeom prst="rect">
            <a:avLst/>
          </a:prstGeom>
          <a:noFill/>
        </p:spPr>
        <p:txBody>
          <a:bodyPr wrap="none" lIns="0" tIns="0" rIns="0" bIns="0" rtlCol="0" anchor="b" anchorCtr="0">
            <a:spAutoFit/>
          </a:bodyPr>
          <a:lstStyle/>
          <a:p>
            <a:r>
              <a:rPr lang="en-AU" sz="1100" kern="1200">
                <a:solidFill>
                  <a:schemeClr val="bg2">
                    <a:lumMod val="20000"/>
                    <a:lumOff val="80000"/>
                  </a:schemeClr>
                </a:solidFill>
                <a:effectLst/>
                <a:latin typeface="+mn-lt"/>
                <a:ea typeface="+mn-ea"/>
                <a:cs typeface="+mn-cs"/>
              </a:rPr>
              <a:t>General enquiries</a:t>
            </a:r>
            <a:r>
              <a:rPr lang="en-AU" sz="1100" b="1" kern="1200">
                <a:solidFill>
                  <a:schemeClr val="bg2">
                    <a:lumMod val="20000"/>
                    <a:lumOff val="80000"/>
                  </a:schemeClr>
                </a:solidFill>
                <a:effectLst/>
                <a:latin typeface="+mn-lt"/>
                <a:ea typeface="+mn-ea"/>
                <a:cs typeface="+mn-cs"/>
              </a:rPr>
              <a:t> </a:t>
            </a:r>
            <a:r>
              <a:rPr lang="en-AU" sz="1100" b="1" kern="1200">
                <a:solidFill>
                  <a:schemeClr val="bg2"/>
                </a:solidFill>
                <a:effectLst/>
                <a:latin typeface="+mn-lt"/>
                <a:ea typeface="+mn-ea"/>
                <a:cs typeface="+mn-cs"/>
              </a:rPr>
              <a:t>beta@pmc.gov.au</a:t>
            </a:r>
            <a:endParaRPr lang="en-AU" sz="1100" kern="1200">
              <a:solidFill>
                <a:schemeClr val="bg2"/>
              </a:solidFill>
              <a:effectLst/>
              <a:latin typeface="+mn-lt"/>
              <a:ea typeface="+mn-ea"/>
              <a:cs typeface="+mn-cs"/>
            </a:endParaRPr>
          </a:p>
          <a:p>
            <a:r>
              <a:rPr lang="en-AU" sz="1100" kern="1200">
                <a:solidFill>
                  <a:schemeClr val="bg2">
                    <a:lumMod val="20000"/>
                    <a:lumOff val="80000"/>
                  </a:schemeClr>
                </a:solidFill>
                <a:effectLst/>
                <a:latin typeface="+mn-lt"/>
                <a:ea typeface="+mn-ea"/>
                <a:cs typeface="+mn-cs"/>
              </a:rPr>
              <a:t>Media enquiries </a:t>
            </a:r>
            <a:r>
              <a:rPr lang="en-AU" sz="1100" b="1" kern="1200">
                <a:solidFill>
                  <a:schemeClr val="bg2"/>
                </a:solidFill>
                <a:effectLst/>
                <a:latin typeface="+mn-lt"/>
                <a:ea typeface="+mn-ea"/>
                <a:cs typeface="+mn-cs"/>
              </a:rPr>
              <a:t>media@pmc.gov.au</a:t>
            </a:r>
            <a:endParaRPr lang="en-AU" sz="1100" kern="1200">
              <a:solidFill>
                <a:schemeClr val="bg2"/>
              </a:solidFill>
              <a:effectLst/>
              <a:latin typeface="+mn-lt"/>
              <a:ea typeface="+mn-ea"/>
              <a:cs typeface="+mn-cs"/>
            </a:endParaRPr>
          </a:p>
          <a:p>
            <a:r>
              <a:rPr lang="en-AU" sz="1100" kern="1200">
                <a:solidFill>
                  <a:schemeClr val="bg2">
                    <a:lumMod val="20000"/>
                    <a:lumOff val="80000"/>
                  </a:schemeClr>
                </a:solidFill>
                <a:effectLst/>
                <a:latin typeface="+mn-lt"/>
                <a:ea typeface="+mn-ea"/>
                <a:cs typeface="+mn-cs"/>
              </a:rPr>
              <a:t>Find out more </a:t>
            </a:r>
            <a:r>
              <a:rPr lang="en-AU" sz="1100" b="1" kern="1200">
                <a:solidFill>
                  <a:schemeClr val="bg2"/>
                </a:solidFill>
                <a:effectLst/>
                <a:latin typeface="+mn-lt"/>
                <a:ea typeface="+mn-ea"/>
                <a:cs typeface="+mn-cs"/>
              </a:rPr>
              <a:t>pmc.gov.au/beta</a:t>
            </a:r>
            <a:endParaRPr lang="en-AU" sz="1100" kern="1200">
              <a:solidFill>
                <a:schemeClr val="bg2"/>
              </a:solidFill>
              <a:effectLst/>
              <a:latin typeface="+mn-lt"/>
              <a:ea typeface="+mn-ea"/>
              <a:cs typeface="+mn-cs"/>
            </a:endParaRPr>
          </a:p>
        </p:txBody>
      </p:sp>
    </p:spTree>
    <p:extLst>
      <p:ext uri="{BB962C8B-B14F-4D97-AF65-F5344CB8AC3E}">
        <p14:creationId xmlns:p14="http://schemas.microsoft.com/office/powerpoint/2010/main" val="378730344"/>
      </p:ext>
    </p:extLst>
  </p:cSld>
  <p:clrMapOvr>
    <a:masterClrMapping/>
  </p:clrMapOvr>
  <p:extLst>
    <p:ext uri="{DCECCB84-F9BA-43D5-87BE-67443E8EF086}">
      <p15:sldGuideLst xmlns:p15="http://schemas.microsoft.com/office/powerpoint/2012/main">
        <p15:guide id="1" orient="horz" pos="381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2 column + quote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529" y="-297"/>
            <a:ext cx="12193057" cy="6858594"/>
          </a:xfrm>
          <a:prstGeom prst="rect">
            <a:avLst/>
          </a:prstGeom>
        </p:spPr>
      </p:pic>
      <p:sp>
        <p:nvSpPr>
          <p:cNvPr id="5" name="Slide Number Placeholder 4">
            <a:extLst>
              <a:ext uri="{FF2B5EF4-FFF2-40B4-BE49-F238E27FC236}">
                <a16:creationId xmlns:a16="http://schemas.microsoft.com/office/drawing/2014/main" id="{E8EE105D-59F1-0D42-B8B8-77F4DABBACA8}"/>
              </a:ext>
            </a:extLst>
          </p:cNvPr>
          <p:cNvSpPr>
            <a:spLocks noGrp="1"/>
          </p:cNvSpPr>
          <p:nvPr>
            <p:ph type="sldNum" sz="quarter" idx="12"/>
          </p:nvPr>
        </p:nvSpPr>
        <p:spPr/>
        <p:txBody>
          <a:bodyPr/>
          <a:lstStyle>
            <a:lvl1pPr>
              <a:defRPr>
                <a:solidFill>
                  <a:schemeClr val="bg1"/>
                </a:solidFill>
              </a:defRPr>
            </a:lvl1pPr>
          </a:lstStyle>
          <a:p>
            <a:fld id="{0500C9E6-702F-A843-8A04-80C500C6891A}" type="slidenum">
              <a:rPr lang="en-AU" smtClean="0"/>
              <a:pPr/>
              <a:t>‹#›</a:t>
            </a:fld>
            <a:endParaRPr lang="en-AU" dirty="0"/>
          </a:p>
        </p:txBody>
      </p:sp>
    </p:spTree>
    <p:extLst>
      <p:ext uri="{BB962C8B-B14F-4D97-AF65-F5344CB8AC3E}">
        <p14:creationId xmlns:p14="http://schemas.microsoft.com/office/powerpoint/2010/main" val="2159706085"/>
      </p:ext>
    </p:extLst>
  </p:cSld>
  <p:clrMapOvr>
    <a:masterClrMapping/>
  </p:clrMapOvr>
  <p:extLst mod="1">
    <p:ext uri="{DCECCB84-F9BA-43D5-87BE-67443E8EF086}">
      <p15:sldGuideLst xmlns:p15="http://schemas.microsoft.com/office/powerpoint/2012/main">
        <p15:guide id="1" orient="horz" pos="550">
          <p15:clr>
            <a:srgbClr val="FBAE40"/>
          </p15:clr>
        </p15:guide>
        <p15:guide id="2" pos="2570">
          <p15:clr>
            <a:srgbClr val="FBAE40"/>
          </p15:clr>
        </p15:guide>
        <p15:guide id="3" pos="2683">
          <p15:clr>
            <a:srgbClr val="FBAE40"/>
          </p15:clr>
        </p15:guide>
        <p15:guide id="4" pos="4997">
          <p15:clr>
            <a:srgbClr val="FBAE40"/>
          </p15:clr>
        </p15:guide>
        <p15:guide id="5" pos="570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slideLayout" Target="../slideLayouts/slideLayout86.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slideLayout" Target="../slideLayouts/slideLayout85.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29" Type="http://schemas.openxmlformats.org/officeDocument/2006/relationships/theme" Target="../theme/theme3.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28" Type="http://schemas.openxmlformats.org/officeDocument/2006/relationships/slideLayout" Target="../slideLayouts/slideLayout88.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 Id="rId27"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1BD983-707D-1F4C-8F21-2EA2780DD7E2}"/>
              </a:ext>
            </a:extLst>
          </p:cNvPr>
          <p:cNvSpPr>
            <a:spLocks noGrp="1"/>
          </p:cNvSpPr>
          <p:nvPr>
            <p:ph type="title"/>
          </p:nvPr>
        </p:nvSpPr>
        <p:spPr>
          <a:xfrm>
            <a:off x="479425" y="476250"/>
            <a:ext cx="11233150" cy="387798"/>
          </a:xfrm>
          <a:prstGeom prst="rect">
            <a:avLst/>
          </a:prstGeom>
        </p:spPr>
        <p:txBody>
          <a:bodyPr vert="horz" wrap="square" lIns="0" tIns="0" rIns="0" bIns="0" rtlCol="0" anchor="t" anchorCtr="0">
            <a:spAutoFit/>
          </a:bodyPr>
          <a:lstStyle/>
          <a:p>
            <a:r>
              <a:rPr lang="en-US" smtClean="0"/>
              <a:t>Click to edit Master title style</a:t>
            </a:r>
            <a:endParaRPr lang="en-AU" dirty="0"/>
          </a:p>
        </p:txBody>
      </p:sp>
      <p:sp>
        <p:nvSpPr>
          <p:cNvPr id="3" name="Text Placeholder 2">
            <a:extLst>
              <a:ext uri="{FF2B5EF4-FFF2-40B4-BE49-F238E27FC236}">
                <a16:creationId xmlns:a16="http://schemas.microsoft.com/office/drawing/2014/main" id="{993E4F35-A026-164B-B1A1-429DC337F3F7}"/>
              </a:ext>
            </a:extLst>
          </p:cNvPr>
          <p:cNvSpPr>
            <a:spLocks noGrp="1"/>
          </p:cNvSpPr>
          <p:nvPr>
            <p:ph type="body" idx="1"/>
          </p:nvPr>
        </p:nvSpPr>
        <p:spPr>
          <a:xfrm>
            <a:off x="479424" y="1665288"/>
            <a:ext cx="5437189" cy="4464050"/>
          </a:xfrm>
          <a:prstGeom prst="rect">
            <a:avLst/>
          </a:prstGeom>
        </p:spPr>
        <p:txBody>
          <a:bodyPr vert="horz" lIns="0" tIns="0" rIns="0" bIns="0" rtlCol="0">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6" name="Slide Number Placeholder 5">
            <a:extLst>
              <a:ext uri="{FF2B5EF4-FFF2-40B4-BE49-F238E27FC236}">
                <a16:creationId xmlns:a16="http://schemas.microsoft.com/office/drawing/2014/main" id="{7E011CA9-921A-464C-B283-9681AA85DF9F}"/>
              </a:ext>
            </a:extLst>
          </p:cNvPr>
          <p:cNvSpPr>
            <a:spLocks noGrp="1"/>
          </p:cNvSpPr>
          <p:nvPr>
            <p:ph type="sldNum" sz="quarter" idx="4"/>
          </p:nvPr>
        </p:nvSpPr>
        <p:spPr>
          <a:xfrm>
            <a:off x="11299823" y="6532580"/>
            <a:ext cx="412751" cy="123111"/>
          </a:xfrm>
          <a:prstGeom prst="rect">
            <a:avLst/>
          </a:prstGeom>
        </p:spPr>
        <p:txBody>
          <a:bodyPr vert="horz" wrap="square" lIns="0" tIns="0" rIns="0" bIns="0" rtlCol="0" anchor="b" anchorCtr="0">
            <a:spAutoFit/>
          </a:bodyPr>
          <a:lstStyle>
            <a:lvl1pPr algn="r">
              <a:defRPr sz="800">
                <a:solidFill>
                  <a:schemeClr val="tx1">
                    <a:tint val="75000"/>
                  </a:schemeClr>
                </a:solidFill>
              </a:defRPr>
            </a:lvl1pPr>
          </a:lstStyle>
          <a:p>
            <a:fld id="{0500C9E6-702F-A843-8A04-80C500C6891A}" type="slidenum">
              <a:rPr lang="en-AU"/>
              <a:pPr/>
              <a:t>‹#›</a:t>
            </a:fld>
            <a:endParaRPr lang="en-AU"/>
          </a:p>
        </p:txBody>
      </p:sp>
    </p:spTree>
    <p:extLst>
      <p:ext uri="{BB962C8B-B14F-4D97-AF65-F5344CB8AC3E}">
        <p14:creationId xmlns:p14="http://schemas.microsoft.com/office/powerpoint/2010/main" val="4180388909"/>
      </p:ext>
    </p:extLst>
  </p:cSld>
  <p:clrMap bg1="lt1" tx1="dk1" bg2="lt2" tx2="dk2" accent1="accent1" accent2="accent2" accent3="accent3" accent4="accent4" accent5="accent5" accent6="accent6" hlink="hlink" folHlink="folHlink"/>
  <p:sldLayoutIdLst>
    <p:sldLayoutId id="2147483788" r:id="rId1"/>
    <p:sldLayoutId id="2147483696" r:id="rId2"/>
    <p:sldLayoutId id="2147483697" r:id="rId3"/>
    <p:sldLayoutId id="2147483698" r:id="rId4"/>
    <p:sldLayoutId id="2147483699" r:id="rId5"/>
    <p:sldLayoutId id="2147483700" r:id="rId6"/>
    <p:sldLayoutId id="2147483753" r:id="rId7"/>
    <p:sldLayoutId id="2147483702" r:id="rId8"/>
    <p:sldLayoutId id="2147483756"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 id="2147483721" r:id="rId28"/>
    <p:sldLayoutId id="2147483722" r:id="rId29"/>
    <p:sldLayoutId id="2147483755" r:id="rId30"/>
    <p:sldLayoutId id="2147483754" r:id="rId31"/>
  </p:sldLayoutIdLst>
  <p:hf hdr="0" ft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700"/>
        </a:spcBef>
        <a:buFont typeface="Arial" panose="020B0604020202020204" pitchFamily="34" charset="0"/>
        <a:buNone/>
        <a:defRPr sz="1400" kern="1200">
          <a:solidFill>
            <a:schemeClr val="accent1"/>
          </a:solidFill>
          <a:latin typeface="+mn-lt"/>
          <a:ea typeface="+mn-ea"/>
          <a:cs typeface="+mn-cs"/>
        </a:defRPr>
      </a:lvl1pPr>
      <a:lvl2pPr marL="0" indent="0" algn="l" defTabSz="914400" rtl="0" eaLnBrk="1" latinLnBrk="0" hangingPunct="1">
        <a:lnSpc>
          <a:spcPct val="100000"/>
        </a:lnSpc>
        <a:spcBef>
          <a:spcPts val="1400"/>
        </a:spcBef>
        <a:buFont typeface="Arial" panose="020B0604020202020204" pitchFamily="34" charset="0"/>
        <a:buNone/>
        <a:defRPr sz="1600" b="1" kern="1200">
          <a:solidFill>
            <a:schemeClr val="accent1"/>
          </a:solidFill>
          <a:latin typeface="+mn-lt"/>
          <a:ea typeface="+mn-ea"/>
          <a:cs typeface="+mn-cs"/>
        </a:defRPr>
      </a:lvl2pPr>
      <a:lvl3pPr marL="0" indent="0" algn="l" defTabSz="914400" rtl="0" eaLnBrk="1" latinLnBrk="0" hangingPunct="1">
        <a:lnSpc>
          <a:spcPct val="110000"/>
        </a:lnSpc>
        <a:spcBef>
          <a:spcPts val="700"/>
        </a:spcBef>
        <a:buFont typeface="Arial" panose="020B0604020202020204" pitchFamily="34" charset="0"/>
        <a:buNone/>
        <a:defRPr lang="en-GB" sz="1000" kern="1200">
          <a:solidFill>
            <a:schemeClr val="tx1"/>
          </a:solidFill>
          <a:latin typeface="+mn-lt"/>
          <a:ea typeface="+mn-ea"/>
          <a:cs typeface="+mn-cs"/>
        </a:defRPr>
      </a:lvl3pPr>
      <a:lvl4pPr marL="144000" indent="-144000" algn="l" defTabSz="914400" rtl="0" eaLnBrk="1" latinLnBrk="0" hangingPunct="1">
        <a:lnSpc>
          <a:spcPct val="110000"/>
        </a:lnSpc>
        <a:spcBef>
          <a:spcPts val="700"/>
        </a:spcBef>
        <a:buClr>
          <a:schemeClr val="accent2"/>
        </a:buClr>
        <a:buFont typeface="Arial" panose="020B0604020202020204" pitchFamily="34" charset="0"/>
        <a:buChar char="•"/>
        <a:defRPr sz="1000" kern="1200">
          <a:solidFill>
            <a:schemeClr val="tx1"/>
          </a:solidFill>
          <a:latin typeface="+mn-lt"/>
          <a:ea typeface="+mn-ea"/>
          <a:cs typeface="+mn-cs"/>
        </a:defRPr>
      </a:lvl4pPr>
      <a:lvl5pPr marL="288000" indent="-144000" algn="l" defTabSz="914400" rtl="0" eaLnBrk="1" latinLnBrk="0" hangingPunct="1">
        <a:lnSpc>
          <a:spcPct val="110000"/>
        </a:lnSpc>
        <a:spcBef>
          <a:spcPts val="700"/>
        </a:spcBef>
        <a:buClr>
          <a:schemeClr val="accent2"/>
        </a:buClr>
        <a:buFont typeface="System Font Regular"/>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 orient="horz" pos="3861">
          <p15:clr>
            <a:srgbClr val="F26B43"/>
          </p15:clr>
        </p15:guide>
        <p15:guide id="9" orient="horz" pos="300" userDrawn="1">
          <p15:clr>
            <a:srgbClr val="F26B43"/>
          </p15:clr>
        </p15:guide>
        <p15:guide id="10" pos="302" userDrawn="1">
          <p15:clr>
            <a:srgbClr val="F26B43"/>
          </p15:clr>
        </p15:guide>
        <p15:guide id="11" pos="7378" userDrawn="1">
          <p15:clr>
            <a:srgbClr val="F26B43"/>
          </p15:clr>
        </p15:guide>
        <p15:guide id="13" orient="horz" pos="1049" userDrawn="1">
          <p15:clr>
            <a:srgbClr val="F26B43"/>
          </p15:clr>
        </p15:guide>
        <p15:guide id="14" orient="horz" pos="4174" userDrawn="1">
          <p15:clr>
            <a:srgbClr val="F26B43"/>
          </p15:clr>
        </p15:guide>
        <p15:guide id="15" orient="horz" pos="129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1BD983-707D-1F4C-8F21-2EA2780DD7E2}"/>
              </a:ext>
            </a:extLst>
          </p:cNvPr>
          <p:cNvSpPr>
            <a:spLocks noGrp="1"/>
          </p:cNvSpPr>
          <p:nvPr>
            <p:ph type="title"/>
          </p:nvPr>
        </p:nvSpPr>
        <p:spPr>
          <a:xfrm>
            <a:off x="479425" y="476250"/>
            <a:ext cx="11233150" cy="387798"/>
          </a:xfrm>
          <a:prstGeom prst="rect">
            <a:avLst/>
          </a:prstGeom>
        </p:spPr>
        <p:txBody>
          <a:bodyPr vert="horz" wrap="square" lIns="0" tIns="0" rIns="0" bIns="0" rtlCol="0" anchor="t" anchorCtr="0">
            <a:spAutoFit/>
          </a:bodyPr>
          <a:lstStyle/>
          <a:p>
            <a:r>
              <a:rPr lang="en-GB" dirty="0"/>
              <a:t>Click to edit Master title style</a:t>
            </a:r>
            <a:endParaRPr lang="en-AU" dirty="0"/>
          </a:p>
        </p:txBody>
      </p:sp>
      <p:sp>
        <p:nvSpPr>
          <p:cNvPr id="3" name="Text Placeholder 2">
            <a:extLst>
              <a:ext uri="{FF2B5EF4-FFF2-40B4-BE49-F238E27FC236}">
                <a16:creationId xmlns:a16="http://schemas.microsoft.com/office/drawing/2014/main" id="{993E4F35-A026-164B-B1A1-429DC337F3F7}"/>
              </a:ext>
            </a:extLst>
          </p:cNvPr>
          <p:cNvSpPr>
            <a:spLocks noGrp="1"/>
          </p:cNvSpPr>
          <p:nvPr>
            <p:ph type="body" idx="1"/>
          </p:nvPr>
        </p:nvSpPr>
        <p:spPr>
          <a:xfrm>
            <a:off x="479424" y="1665288"/>
            <a:ext cx="5437189" cy="4464050"/>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AU" dirty="0"/>
          </a:p>
        </p:txBody>
      </p:sp>
      <p:sp>
        <p:nvSpPr>
          <p:cNvPr id="6" name="Slide Number Placeholder 5">
            <a:extLst>
              <a:ext uri="{FF2B5EF4-FFF2-40B4-BE49-F238E27FC236}">
                <a16:creationId xmlns:a16="http://schemas.microsoft.com/office/drawing/2014/main" id="{7E011CA9-921A-464C-B283-9681AA85DF9F}"/>
              </a:ext>
            </a:extLst>
          </p:cNvPr>
          <p:cNvSpPr>
            <a:spLocks noGrp="1"/>
          </p:cNvSpPr>
          <p:nvPr>
            <p:ph type="sldNum" sz="quarter" idx="4"/>
          </p:nvPr>
        </p:nvSpPr>
        <p:spPr>
          <a:xfrm>
            <a:off x="11299823" y="6532580"/>
            <a:ext cx="412751" cy="123111"/>
          </a:xfrm>
          <a:prstGeom prst="rect">
            <a:avLst/>
          </a:prstGeom>
        </p:spPr>
        <p:txBody>
          <a:bodyPr vert="horz" wrap="square" lIns="0" tIns="0" rIns="0" bIns="0" rtlCol="0" anchor="b" anchorCtr="0">
            <a:spAutoFit/>
          </a:bodyPr>
          <a:lstStyle>
            <a:lvl1pPr algn="r">
              <a:defRPr sz="800">
                <a:solidFill>
                  <a:schemeClr val="tx1">
                    <a:tint val="75000"/>
                  </a:schemeClr>
                </a:solidFill>
              </a:defRPr>
            </a:lvl1pPr>
          </a:lstStyle>
          <a:p>
            <a:fld id="{0500C9E6-702F-A843-8A04-80C500C6891A}" type="slidenum">
              <a:rPr lang="en-AU"/>
              <a:pPr/>
              <a:t>‹#›</a:t>
            </a:fld>
            <a:endParaRPr lang="en-AU"/>
          </a:p>
        </p:txBody>
      </p:sp>
    </p:spTree>
    <p:extLst>
      <p:ext uri="{BB962C8B-B14F-4D97-AF65-F5344CB8AC3E}">
        <p14:creationId xmlns:p14="http://schemas.microsoft.com/office/powerpoint/2010/main" val="301576023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44" r:id="rId20"/>
    <p:sldLayoutId id="2147483745" r:id="rId21"/>
    <p:sldLayoutId id="2147483746" r:id="rId22"/>
    <p:sldLayoutId id="2147483747" r:id="rId23"/>
    <p:sldLayoutId id="2147483748" r:id="rId24"/>
    <p:sldLayoutId id="2147483749" r:id="rId25"/>
    <p:sldLayoutId id="2147483750" r:id="rId26"/>
    <p:sldLayoutId id="2147483751" r:id="rId27"/>
    <p:sldLayoutId id="2147483752" r:id="rId28"/>
    <p:sldLayoutId id="2147483787" r:id="rId29"/>
  </p:sldLayoutIdLst>
  <p:hf hdr="0" ft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700"/>
        </a:spcBef>
        <a:buFont typeface="Arial" panose="020B0604020202020204" pitchFamily="34" charset="0"/>
        <a:buNone/>
        <a:defRPr sz="1400" kern="1200">
          <a:solidFill>
            <a:schemeClr val="accent1"/>
          </a:solidFill>
          <a:latin typeface="+mn-lt"/>
          <a:ea typeface="+mn-ea"/>
          <a:cs typeface="+mn-cs"/>
        </a:defRPr>
      </a:lvl1pPr>
      <a:lvl2pPr marL="0" indent="0" algn="l" defTabSz="914400" rtl="0" eaLnBrk="1" latinLnBrk="0" hangingPunct="1">
        <a:lnSpc>
          <a:spcPct val="100000"/>
        </a:lnSpc>
        <a:spcBef>
          <a:spcPts val="1400"/>
        </a:spcBef>
        <a:buFont typeface="Arial" panose="020B0604020202020204" pitchFamily="34" charset="0"/>
        <a:buNone/>
        <a:defRPr sz="1600" b="1" kern="1200">
          <a:solidFill>
            <a:schemeClr val="accent1"/>
          </a:solidFill>
          <a:latin typeface="+mn-lt"/>
          <a:ea typeface="+mn-ea"/>
          <a:cs typeface="+mn-cs"/>
        </a:defRPr>
      </a:lvl2pPr>
      <a:lvl3pPr marL="0" indent="0" algn="l" defTabSz="914400" rtl="0" eaLnBrk="1" latinLnBrk="0" hangingPunct="1">
        <a:lnSpc>
          <a:spcPct val="110000"/>
        </a:lnSpc>
        <a:spcBef>
          <a:spcPts val="700"/>
        </a:spcBef>
        <a:buFont typeface="Arial" panose="020B0604020202020204" pitchFamily="34" charset="0"/>
        <a:buNone/>
        <a:defRPr lang="en-GB" sz="1000" kern="1200">
          <a:solidFill>
            <a:schemeClr val="tx1"/>
          </a:solidFill>
          <a:latin typeface="+mn-lt"/>
          <a:ea typeface="+mn-ea"/>
          <a:cs typeface="+mn-cs"/>
        </a:defRPr>
      </a:lvl3pPr>
      <a:lvl4pPr marL="144000" indent="-144000" algn="l" defTabSz="914400" rtl="0" eaLnBrk="1" latinLnBrk="0" hangingPunct="1">
        <a:lnSpc>
          <a:spcPct val="110000"/>
        </a:lnSpc>
        <a:spcBef>
          <a:spcPts val="700"/>
        </a:spcBef>
        <a:buClr>
          <a:schemeClr val="accent2"/>
        </a:buClr>
        <a:buFont typeface="Arial" panose="020B0604020202020204" pitchFamily="34" charset="0"/>
        <a:buChar char="•"/>
        <a:defRPr sz="1000" kern="1200">
          <a:solidFill>
            <a:schemeClr val="tx1"/>
          </a:solidFill>
          <a:latin typeface="+mn-lt"/>
          <a:ea typeface="+mn-ea"/>
          <a:cs typeface="+mn-cs"/>
        </a:defRPr>
      </a:lvl4pPr>
      <a:lvl5pPr marL="288000" indent="-144000" algn="l" defTabSz="914400" rtl="0" eaLnBrk="1" latinLnBrk="0" hangingPunct="1">
        <a:lnSpc>
          <a:spcPct val="110000"/>
        </a:lnSpc>
        <a:spcBef>
          <a:spcPts val="700"/>
        </a:spcBef>
        <a:buClr>
          <a:schemeClr val="accent2"/>
        </a:buClr>
        <a:buFont typeface="System Font Regular"/>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 orient="horz" pos="3861">
          <p15:clr>
            <a:srgbClr val="F26B43"/>
          </p15:clr>
        </p15:guide>
        <p15:guide id="9" orient="horz" pos="300">
          <p15:clr>
            <a:srgbClr val="F26B43"/>
          </p15:clr>
        </p15:guide>
        <p15:guide id="10" pos="302">
          <p15:clr>
            <a:srgbClr val="F26B43"/>
          </p15:clr>
        </p15:guide>
        <p15:guide id="11" pos="7378">
          <p15:clr>
            <a:srgbClr val="F26B43"/>
          </p15:clr>
        </p15:guide>
        <p15:guide id="13" orient="horz" pos="1049">
          <p15:clr>
            <a:srgbClr val="F26B43"/>
          </p15:clr>
        </p15:guide>
        <p15:guide id="14" orient="horz" pos="4174">
          <p15:clr>
            <a:srgbClr val="F26B43"/>
          </p15:clr>
        </p15:guide>
        <p15:guide id="15" orient="horz" pos="129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1BD983-707D-1F4C-8F21-2EA2780DD7E2}"/>
              </a:ext>
            </a:extLst>
          </p:cNvPr>
          <p:cNvSpPr>
            <a:spLocks noGrp="1"/>
          </p:cNvSpPr>
          <p:nvPr>
            <p:ph type="title"/>
          </p:nvPr>
        </p:nvSpPr>
        <p:spPr>
          <a:xfrm>
            <a:off x="479425" y="476250"/>
            <a:ext cx="11233150" cy="387798"/>
          </a:xfrm>
          <a:prstGeom prst="rect">
            <a:avLst/>
          </a:prstGeom>
        </p:spPr>
        <p:txBody>
          <a:bodyPr vert="horz" wrap="square" lIns="0" tIns="0" rIns="0" bIns="0" rtlCol="0" anchor="t" anchorCtr="0">
            <a:spAutoFit/>
          </a:bodyPr>
          <a:lstStyle/>
          <a:p>
            <a:r>
              <a:rPr lang="en-US" smtClean="0"/>
              <a:t>Click to edit Master title style</a:t>
            </a:r>
            <a:endParaRPr lang="en-AU" dirty="0"/>
          </a:p>
        </p:txBody>
      </p:sp>
      <p:sp>
        <p:nvSpPr>
          <p:cNvPr id="3" name="Text Placeholder 2">
            <a:extLst>
              <a:ext uri="{FF2B5EF4-FFF2-40B4-BE49-F238E27FC236}">
                <a16:creationId xmlns:a16="http://schemas.microsoft.com/office/drawing/2014/main" id="{993E4F35-A026-164B-B1A1-429DC337F3F7}"/>
              </a:ext>
            </a:extLst>
          </p:cNvPr>
          <p:cNvSpPr>
            <a:spLocks noGrp="1"/>
          </p:cNvSpPr>
          <p:nvPr>
            <p:ph type="body" idx="1"/>
          </p:nvPr>
        </p:nvSpPr>
        <p:spPr>
          <a:xfrm>
            <a:off x="479424" y="1665288"/>
            <a:ext cx="5437189" cy="4464050"/>
          </a:xfrm>
          <a:prstGeom prst="rect">
            <a:avLst/>
          </a:prstGeom>
        </p:spPr>
        <p:txBody>
          <a:bodyPr vert="horz" lIns="0" tIns="0" rIns="0" bIns="0" rtlCol="0">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6" name="Slide Number Placeholder 5">
            <a:extLst>
              <a:ext uri="{FF2B5EF4-FFF2-40B4-BE49-F238E27FC236}">
                <a16:creationId xmlns:a16="http://schemas.microsoft.com/office/drawing/2014/main" id="{7E011CA9-921A-464C-B283-9681AA85DF9F}"/>
              </a:ext>
            </a:extLst>
          </p:cNvPr>
          <p:cNvSpPr>
            <a:spLocks noGrp="1"/>
          </p:cNvSpPr>
          <p:nvPr>
            <p:ph type="sldNum" sz="quarter" idx="4"/>
          </p:nvPr>
        </p:nvSpPr>
        <p:spPr>
          <a:xfrm>
            <a:off x="11299823" y="6532580"/>
            <a:ext cx="412751" cy="123111"/>
          </a:xfrm>
          <a:prstGeom prst="rect">
            <a:avLst/>
          </a:prstGeom>
        </p:spPr>
        <p:txBody>
          <a:bodyPr vert="horz" wrap="square" lIns="0" tIns="0" rIns="0" bIns="0" rtlCol="0" anchor="b" anchorCtr="0">
            <a:spAutoFit/>
          </a:bodyPr>
          <a:lstStyle>
            <a:lvl1pPr algn="r">
              <a:defRPr sz="800">
                <a:solidFill>
                  <a:schemeClr val="tx1">
                    <a:tint val="75000"/>
                  </a:schemeClr>
                </a:solidFill>
              </a:defRPr>
            </a:lvl1pPr>
          </a:lstStyle>
          <a:p>
            <a:fld id="{0500C9E6-702F-A843-8A04-80C500C6891A}" type="slidenum">
              <a:rPr lang="en-AU"/>
              <a:pPr/>
              <a:t>‹#›</a:t>
            </a:fld>
            <a:endParaRPr lang="en-AU"/>
          </a:p>
        </p:txBody>
      </p:sp>
    </p:spTree>
    <p:extLst>
      <p:ext uri="{BB962C8B-B14F-4D97-AF65-F5344CB8AC3E}">
        <p14:creationId xmlns:p14="http://schemas.microsoft.com/office/powerpoint/2010/main" val="2155930225"/>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 id="2147483776" r:id="rId19"/>
    <p:sldLayoutId id="2147483777" r:id="rId20"/>
    <p:sldLayoutId id="2147483778" r:id="rId21"/>
    <p:sldLayoutId id="2147483779" r:id="rId22"/>
    <p:sldLayoutId id="2147483780" r:id="rId23"/>
    <p:sldLayoutId id="2147483781" r:id="rId24"/>
    <p:sldLayoutId id="2147483782" r:id="rId25"/>
    <p:sldLayoutId id="2147483783" r:id="rId26"/>
    <p:sldLayoutId id="2147483784" r:id="rId27"/>
    <p:sldLayoutId id="2147483785" r:id="rId28"/>
  </p:sldLayoutIdLst>
  <p:hf hdr="0" ft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700"/>
        </a:spcBef>
        <a:buFont typeface="Arial" panose="020B0604020202020204" pitchFamily="34" charset="0"/>
        <a:buNone/>
        <a:defRPr sz="1400" kern="1200">
          <a:solidFill>
            <a:schemeClr val="accent1"/>
          </a:solidFill>
          <a:latin typeface="+mn-lt"/>
          <a:ea typeface="+mn-ea"/>
          <a:cs typeface="+mn-cs"/>
        </a:defRPr>
      </a:lvl1pPr>
      <a:lvl2pPr marL="0" indent="0" algn="l" defTabSz="914400" rtl="0" eaLnBrk="1" latinLnBrk="0" hangingPunct="1">
        <a:lnSpc>
          <a:spcPct val="100000"/>
        </a:lnSpc>
        <a:spcBef>
          <a:spcPts val="1400"/>
        </a:spcBef>
        <a:buFont typeface="Arial" panose="020B0604020202020204" pitchFamily="34" charset="0"/>
        <a:buNone/>
        <a:defRPr sz="1600" b="1" kern="1200">
          <a:solidFill>
            <a:schemeClr val="accent1"/>
          </a:solidFill>
          <a:latin typeface="+mn-lt"/>
          <a:ea typeface="+mn-ea"/>
          <a:cs typeface="+mn-cs"/>
        </a:defRPr>
      </a:lvl2pPr>
      <a:lvl3pPr marL="0" indent="0" algn="l" defTabSz="914400" rtl="0" eaLnBrk="1" latinLnBrk="0" hangingPunct="1">
        <a:lnSpc>
          <a:spcPct val="110000"/>
        </a:lnSpc>
        <a:spcBef>
          <a:spcPts val="700"/>
        </a:spcBef>
        <a:buFont typeface="Arial" panose="020B0604020202020204" pitchFamily="34" charset="0"/>
        <a:buNone/>
        <a:defRPr lang="en-GB" sz="1000" kern="1200">
          <a:solidFill>
            <a:schemeClr val="tx1"/>
          </a:solidFill>
          <a:latin typeface="+mn-lt"/>
          <a:ea typeface="+mn-ea"/>
          <a:cs typeface="+mn-cs"/>
        </a:defRPr>
      </a:lvl3pPr>
      <a:lvl4pPr marL="144000" indent="-144000" algn="l" defTabSz="914400" rtl="0" eaLnBrk="1" latinLnBrk="0" hangingPunct="1">
        <a:lnSpc>
          <a:spcPct val="110000"/>
        </a:lnSpc>
        <a:spcBef>
          <a:spcPts val="700"/>
        </a:spcBef>
        <a:buClr>
          <a:schemeClr val="accent2"/>
        </a:buClr>
        <a:buFont typeface="Arial" panose="020B0604020202020204" pitchFamily="34" charset="0"/>
        <a:buChar char="•"/>
        <a:defRPr sz="1000" kern="1200">
          <a:solidFill>
            <a:schemeClr val="tx1"/>
          </a:solidFill>
          <a:latin typeface="+mn-lt"/>
          <a:ea typeface="+mn-ea"/>
          <a:cs typeface="+mn-cs"/>
        </a:defRPr>
      </a:lvl4pPr>
      <a:lvl5pPr marL="288000" indent="-144000" algn="l" defTabSz="914400" rtl="0" eaLnBrk="1" latinLnBrk="0" hangingPunct="1">
        <a:lnSpc>
          <a:spcPct val="110000"/>
        </a:lnSpc>
        <a:spcBef>
          <a:spcPts val="700"/>
        </a:spcBef>
        <a:buClr>
          <a:schemeClr val="accent2"/>
        </a:buClr>
        <a:buFont typeface="System Font Regular"/>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 orient="horz" pos="3861">
          <p15:clr>
            <a:srgbClr val="F26B43"/>
          </p15:clr>
        </p15:guide>
        <p15:guide id="9" orient="horz" pos="300">
          <p15:clr>
            <a:srgbClr val="F26B43"/>
          </p15:clr>
        </p15:guide>
        <p15:guide id="10" pos="302">
          <p15:clr>
            <a:srgbClr val="F26B43"/>
          </p15:clr>
        </p15:guide>
        <p15:guide id="11" pos="7378">
          <p15:clr>
            <a:srgbClr val="F26B43"/>
          </p15:clr>
        </p15:guide>
        <p15:guide id="13" orient="horz" pos="1049">
          <p15:clr>
            <a:srgbClr val="F26B43"/>
          </p15:clr>
        </p15:guide>
        <p15:guide id="14" orient="horz" pos="4174">
          <p15:clr>
            <a:srgbClr val="F26B43"/>
          </p15:clr>
        </p15:guide>
        <p15:guide id="15" orient="horz" pos="129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behaviouraleconomics.pmc.gov.au/projects/improving-energy-bill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4.xml"/><Relationship Id="rId1" Type="http://schemas.openxmlformats.org/officeDocument/2006/relationships/slideLayout" Target="../slideLayouts/slideLayout34.xml"/><Relationship Id="rId5" Type="http://schemas.openxmlformats.org/officeDocument/2006/relationships/image" Target="../media/image72.png"/><Relationship Id="rId4" Type="http://schemas.openxmlformats.org/officeDocument/2006/relationships/image" Target="../media/image71.png"/></Relationships>
</file>

<file path=ppt/slides/_rels/slide4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5.xml"/><Relationship Id="rId1" Type="http://schemas.openxmlformats.org/officeDocument/2006/relationships/slideLayout" Target="../slideLayouts/slideLayout34.xml"/><Relationship Id="rId4" Type="http://schemas.openxmlformats.org/officeDocument/2006/relationships/image" Target="../media/image74.png"/></Relationships>
</file>

<file path=ppt/slides/_rels/slide4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6.xml"/><Relationship Id="rId1" Type="http://schemas.openxmlformats.org/officeDocument/2006/relationships/slideLayout" Target="../slideLayouts/slideLayout34.xml"/><Relationship Id="rId4" Type="http://schemas.openxmlformats.org/officeDocument/2006/relationships/image" Target="../media/image76.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2.xml"/><Relationship Id="rId1" Type="http://schemas.openxmlformats.org/officeDocument/2006/relationships/slideLayout" Target="../slideLayouts/slideLayout35.xml"/><Relationship Id="rId6" Type="http://schemas.openxmlformats.org/officeDocument/2006/relationships/image" Target="../media/image79.png"/><Relationship Id="rId5" Type="http://schemas.openxmlformats.org/officeDocument/2006/relationships/image" Target="../media/image74.png"/><Relationship Id="rId4" Type="http://schemas.openxmlformats.org/officeDocument/2006/relationships/image" Target="../media/image78.png"/></Relationships>
</file>

<file path=ppt/slides/_rels/slide5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3.xml"/><Relationship Id="rId1" Type="http://schemas.openxmlformats.org/officeDocument/2006/relationships/slideLayout" Target="../slideLayouts/slideLayout35.xml"/><Relationship Id="rId4" Type="http://schemas.openxmlformats.org/officeDocument/2006/relationships/chart" Target="../charts/chart3.xml"/></Relationships>
</file>

<file path=ppt/slides/_rels/slide5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4.xml"/><Relationship Id="rId1" Type="http://schemas.openxmlformats.org/officeDocument/2006/relationships/slideLayout" Target="../slideLayouts/slideLayout35.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5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5.xml"/><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0.xml"/><Relationship Id="rId1" Type="http://schemas.openxmlformats.org/officeDocument/2006/relationships/slideLayout" Target="../slideLayouts/slideLayout5.xml"/><Relationship Id="rId4" Type="http://schemas.openxmlformats.org/officeDocument/2006/relationships/image" Target="../media/image84.png"/></Relationships>
</file>

<file path=ppt/slides/_rels/slide6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61.xml"/><Relationship Id="rId1" Type="http://schemas.openxmlformats.org/officeDocument/2006/relationships/slideLayout" Target="../slideLayouts/slideLayout5.xml"/><Relationship Id="rId4" Type="http://schemas.openxmlformats.org/officeDocument/2006/relationships/image" Target="../media/image86.png"/></Relationships>
</file>

<file path=ppt/slides/_rels/slide6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62.xml"/><Relationship Id="rId1" Type="http://schemas.openxmlformats.org/officeDocument/2006/relationships/slideLayout" Target="../slideLayouts/slideLayout4.xml"/><Relationship Id="rId4" Type="http://schemas.openxmlformats.org/officeDocument/2006/relationships/image" Target="../media/image88.png"/></Relationships>
</file>

<file path=ppt/slides/_rels/slide6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1.xml"/></Relationships>
</file>

<file path=ppt/slides/_rels/slide6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0.xml.rels><?xml version="1.0" encoding="UTF-8" standalone="yes"?>
<Relationships xmlns="http://schemas.openxmlformats.org/package/2006/relationships"><Relationship Id="rId2" Type="http://schemas.openxmlformats.org/officeDocument/2006/relationships/hyperlink" Target="https://behaviouraleconomics.pmc.gov.au/projects/improving-energy-bills" TargetMode="Externa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hyperlink" Target="https://www.aemc.gov.au/sites/default/files/2021-03/RRC0036%20Bill%20contents%20and%20billing%20requirements%20-%20Final%20rule_0.pdf" TargetMode="External"/><Relationship Id="rId1" Type="http://schemas.openxmlformats.org/officeDocument/2006/relationships/slideLayout" Target="../slideLayouts/slideLayout3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3.xml.rels><?xml version="1.0" encoding="UTF-8" standalone="yes"?>
<Relationships xmlns="http://schemas.openxmlformats.org/package/2006/relationships"><Relationship Id="rId3" Type="http://schemas.openxmlformats.org/officeDocument/2006/relationships/image" Target="../media/image93.png"/><Relationship Id="rId7" Type="http://schemas.openxmlformats.org/officeDocument/2006/relationships/hyperlink" Target="https://www.socialscienceregistry.org/trials/7970" TargetMode="External"/><Relationship Id="rId2" Type="http://schemas.openxmlformats.org/officeDocument/2006/relationships/notesSlide" Target="../notesSlides/notesSlide68.xml"/><Relationship Id="rId1" Type="http://schemas.openxmlformats.org/officeDocument/2006/relationships/slideLayout" Target="../slideLayouts/slideLayout35.xml"/><Relationship Id="rId6" Type="http://schemas.openxmlformats.org/officeDocument/2006/relationships/hyperlink" Target="https://www.socialscienceregistry.org/trials/7974" TargetMode="External"/><Relationship Id="rId5" Type="http://schemas.openxmlformats.org/officeDocument/2006/relationships/hyperlink" Target="https://behaviouraleconomics.pmc.gov.au/projects/improving-energy-bills" TargetMode="External"/><Relationship Id="rId4" Type="http://schemas.openxmlformats.org/officeDocument/2006/relationships/image" Target="../media/image11.svg"/></Relationships>
</file>

<file path=ppt/slides/_rels/slide7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69.xml"/><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aer.gov.au/retail-markets/guidelines-reviews/better-bills-guideline/consultation"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5EA568-4FE2-B84F-A7D6-A02C6FEEBA7F}"/>
              </a:ext>
            </a:extLst>
          </p:cNvPr>
          <p:cNvSpPr>
            <a:spLocks noGrp="1"/>
          </p:cNvSpPr>
          <p:nvPr>
            <p:ph type="body" sz="quarter" idx="10"/>
          </p:nvPr>
        </p:nvSpPr>
        <p:spPr/>
        <p:txBody>
          <a:bodyPr/>
          <a:lstStyle/>
          <a:p>
            <a:r>
              <a:rPr lang="en-AU" dirty="0" smtClean="0"/>
              <a:t>A report prepared for the Australian Energy Regulator</a:t>
            </a:r>
            <a:endParaRPr lang="en-AU" dirty="0"/>
          </a:p>
          <a:p>
            <a:pPr lvl="1"/>
            <a:r>
              <a:rPr lang="en-AU" dirty="0" smtClean="0"/>
              <a:t>October 2021</a:t>
            </a:r>
            <a:endParaRPr lang="en-AU" dirty="0"/>
          </a:p>
        </p:txBody>
      </p:sp>
      <p:sp>
        <p:nvSpPr>
          <p:cNvPr id="2" name="Title 1">
            <a:extLst>
              <a:ext uri="{FF2B5EF4-FFF2-40B4-BE49-F238E27FC236}">
                <a16:creationId xmlns:a16="http://schemas.microsoft.com/office/drawing/2014/main" id="{DCA70315-AAA0-D24C-A9B1-55E8FD95B814}"/>
              </a:ext>
            </a:extLst>
          </p:cNvPr>
          <p:cNvSpPr>
            <a:spLocks noGrp="1"/>
          </p:cNvSpPr>
          <p:nvPr>
            <p:ph type="title"/>
          </p:nvPr>
        </p:nvSpPr>
        <p:spPr/>
        <p:txBody>
          <a:bodyPr/>
          <a:lstStyle/>
          <a:p>
            <a:r>
              <a:rPr lang="en-AU" dirty="0" smtClean="0"/>
              <a:t>Improving energy bills: final report</a:t>
            </a:r>
            <a:endParaRPr lang="en-AU" dirty="0"/>
          </a:p>
        </p:txBody>
      </p:sp>
    </p:spTree>
    <p:extLst>
      <p:ext uri="{BB962C8B-B14F-4D97-AF65-F5344CB8AC3E}">
        <p14:creationId xmlns:p14="http://schemas.microsoft.com/office/powerpoint/2010/main" val="2512901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146FAA3-5F10-EC41-882E-FB4187E570D3}" type="slidenum">
              <a:rPr lang="en-AU" smtClean="0"/>
              <a:pPr/>
              <a:t>10</a:t>
            </a:fld>
            <a:endParaRPr lang="en-AU"/>
          </a:p>
        </p:txBody>
      </p:sp>
      <p:graphicFrame>
        <p:nvGraphicFramePr>
          <p:cNvPr id="6" name="Table 5" descr="B. Survey overview"/>
          <p:cNvGraphicFramePr>
            <a:graphicFrameLocks noGrp="1"/>
          </p:cNvGraphicFramePr>
          <p:nvPr>
            <p:extLst>
              <p:ext uri="{D42A27DB-BD31-4B8C-83A1-F6EECF244321}">
                <p14:modId xmlns:p14="http://schemas.microsoft.com/office/powerpoint/2010/main" val="665351096"/>
              </p:ext>
            </p:extLst>
          </p:nvPr>
        </p:nvGraphicFramePr>
        <p:xfrm>
          <a:off x="546099" y="1226471"/>
          <a:ext cx="11166476" cy="4023360"/>
        </p:xfrm>
        <a:graphic>
          <a:graphicData uri="http://schemas.openxmlformats.org/drawingml/2006/table">
            <a:tbl>
              <a:tblPr firstRow="1" bandRow="1">
                <a:tableStyleId>{5C22544A-7EE6-4342-B048-85BDC9FD1C3A}</a:tableStyleId>
              </a:tblPr>
              <a:tblGrid>
                <a:gridCol w="463551">
                  <a:extLst>
                    <a:ext uri="{9D8B030D-6E8A-4147-A177-3AD203B41FA5}">
                      <a16:colId xmlns:a16="http://schemas.microsoft.com/office/drawing/2014/main" val="2038765868"/>
                    </a:ext>
                  </a:extLst>
                </a:gridCol>
                <a:gridCol w="10702925">
                  <a:extLst>
                    <a:ext uri="{9D8B030D-6E8A-4147-A177-3AD203B41FA5}">
                      <a16:colId xmlns:a16="http://schemas.microsoft.com/office/drawing/2014/main" val="1348013624"/>
                    </a:ext>
                  </a:extLst>
                </a:gridCol>
              </a:tblGrid>
              <a:tr h="460535">
                <a:tc>
                  <a:txBody>
                    <a:bodyPr/>
                    <a:lstStyle/>
                    <a:p>
                      <a:pPr>
                        <a:lnSpc>
                          <a:spcPct val="150000"/>
                        </a:lnSpc>
                      </a:pPr>
                      <a:r>
                        <a:rPr lang="en-AU" b="1" dirty="0" smtClean="0">
                          <a:solidFill>
                            <a:schemeClr val="bg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ct val="150000"/>
                        </a:lnSpc>
                      </a:pPr>
                      <a:r>
                        <a:rPr lang="en-AU" b="1" dirty="0" smtClean="0">
                          <a:solidFill>
                            <a:schemeClr val="bg1"/>
                          </a:solidFill>
                        </a:rPr>
                        <a:t>Context and research design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9906460"/>
                  </a:ext>
                </a:extLst>
              </a:tr>
              <a:tr h="460535">
                <a:tc>
                  <a:txBody>
                    <a:bodyPr/>
                    <a:lstStyle/>
                    <a:p>
                      <a:pPr>
                        <a:lnSpc>
                          <a:spcPct val="150000"/>
                        </a:lnSpc>
                      </a:pPr>
                      <a:r>
                        <a:rPr lang="en-AU" b="1" dirty="0" smtClean="0">
                          <a:solidFill>
                            <a:schemeClr val="bg1"/>
                          </a:solidFill>
                        </a:rPr>
                        <a:t>B.</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nSpc>
                          <a:spcPct val="150000"/>
                        </a:lnSpc>
                      </a:pPr>
                      <a:r>
                        <a:rPr lang="en-AU" b="1" dirty="0" smtClean="0">
                          <a:solidFill>
                            <a:schemeClr val="bg1"/>
                          </a:solidFill>
                        </a:rPr>
                        <a:t>Survey overvie</a:t>
                      </a:r>
                      <a:r>
                        <a:rPr lang="en-AU" b="1" baseline="0" dirty="0" smtClean="0">
                          <a:solidFill>
                            <a:schemeClr val="bg1"/>
                          </a:solidFill>
                        </a:rPr>
                        <a:t>w</a:t>
                      </a:r>
                      <a:endParaRPr lang="en-AU" b="1" dirty="0" smtClean="0">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893609543"/>
                  </a:ext>
                </a:extLst>
              </a:tr>
              <a:tr h="460535">
                <a:tc>
                  <a:txBody>
                    <a:bodyPr/>
                    <a:lstStyle/>
                    <a:p>
                      <a:pPr>
                        <a:lnSpc>
                          <a:spcPct val="150000"/>
                        </a:lnSpc>
                      </a:pPr>
                      <a:r>
                        <a:rPr lang="en-AU" b="1" dirty="0" smtClean="0">
                          <a:solidFill>
                            <a:schemeClr val="bg1"/>
                          </a:solidFill>
                        </a:rPr>
                        <a:t>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AU" b="1" smtClean="0">
                          <a:solidFill>
                            <a:schemeClr val="bg1"/>
                          </a:solidFill>
                        </a:rPr>
                        <a:t>Bill content</a:t>
                      </a:r>
                      <a:endParaRPr lang="en-AU"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2763270"/>
                  </a:ext>
                </a:extLst>
              </a:tr>
              <a:tr h="460535">
                <a:tc>
                  <a:txBody>
                    <a:bodyPr/>
                    <a:lstStyle/>
                    <a:p>
                      <a:pPr>
                        <a:lnSpc>
                          <a:spcPct val="150000"/>
                        </a:lnSpc>
                      </a:pPr>
                      <a:r>
                        <a:rPr lang="en-AU" b="1" dirty="0" smtClean="0">
                          <a:solidFill>
                            <a:schemeClr val="bg1"/>
                          </a:solidFill>
                        </a:rPr>
                        <a:t>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AU" b="1" dirty="0" smtClean="0">
                          <a:solidFill>
                            <a:schemeClr val="bg1"/>
                          </a:solidFill>
                        </a:rPr>
                        <a:t>Bill simplification: length</a:t>
                      </a:r>
                      <a:r>
                        <a:rPr lang="en-AU" b="1" baseline="0" dirty="0" smtClean="0">
                          <a:solidFill>
                            <a:schemeClr val="bg1"/>
                          </a:solidFill>
                        </a:rPr>
                        <a:t> and layout</a:t>
                      </a:r>
                      <a:endParaRPr lang="en-AU"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5524755"/>
                  </a:ext>
                </a:extLst>
              </a:tr>
              <a:tr h="460535">
                <a:tc>
                  <a:txBody>
                    <a:bodyPr/>
                    <a:lstStyle/>
                    <a:p>
                      <a:pPr>
                        <a:lnSpc>
                          <a:spcPct val="150000"/>
                        </a:lnSpc>
                      </a:pPr>
                      <a:r>
                        <a:rPr lang="en-AU" b="1" dirty="0" smtClean="0">
                          <a:solidFill>
                            <a:schemeClr val="bg1"/>
                          </a:solidFill>
                        </a:rPr>
                        <a: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US" b="1" smtClean="0">
                          <a:solidFill>
                            <a:schemeClr val="bg1"/>
                          </a:solidFill>
                        </a:rPr>
                        <a:t>Bill comprehension: how the bill is calculated</a:t>
                      </a:r>
                      <a:endParaRPr lang="en-US"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15367288"/>
                  </a:ext>
                </a:extLst>
              </a:tr>
              <a:tr h="460535">
                <a:tc>
                  <a:txBody>
                    <a:bodyPr/>
                    <a:lstStyle/>
                    <a:p>
                      <a:pPr>
                        <a:lnSpc>
                          <a:spcPct val="150000"/>
                        </a:lnSpc>
                      </a:pPr>
                      <a:r>
                        <a:rPr lang="en-AU" b="1" dirty="0" smtClean="0">
                          <a:solidFill>
                            <a:schemeClr val="bg1"/>
                          </a:solidFill>
                        </a:rPr>
                        <a:t>F.</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AU" b="1" smtClean="0">
                          <a:solidFill>
                            <a:schemeClr val="bg1"/>
                          </a:solidFill>
                        </a:rPr>
                        <a:t>Bill</a:t>
                      </a:r>
                      <a:r>
                        <a:rPr lang="en-AU" b="1" baseline="0" smtClean="0">
                          <a:solidFill>
                            <a:schemeClr val="bg1"/>
                          </a:solidFill>
                        </a:rPr>
                        <a:t> c</a:t>
                      </a:r>
                      <a:r>
                        <a:rPr lang="en-AU" b="1" smtClean="0">
                          <a:solidFill>
                            <a:schemeClr val="bg1"/>
                          </a:solidFill>
                        </a:rPr>
                        <a:t>omprehension: switching and market engagement</a:t>
                      </a:r>
                      <a:endParaRPr lang="en-AU"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56872847"/>
                  </a:ext>
                </a:extLst>
              </a:tr>
              <a:tr h="0">
                <a:tc>
                  <a:txBody>
                    <a:bodyPr/>
                    <a:lstStyle/>
                    <a:p>
                      <a:pPr>
                        <a:lnSpc>
                          <a:spcPct val="150000"/>
                        </a:lnSpc>
                      </a:pPr>
                      <a:r>
                        <a:rPr lang="en-AU" b="1" dirty="0" smtClean="0">
                          <a:solidFill>
                            <a:schemeClr val="bg1"/>
                          </a:solidFill>
                        </a:rPr>
                        <a:t>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US" b="1" dirty="0" smtClean="0">
                          <a:solidFill>
                            <a:schemeClr val="bg1"/>
                          </a:solidFill>
                        </a:rPr>
                        <a:t>Bill comprehension: energy usage and solar exports</a:t>
                      </a:r>
                      <a:endParaRPr lang="en-AU"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88239260"/>
                  </a:ext>
                </a:extLst>
              </a:tr>
              <a:tr h="0">
                <a:tc>
                  <a:txBody>
                    <a:bodyPr/>
                    <a:lstStyle/>
                    <a:p>
                      <a:pPr>
                        <a:lnSpc>
                          <a:spcPct val="150000"/>
                        </a:lnSpc>
                      </a:pPr>
                      <a:r>
                        <a:rPr lang="en-AU" b="1" dirty="0" smtClean="0">
                          <a:solidFill>
                            <a:schemeClr val="bg1"/>
                          </a:solidFill>
                        </a:rPr>
                        <a:t>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AU" b="1" dirty="0" smtClean="0">
                          <a:solidFill>
                            <a:schemeClr val="bg1"/>
                          </a:solidFill>
                        </a:rPr>
                        <a:t>Limitations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14407538"/>
                  </a:ext>
                </a:extLst>
              </a:tr>
            </a:tbl>
          </a:graphicData>
        </a:graphic>
      </p:graphicFrame>
      <p:sp>
        <p:nvSpPr>
          <p:cNvPr id="7" name="Title 5"/>
          <p:cNvSpPr>
            <a:spLocks noGrp="1"/>
          </p:cNvSpPr>
          <p:nvPr>
            <p:ph type="title"/>
          </p:nvPr>
        </p:nvSpPr>
        <p:spPr>
          <a:xfrm>
            <a:off x="479425" y="476250"/>
            <a:ext cx="11233150" cy="443198"/>
          </a:xfrm>
        </p:spPr>
        <p:txBody>
          <a:bodyPr/>
          <a:lstStyle/>
          <a:p>
            <a:r>
              <a:rPr lang="en-AU" sz="3200" dirty="0" smtClean="0"/>
              <a:t>Contents</a:t>
            </a:r>
            <a:endParaRPr lang="en-AU" sz="3200" dirty="0"/>
          </a:p>
        </p:txBody>
      </p:sp>
    </p:spTree>
    <p:extLst>
      <p:ext uri="{BB962C8B-B14F-4D97-AF65-F5344CB8AC3E}">
        <p14:creationId xmlns:p14="http://schemas.microsoft.com/office/powerpoint/2010/main" val="17112018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500C9E6-702F-A843-8A04-80C500C6891A}" type="slidenum">
              <a:rPr lang="en-AU" smtClean="0"/>
              <a:t>11</a:t>
            </a:fld>
            <a:endParaRPr lang="en-AU"/>
          </a:p>
        </p:txBody>
      </p:sp>
      <p:sp>
        <p:nvSpPr>
          <p:cNvPr id="19" name="Rectangle 18"/>
          <p:cNvSpPr/>
          <p:nvPr/>
        </p:nvSpPr>
        <p:spPr>
          <a:xfrm>
            <a:off x="8256574" y="1664425"/>
            <a:ext cx="3456000" cy="4473019"/>
          </a:xfrm>
          <a:prstGeom prst="rect">
            <a:avLst/>
          </a:prstGeom>
        </p:spPr>
        <p:txBody>
          <a:bodyPr wrap="square" lIns="0" bIns="0">
            <a:spAutoFit/>
          </a:bodyPr>
          <a:lstStyle/>
          <a:p>
            <a:pPr lvl="0">
              <a:spcBef>
                <a:spcPts val="700"/>
              </a:spcBef>
            </a:pPr>
            <a:r>
              <a:rPr lang="en-US" sz="1200" dirty="0" smtClean="0"/>
              <a:t>We collected large and diverse samples through an online survey panel however they were not</a:t>
            </a:r>
            <a:r>
              <a:rPr lang="en-AU" sz="1200" dirty="0" smtClean="0"/>
              <a:t> truly representative of the NECF population. In particular, they only include people who are willing to regularly participate on online surveys. </a:t>
            </a:r>
            <a:r>
              <a:rPr lang="en-US" sz="1200" dirty="0" smtClean="0"/>
              <a:t>The Technical Appendix (Section 2) provides details of the samples’ demographic characteristics and compares them with the relevant population. </a:t>
            </a:r>
          </a:p>
          <a:p>
            <a:pPr>
              <a:spcBef>
                <a:spcPts val="700"/>
              </a:spcBef>
            </a:pPr>
            <a:r>
              <a:rPr lang="en-US" sz="1200" dirty="0" smtClean="0"/>
              <a:t>For Group A (cleaned), the key difference was that only 4% reported that the main language spoken in the household was not </a:t>
            </a:r>
            <a:r>
              <a:rPr lang="en-US" sz="1200" dirty="0"/>
              <a:t>English, </a:t>
            </a:r>
            <a:r>
              <a:rPr lang="en-US" sz="1200" dirty="0" smtClean="0"/>
              <a:t>no </a:t>
            </a:r>
            <a:r>
              <a:rPr lang="en-US" sz="1200" dirty="0"/>
              <a:t>doubt because the survey was only conducted in English. </a:t>
            </a:r>
            <a:r>
              <a:rPr lang="en-US" sz="1200" dirty="0" smtClean="0"/>
              <a:t>As noted earlier, to address this gap, focus groups were held with Australians from various non-English speaking backgrounds. </a:t>
            </a:r>
          </a:p>
          <a:p>
            <a:pPr>
              <a:spcBef>
                <a:spcPts val="700"/>
              </a:spcBef>
            </a:pPr>
            <a:r>
              <a:rPr lang="en-US" sz="1200" dirty="0" smtClean="0"/>
              <a:t>The Group A sample was also skewed in the following ways: more women; more from smaller jurisdictions (SA, ACT and TAS) and fewer from NSW; more renters and fewer mortgagees; and more with post-secondary education and fewer with Year 10 or below. Finally, the sample tended to be younger than the NECF population.</a:t>
            </a:r>
            <a:endParaRPr lang="en-US" sz="1200" dirty="0"/>
          </a:p>
        </p:txBody>
      </p:sp>
      <p:sp>
        <p:nvSpPr>
          <p:cNvPr id="5" name="Text Placeholder 4"/>
          <p:cNvSpPr>
            <a:spLocks noGrp="1"/>
          </p:cNvSpPr>
          <p:nvPr>
            <p:ph type="body" sz="quarter" idx="14"/>
          </p:nvPr>
        </p:nvSpPr>
        <p:spPr>
          <a:xfrm>
            <a:off x="8256574" y="1158813"/>
            <a:ext cx="3456000" cy="323708"/>
          </a:xfrm>
        </p:spPr>
        <p:txBody>
          <a:bodyPr lIns="0" bIns="0" numCol="1" spcCol="360000"/>
          <a:lstStyle/>
          <a:p>
            <a:r>
              <a:rPr lang="en-US" b="1" dirty="0" smtClean="0">
                <a:solidFill>
                  <a:schemeClr val="accent2"/>
                </a:solidFill>
              </a:rPr>
              <a:t>Demographic characteristics</a:t>
            </a:r>
            <a:endParaRPr lang="en-US" b="1" dirty="0">
              <a:solidFill>
                <a:schemeClr val="accent2"/>
              </a:solidFill>
            </a:endParaRPr>
          </a:p>
          <a:p>
            <a:endParaRPr lang="en-AU" sz="1200" dirty="0">
              <a:solidFill>
                <a:schemeClr val="tx1"/>
              </a:solidFill>
            </a:endParaRPr>
          </a:p>
        </p:txBody>
      </p:sp>
      <p:sp>
        <p:nvSpPr>
          <p:cNvPr id="15" name="Rectangle 14" title="Coloured bar">
            <a:extLst>
              <a:ext uri="{FF2B5EF4-FFF2-40B4-BE49-F238E27FC236}">
                <a16:creationId xmlns:a16="http://schemas.microsoft.com/office/drawing/2014/main" id="{0EDF335C-A268-CE4C-88B5-212D63F39D07}"/>
              </a:ext>
            </a:extLst>
          </p:cNvPr>
          <p:cNvSpPr/>
          <p:nvPr/>
        </p:nvSpPr>
        <p:spPr>
          <a:xfrm>
            <a:off x="8256574" y="1063057"/>
            <a:ext cx="3456000" cy="746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AU"/>
          </a:p>
        </p:txBody>
      </p:sp>
      <p:sp>
        <p:nvSpPr>
          <p:cNvPr id="18" name="Rectangle 17"/>
          <p:cNvSpPr/>
          <p:nvPr/>
        </p:nvSpPr>
        <p:spPr>
          <a:xfrm>
            <a:off x="4457998" y="1664425"/>
            <a:ext cx="3456000" cy="4193456"/>
          </a:xfrm>
          <a:prstGeom prst="rect">
            <a:avLst/>
          </a:prstGeom>
        </p:spPr>
        <p:txBody>
          <a:bodyPr wrap="square" lIns="0" bIns="0">
            <a:spAutoFit/>
          </a:bodyPr>
          <a:lstStyle/>
          <a:p>
            <a:pPr lvl="0">
              <a:spcBef>
                <a:spcPts val="700"/>
              </a:spcBef>
            </a:pPr>
            <a:r>
              <a:rPr lang="en-US" sz="1200" dirty="0">
                <a:solidFill>
                  <a:srgbClr val="000000"/>
                </a:solidFill>
              </a:rPr>
              <a:t>Members of online survey </a:t>
            </a:r>
            <a:r>
              <a:rPr lang="en-US" sz="1200" dirty="0" smtClean="0">
                <a:solidFill>
                  <a:srgbClr val="000000"/>
                </a:solidFill>
              </a:rPr>
              <a:t>panels </a:t>
            </a:r>
            <a:r>
              <a:rPr lang="en-US" sz="1200" dirty="0">
                <a:solidFill>
                  <a:srgbClr val="000000"/>
                </a:solidFill>
              </a:rPr>
              <a:t>regularly participate in surveys in return for small incentive payments. A common issue with such panels is that some respondents will not have provided genuine responses. </a:t>
            </a:r>
          </a:p>
          <a:p>
            <a:pPr lvl="0">
              <a:spcBef>
                <a:spcPts val="700"/>
              </a:spcBef>
            </a:pPr>
            <a:r>
              <a:rPr lang="en-US" sz="1200" dirty="0">
                <a:solidFill>
                  <a:srgbClr val="000000"/>
                </a:solidFill>
              </a:rPr>
              <a:t>For the survey analysis, we removed ‘speeders’ (i.e. respondents whose survey duration was implausibly short) and ‘incompletes’ (i.e. respondents who didn’t complete the survey and trials). This left a sample size of 4,818 for the cleaned dataset (compared to 6,372 for the full dataset). </a:t>
            </a:r>
          </a:p>
          <a:p>
            <a:pPr lvl="0">
              <a:spcBef>
                <a:spcPts val="700"/>
              </a:spcBef>
            </a:pPr>
            <a:r>
              <a:rPr lang="en-US" sz="1200" dirty="0">
                <a:solidFill>
                  <a:srgbClr val="000000"/>
                </a:solidFill>
              </a:rPr>
              <a:t>Unlike the survey, the results for the </a:t>
            </a:r>
            <a:r>
              <a:rPr lang="en-US" sz="1200" dirty="0" err="1">
                <a:solidFill>
                  <a:srgbClr val="000000"/>
                </a:solidFill>
              </a:rPr>
              <a:t>randomised</a:t>
            </a:r>
            <a:r>
              <a:rPr lang="en-US" sz="1200" dirty="0">
                <a:solidFill>
                  <a:srgbClr val="000000"/>
                </a:solidFill>
              </a:rPr>
              <a:t> controlled trials (RCTs) are robust to non-genuine responses and so we used the full dataset for that analysis. </a:t>
            </a:r>
            <a:r>
              <a:rPr lang="en-US" sz="1200" dirty="0" smtClean="0"/>
              <a:t>We </a:t>
            </a:r>
            <a:r>
              <a:rPr lang="en-US" sz="1200" dirty="0"/>
              <a:t>confirmed this by conducting a sensitivity analysis on the cleaned datasets. </a:t>
            </a:r>
            <a:r>
              <a:rPr lang="en-US" sz="1200" dirty="0" smtClean="0"/>
              <a:t>(The RCT ‘results</a:t>
            </a:r>
            <a:r>
              <a:rPr lang="en-US" sz="1200" dirty="0"/>
              <a:t>’ refer to </a:t>
            </a:r>
            <a:r>
              <a:rPr lang="en-US" sz="1200" i="1" dirty="0"/>
              <a:t>differences </a:t>
            </a:r>
            <a:r>
              <a:rPr lang="en-US" sz="1200" dirty="0"/>
              <a:t>between each group in the trial</a:t>
            </a:r>
            <a:r>
              <a:rPr lang="en-US" sz="1200" dirty="0" smtClean="0"/>
              <a:t>.)</a:t>
            </a:r>
            <a:endParaRPr lang="en-US" sz="1200" dirty="0"/>
          </a:p>
          <a:p>
            <a:pPr lvl="0">
              <a:spcBef>
                <a:spcPts val="700"/>
              </a:spcBef>
            </a:pPr>
            <a:r>
              <a:rPr lang="en-US" sz="1200" dirty="0">
                <a:solidFill>
                  <a:srgbClr val="000000"/>
                </a:solidFill>
              </a:rPr>
              <a:t>For further details, see the discussion of limitations in </a:t>
            </a:r>
            <a:r>
              <a:rPr lang="en-US" sz="1200" u="sng" dirty="0">
                <a:solidFill>
                  <a:srgbClr val="000000"/>
                </a:solidFill>
              </a:rPr>
              <a:t>Section H</a:t>
            </a:r>
            <a:r>
              <a:rPr lang="en-US" sz="1200" dirty="0">
                <a:solidFill>
                  <a:srgbClr val="000000"/>
                </a:solidFill>
              </a:rPr>
              <a:t> .</a:t>
            </a:r>
          </a:p>
        </p:txBody>
      </p:sp>
      <p:sp>
        <p:nvSpPr>
          <p:cNvPr id="12" name="Rectangle 11" title="Coloured bar"/>
          <p:cNvSpPr/>
          <p:nvPr/>
        </p:nvSpPr>
        <p:spPr>
          <a:xfrm>
            <a:off x="4457998" y="1158812"/>
            <a:ext cx="3456000" cy="261610"/>
          </a:xfrm>
          <a:prstGeom prst="rect">
            <a:avLst/>
          </a:prstGeom>
        </p:spPr>
        <p:txBody>
          <a:bodyPr wrap="square" lIns="0" bIns="0">
            <a:spAutoFit/>
          </a:bodyPr>
          <a:lstStyle/>
          <a:p>
            <a:pPr lvl="0">
              <a:spcBef>
                <a:spcPts val="700"/>
              </a:spcBef>
            </a:pPr>
            <a:r>
              <a:rPr lang="en-US" sz="1400" b="1" dirty="0">
                <a:solidFill>
                  <a:srgbClr val="142E3B"/>
                </a:solidFill>
              </a:rPr>
              <a:t>Survey data </a:t>
            </a:r>
            <a:r>
              <a:rPr lang="en-US" sz="1400" b="1" dirty="0" smtClean="0">
                <a:solidFill>
                  <a:srgbClr val="142E3B"/>
                </a:solidFill>
              </a:rPr>
              <a:t>quality  </a:t>
            </a:r>
            <a:endParaRPr lang="en-US" sz="1400" b="1" dirty="0">
              <a:solidFill>
                <a:srgbClr val="142E3B"/>
              </a:solidFill>
            </a:endParaRPr>
          </a:p>
        </p:txBody>
      </p:sp>
      <p:sp>
        <p:nvSpPr>
          <p:cNvPr id="14" name="Rectangle 13" title="Coloured bar">
            <a:extLst>
              <a:ext uri="{FF2B5EF4-FFF2-40B4-BE49-F238E27FC236}">
                <a16:creationId xmlns:a16="http://schemas.microsoft.com/office/drawing/2014/main" id="{0EDF335C-A268-CE4C-88B5-212D63F39D07}"/>
              </a:ext>
            </a:extLst>
          </p:cNvPr>
          <p:cNvSpPr/>
          <p:nvPr/>
        </p:nvSpPr>
        <p:spPr>
          <a:xfrm>
            <a:off x="4457998" y="1063057"/>
            <a:ext cx="3456000" cy="746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AU"/>
          </a:p>
        </p:txBody>
      </p:sp>
      <p:sp>
        <p:nvSpPr>
          <p:cNvPr id="17" name="Rectangle 16"/>
          <p:cNvSpPr/>
          <p:nvPr/>
        </p:nvSpPr>
        <p:spPr>
          <a:xfrm>
            <a:off x="479425" y="1664425"/>
            <a:ext cx="3456000" cy="4362733"/>
          </a:xfrm>
          <a:prstGeom prst="rect">
            <a:avLst/>
          </a:prstGeom>
        </p:spPr>
        <p:txBody>
          <a:bodyPr wrap="square" lIns="0" bIns="0">
            <a:spAutoFit/>
          </a:bodyPr>
          <a:lstStyle/>
          <a:p>
            <a:pPr lvl="0">
              <a:spcBef>
                <a:spcPts val="700"/>
              </a:spcBef>
            </a:pPr>
            <a:r>
              <a:rPr lang="en-US" sz="1200" dirty="0">
                <a:solidFill>
                  <a:srgbClr val="000000"/>
                </a:solidFill>
              </a:rPr>
              <a:t>We conducted a survey to better understand how people receive and use their bills. Some survey results are presented in this section while the remainder are included at relevant points throughout the report. </a:t>
            </a:r>
            <a:endParaRPr lang="en-US" sz="1200" dirty="0" smtClean="0">
              <a:solidFill>
                <a:srgbClr val="000000"/>
              </a:solidFill>
            </a:endParaRPr>
          </a:p>
          <a:p>
            <a:pPr lvl="0">
              <a:spcBef>
                <a:spcPts val="700"/>
              </a:spcBef>
            </a:pPr>
            <a:r>
              <a:rPr lang="en-US" sz="1200" dirty="0" smtClean="0">
                <a:solidFill>
                  <a:srgbClr val="000000"/>
                </a:solidFill>
              </a:rPr>
              <a:t>The </a:t>
            </a:r>
            <a:r>
              <a:rPr lang="en-US" sz="1200" dirty="0">
                <a:solidFill>
                  <a:srgbClr val="000000"/>
                </a:solidFill>
              </a:rPr>
              <a:t>survey started with some basic questions including:</a:t>
            </a:r>
          </a:p>
          <a:p>
            <a:pPr marL="171450" lvl="0" indent="-171450">
              <a:spcBef>
                <a:spcPts val="700"/>
              </a:spcBef>
              <a:buFont typeface="Arial" panose="020B0604020202020204" pitchFamily="34" charset="0"/>
              <a:buChar char="•"/>
            </a:pPr>
            <a:r>
              <a:rPr lang="en-US" sz="1200" dirty="0">
                <a:solidFill>
                  <a:srgbClr val="000000"/>
                </a:solidFill>
              </a:rPr>
              <a:t>How often respondents receive their electricity </a:t>
            </a:r>
            <a:r>
              <a:rPr lang="en-US" sz="1200" dirty="0" smtClean="0">
                <a:solidFill>
                  <a:srgbClr val="000000"/>
                </a:solidFill>
              </a:rPr>
              <a:t>bills</a:t>
            </a:r>
            <a:endParaRPr lang="en-US" sz="1200" strike="sngStrike" dirty="0">
              <a:solidFill>
                <a:srgbClr val="000000"/>
              </a:solidFill>
            </a:endParaRPr>
          </a:p>
          <a:p>
            <a:pPr marL="171450" lvl="0" indent="-171450">
              <a:spcBef>
                <a:spcPts val="700"/>
              </a:spcBef>
              <a:buFont typeface="Arial" panose="020B0604020202020204" pitchFamily="34" charset="0"/>
              <a:buChar char="•"/>
            </a:pPr>
            <a:r>
              <a:rPr lang="en-US" sz="1200" dirty="0">
                <a:solidFill>
                  <a:srgbClr val="000000"/>
                </a:solidFill>
              </a:rPr>
              <a:t>How they receive their </a:t>
            </a:r>
            <a:r>
              <a:rPr lang="en-US" sz="1200" dirty="0" smtClean="0">
                <a:solidFill>
                  <a:srgbClr val="000000"/>
                </a:solidFill>
              </a:rPr>
              <a:t>bill</a:t>
            </a:r>
            <a:endParaRPr lang="en-US" sz="1200" strike="sngStrike" dirty="0">
              <a:solidFill>
                <a:srgbClr val="000000"/>
              </a:solidFill>
            </a:endParaRPr>
          </a:p>
          <a:p>
            <a:pPr marL="171450" lvl="0" indent="-171450">
              <a:spcBef>
                <a:spcPts val="700"/>
              </a:spcBef>
              <a:buFont typeface="Arial" panose="020B0604020202020204" pitchFamily="34" charset="0"/>
              <a:buChar char="•"/>
            </a:pPr>
            <a:r>
              <a:rPr lang="en-US" sz="1200" dirty="0">
                <a:solidFill>
                  <a:srgbClr val="000000"/>
                </a:solidFill>
              </a:rPr>
              <a:t>How they pay their </a:t>
            </a:r>
            <a:r>
              <a:rPr lang="en-US" sz="1200" dirty="0" smtClean="0">
                <a:solidFill>
                  <a:srgbClr val="000000"/>
                </a:solidFill>
              </a:rPr>
              <a:t>bill</a:t>
            </a:r>
            <a:endParaRPr lang="en-US" sz="1200" strike="sngStrike" dirty="0">
              <a:solidFill>
                <a:srgbClr val="000000"/>
              </a:solidFill>
            </a:endParaRPr>
          </a:p>
          <a:p>
            <a:pPr lvl="0">
              <a:spcBef>
                <a:spcPts val="700"/>
              </a:spcBef>
            </a:pPr>
            <a:r>
              <a:rPr lang="en-US" sz="1200" dirty="0">
                <a:solidFill>
                  <a:srgbClr val="000000"/>
                </a:solidFill>
              </a:rPr>
              <a:t>We also asked questions about: </a:t>
            </a:r>
          </a:p>
          <a:p>
            <a:pPr marL="171450" lvl="0" indent="-171450">
              <a:spcBef>
                <a:spcPts val="700"/>
              </a:spcBef>
              <a:buFont typeface="Arial" panose="020B0604020202020204" pitchFamily="34" charset="0"/>
              <a:buChar char="•"/>
            </a:pPr>
            <a:r>
              <a:rPr lang="en-US" sz="1200" dirty="0">
                <a:solidFill>
                  <a:srgbClr val="000000"/>
                </a:solidFill>
              </a:rPr>
              <a:t>What parts of the bill they use </a:t>
            </a:r>
          </a:p>
          <a:p>
            <a:pPr marL="171450" lvl="0" indent="-171450">
              <a:spcBef>
                <a:spcPts val="700"/>
              </a:spcBef>
              <a:buFont typeface="Arial" panose="020B0604020202020204" pitchFamily="34" charset="0"/>
              <a:buChar char="•"/>
            </a:pPr>
            <a:r>
              <a:rPr lang="en-US" sz="1200" dirty="0">
                <a:solidFill>
                  <a:srgbClr val="000000"/>
                </a:solidFill>
              </a:rPr>
              <a:t>Whether they refer to the bill to compare plans</a:t>
            </a:r>
          </a:p>
          <a:p>
            <a:pPr marL="171450" lvl="0" indent="-171450">
              <a:spcBef>
                <a:spcPts val="700"/>
              </a:spcBef>
              <a:buFont typeface="Arial" panose="020B0604020202020204" pitchFamily="34" charset="0"/>
              <a:buChar char="•"/>
            </a:pPr>
            <a:r>
              <a:rPr lang="en-US" sz="1200" dirty="0">
                <a:solidFill>
                  <a:srgbClr val="000000"/>
                </a:solidFill>
              </a:rPr>
              <a:t>Whether they refer to the bill to improve their energy efficiency</a:t>
            </a:r>
          </a:p>
          <a:p>
            <a:pPr marL="171450" lvl="0" indent="-171450">
              <a:spcBef>
                <a:spcPts val="700"/>
              </a:spcBef>
              <a:buFont typeface="Arial" panose="020B0604020202020204" pitchFamily="34" charset="0"/>
              <a:buChar char="•"/>
            </a:pPr>
            <a:r>
              <a:rPr lang="en-US" sz="1200" dirty="0">
                <a:solidFill>
                  <a:srgbClr val="000000"/>
                </a:solidFill>
              </a:rPr>
              <a:t>Take-up of home technologies that impact energy consumption, such as solar panels, batteries and smart meters. </a:t>
            </a:r>
          </a:p>
        </p:txBody>
      </p:sp>
      <p:sp>
        <p:nvSpPr>
          <p:cNvPr id="21" name="Rectangle 20"/>
          <p:cNvSpPr/>
          <p:nvPr/>
        </p:nvSpPr>
        <p:spPr>
          <a:xfrm>
            <a:off x="479425" y="1187371"/>
            <a:ext cx="3456000" cy="477054"/>
          </a:xfrm>
          <a:prstGeom prst="rect">
            <a:avLst/>
          </a:prstGeom>
        </p:spPr>
        <p:txBody>
          <a:bodyPr wrap="square" lIns="0" bIns="0">
            <a:spAutoFit/>
          </a:bodyPr>
          <a:lstStyle/>
          <a:p>
            <a:pPr lvl="0">
              <a:spcBef>
                <a:spcPts val="700"/>
              </a:spcBef>
            </a:pPr>
            <a:r>
              <a:rPr lang="en-US" sz="1400" b="1" dirty="0">
                <a:solidFill>
                  <a:srgbClr val="117479"/>
                </a:solidFill>
              </a:rPr>
              <a:t>Understanding how people receive and use their bills </a:t>
            </a:r>
          </a:p>
        </p:txBody>
      </p:sp>
      <p:sp>
        <p:nvSpPr>
          <p:cNvPr id="13" name="Rectangle 12" title="Coloured bar">
            <a:extLst>
              <a:ext uri="{FF2B5EF4-FFF2-40B4-BE49-F238E27FC236}">
                <a16:creationId xmlns:a16="http://schemas.microsoft.com/office/drawing/2014/main" id="{0EDF335C-A268-CE4C-88B5-212D63F39D07}"/>
              </a:ext>
            </a:extLst>
          </p:cNvPr>
          <p:cNvSpPr/>
          <p:nvPr/>
        </p:nvSpPr>
        <p:spPr>
          <a:xfrm>
            <a:off x="479425" y="1063057"/>
            <a:ext cx="3456000" cy="746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AU"/>
          </a:p>
        </p:txBody>
      </p:sp>
      <p:sp>
        <p:nvSpPr>
          <p:cNvPr id="2" name="Title 1"/>
          <p:cNvSpPr>
            <a:spLocks noGrp="1"/>
          </p:cNvSpPr>
          <p:nvPr>
            <p:ph type="title"/>
          </p:nvPr>
        </p:nvSpPr>
        <p:spPr/>
        <p:txBody>
          <a:bodyPr/>
          <a:lstStyle/>
          <a:p>
            <a:r>
              <a:rPr lang="en-AU" dirty="0"/>
              <a:t>Survey design and overview</a:t>
            </a:r>
          </a:p>
        </p:txBody>
      </p:sp>
    </p:spTree>
    <p:extLst>
      <p:ext uri="{BB962C8B-B14F-4D97-AF65-F5344CB8AC3E}">
        <p14:creationId xmlns:p14="http://schemas.microsoft.com/office/powerpoint/2010/main" val="40177783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title="Navy background">
            <a:extLst>
              <a:ext uri="{FF2B5EF4-FFF2-40B4-BE49-F238E27FC236}">
                <a16:creationId xmlns:a16="http://schemas.microsoft.com/office/drawing/2014/main" id="{CECB6C7D-FB22-1743-A332-5DF6A705633A}"/>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96987D0D-5535-1443-938A-E2F953662B28}"/>
              </a:ext>
            </a:extLst>
          </p:cNvPr>
          <p:cNvSpPr>
            <a:spLocks noGrp="1"/>
          </p:cNvSpPr>
          <p:nvPr>
            <p:ph type="sldNum" sz="quarter" idx="12"/>
          </p:nvPr>
        </p:nvSpPr>
        <p:spPr/>
        <p:txBody>
          <a:bodyPr/>
          <a:lstStyle/>
          <a:p>
            <a:fld id="{0500C9E6-702F-A843-8A04-80C500C6891A}" type="slidenum">
              <a:rPr lang="en-AU">
                <a:solidFill>
                  <a:schemeClr val="bg1"/>
                </a:solidFill>
              </a:rPr>
              <a:t>12</a:t>
            </a:fld>
            <a:endParaRPr lang="en-AU">
              <a:solidFill>
                <a:schemeClr val="bg1"/>
              </a:solidFill>
            </a:endParaRPr>
          </a:p>
        </p:txBody>
      </p:sp>
      <p:sp>
        <p:nvSpPr>
          <p:cNvPr id="8" name="Rectangle 7"/>
          <p:cNvSpPr/>
          <p:nvPr/>
        </p:nvSpPr>
        <p:spPr>
          <a:xfrm>
            <a:off x="340351" y="6405360"/>
            <a:ext cx="6333785" cy="246221"/>
          </a:xfrm>
          <a:prstGeom prst="rect">
            <a:avLst/>
          </a:prstGeom>
        </p:spPr>
        <p:txBody>
          <a:bodyPr wrap="none">
            <a:spAutoFit/>
          </a:bodyPr>
          <a:lstStyle/>
          <a:p>
            <a:r>
              <a:rPr lang="en-US" sz="1000" dirty="0" smtClean="0">
                <a:solidFill>
                  <a:srgbClr val="20B9A3"/>
                </a:solidFill>
                <a:ea typeface="+mj-ea"/>
                <a:cs typeface="+mj-cs"/>
              </a:rPr>
              <a:t>* Group </a:t>
            </a:r>
            <a:r>
              <a:rPr lang="en-US" sz="1000" dirty="0">
                <a:solidFill>
                  <a:srgbClr val="20B9A3"/>
                </a:solidFill>
                <a:ea typeface="+mj-ea"/>
                <a:cs typeface="+mj-cs"/>
              </a:rPr>
              <a:t>A, </a:t>
            </a:r>
            <a:r>
              <a:rPr lang="en-US" sz="1000" dirty="0" smtClean="0">
                <a:solidFill>
                  <a:srgbClr val="20B9A3"/>
                </a:solidFill>
                <a:ea typeface="+mj-ea"/>
                <a:cs typeface="+mj-cs"/>
              </a:rPr>
              <a:t>n=4,818. </a:t>
            </a:r>
            <a:r>
              <a:rPr lang="en-US" sz="1000" dirty="0">
                <a:solidFill>
                  <a:srgbClr val="20B9A3"/>
                </a:solidFill>
                <a:ea typeface="+mj-ea"/>
                <a:cs typeface="+mj-cs"/>
              </a:rPr>
              <a:t>Group B showed similar </a:t>
            </a:r>
            <a:r>
              <a:rPr lang="en-US" sz="1000" dirty="0" smtClean="0">
                <a:solidFill>
                  <a:srgbClr val="20B9A3"/>
                </a:solidFill>
                <a:ea typeface="+mj-ea"/>
                <a:cs typeface="+mj-cs"/>
              </a:rPr>
              <a:t>diversity. </a:t>
            </a:r>
            <a:r>
              <a:rPr lang="en-US" sz="1000" dirty="0">
                <a:solidFill>
                  <a:srgbClr val="20B9A3"/>
                </a:solidFill>
              </a:rPr>
              <a:t>See Technical Appendix </a:t>
            </a:r>
            <a:r>
              <a:rPr lang="en-US" sz="1000" dirty="0" smtClean="0">
                <a:solidFill>
                  <a:srgbClr val="20B9A3"/>
                </a:solidFill>
              </a:rPr>
              <a:t>(Section 2) for </a:t>
            </a:r>
            <a:r>
              <a:rPr lang="en-US" sz="1000" dirty="0">
                <a:solidFill>
                  <a:srgbClr val="20B9A3"/>
                </a:solidFill>
              </a:rPr>
              <a:t>further details</a:t>
            </a:r>
            <a:r>
              <a:rPr lang="en-US" sz="1000" dirty="0" smtClean="0">
                <a:solidFill>
                  <a:srgbClr val="20B9A3"/>
                </a:solidFill>
              </a:rPr>
              <a:t>.</a:t>
            </a:r>
            <a:endParaRPr lang="en-AU" sz="1000" dirty="0"/>
          </a:p>
        </p:txBody>
      </p:sp>
      <p:pic>
        <p:nvPicPr>
          <p:cNvPr id="10" name="Picture 9" descr="There is an outline icon of 3 human figures of different heights standing next to each each other. There is a table which shows the age bracket of respondents, and the percentage of the sample who were in each age bracket. The results are as follows:&#10;13-24: 13%&#10;25-34: 17%&#10;35-44: 28%&#10;45-54: 12%&#10;55-64: 12%&#10;65-74: 14%&#10;75+: 7%" title="Agew of respondents"/>
          <p:cNvPicPr>
            <a:picLocks noChangeAspect="1"/>
          </p:cNvPicPr>
          <p:nvPr/>
        </p:nvPicPr>
        <p:blipFill>
          <a:blip r:embed="rId3"/>
          <a:stretch>
            <a:fillRect/>
          </a:stretch>
        </p:blipFill>
        <p:spPr>
          <a:xfrm>
            <a:off x="7819010" y="2540799"/>
            <a:ext cx="3682303" cy="3822523"/>
          </a:xfrm>
          <a:prstGeom prst="rect">
            <a:avLst/>
          </a:prstGeom>
        </p:spPr>
      </p:pic>
      <p:pic>
        <p:nvPicPr>
          <p:cNvPr id="11" name="Picture 10" descr="The picture shows the symbols for Males, Female and other. The gender of partipants was as folows:&#10;55.5% female&#10;44.5% male &#10;1% other. " title="Gender Graph"/>
          <p:cNvPicPr>
            <a:picLocks noChangeAspect="1"/>
          </p:cNvPicPr>
          <p:nvPr/>
        </p:nvPicPr>
        <p:blipFill>
          <a:blip r:embed="rId4"/>
          <a:stretch>
            <a:fillRect/>
          </a:stretch>
        </p:blipFill>
        <p:spPr>
          <a:xfrm>
            <a:off x="4918229" y="3835734"/>
            <a:ext cx="3974937" cy="2469094"/>
          </a:xfrm>
          <a:prstGeom prst="rect">
            <a:avLst/>
          </a:prstGeom>
        </p:spPr>
      </p:pic>
      <p:pic>
        <p:nvPicPr>
          <p:cNvPr id="9" name="Picture 8" descr="There is an icon of a pencil next to the heading Educational attainment. There are percentages of the level of education attainment by respondents:&#10;Year 10 or below - 11%&#10;Year 11 or 12 - 24%&#10;Post school education - 65%" title="Educational Attainment"/>
          <p:cNvPicPr>
            <a:picLocks noChangeAspect="1"/>
          </p:cNvPicPr>
          <p:nvPr/>
        </p:nvPicPr>
        <p:blipFill>
          <a:blip r:embed="rId5"/>
          <a:stretch>
            <a:fillRect/>
          </a:stretch>
        </p:blipFill>
        <p:spPr>
          <a:xfrm>
            <a:off x="8241416" y="1322238"/>
            <a:ext cx="3432345" cy="1365622"/>
          </a:xfrm>
          <a:prstGeom prst="rect">
            <a:avLst/>
          </a:prstGeom>
        </p:spPr>
      </p:pic>
      <p:pic>
        <p:nvPicPr>
          <p:cNvPr id="6" name="Picture 5" descr="There is an icon of a house next to the words home ownership. Under the title is a table which shows the percentage of survey repondents who are in different  housing situations:&#10;Rent: 29%&#10;Own: 34%&#10;Mortgage: 24%&#10;Other: 3%" title="Home Ownership"/>
          <p:cNvPicPr>
            <a:picLocks noChangeAspect="1"/>
          </p:cNvPicPr>
          <p:nvPr/>
        </p:nvPicPr>
        <p:blipFill>
          <a:blip r:embed="rId6"/>
          <a:stretch>
            <a:fillRect/>
          </a:stretch>
        </p:blipFill>
        <p:spPr>
          <a:xfrm>
            <a:off x="4558417" y="1677334"/>
            <a:ext cx="3273836" cy="2085013"/>
          </a:xfrm>
          <a:prstGeom prst="rect">
            <a:avLst/>
          </a:prstGeom>
        </p:spPr>
      </p:pic>
      <p:pic>
        <p:nvPicPr>
          <p:cNvPr id="12" name="Picture 11" descr="The image shows an icon of two messages, depicting dialogue. Next to this is text stating 'Main home language' depicitng the main home language of survey participants. The results were:&#10;English: 96.7%&#10;Other: 3.3%" title="Main home language"/>
          <p:cNvPicPr>
            <a:picLocks noChangeAspect="1"/>
          </p:cNvPicPr>
          <p:nvPr/>
        </p:nvPicPr>
        <p:blipFill>
          <a:blip r:embed="rId7"/>
          <a:stretch>
            <a:fillRect/>
          </a:stretch>
        </p:blipFill>
        <p:spPr>
          <a:xfrm>
            <a:off x="772590" y="5062847"/>
            <a:ext cx="4145639" cy="1018120"/>
          </a:xfrm>
          <a:prstGeom prst="rect">
            <a:avLst/>
          </a:prstGeom>
        </p:spPr>
      </p:pic>
      <p:pic>
        <p:nvPicPr>
          <p:cNvPr id="4" name="Picture 3" descr="The image shows an outline of Australian states and territories with the percentage of the sample size that came from each jurisdiction:&#10;- Queensland: 34%&#10;- New South Wales: 33%&#10;- Australian Capital Territory: 4%&#10;- South Australia: 21%&#10;- Tasmania: 8%" title="Location of survey participants"/>
          <p:cNvPicPr>
            <a:picLocks noChangeAspect="1"/>
          </p:cNvPicPr>
          <p:nvPr/>
        </p:nvPicPr>
        <p:blipFill>
          <a:blip r:embed="rId8"/>
          <a:stretch>
            <a:fillRect/>
          </a:stretch>
        </p:blipFill>
        <p:spPr>
          <a:xfrm>
            <a:off x="444833" y="1420821"/>
            <a:ext cx="4188315" cy="3523793"/>
          </a:xfrm>
          <a:prstGeom prst="rect">
            <a:avLst/>
          </a:prstGeom>
        </p:spPr>
      </p:pic>
      <p:sp>
        <p:nvSpPr>
          <p:cNvPr id="826" name="Title 1">
            <a:extLst>
              <a:ext uri="{FF2B5EF4-FFF2-40B4-BE49-F238E27FC236}">
                <a16:creationId xmlns:a16="http://schemas.microsoft.com/office/drawing/2014/main" id="{6B932DD1-0145-A445-8F74-1A4362B89DDC}"/>
              </a:ext>
            </a:extLst>
          </p:cNvPr>
          <p:cNvSpPr>
            <a:spLocks noGrp="1"/>
          </p:cNvSpPr>
          <p:nvPr>
            <p:ph type="title"/>
          </p:nvPr>
        </p:nvSpPr>
        <p:spPr>
          <a:xfrm>
            <a:off x="479425" y="487267"/>
            <a:ext cx="11233150" cy="775597"/>
          </a:xfrm>
        </p:spPr>
        <p:txBody>
          <a:bodyPr/>
          <a:lstStyle/>
          <a:p>
            <a:r>
              <a:rPr lang="en-US" dirty="0">
                <a:solidFill>
                  <a:schemeClr val="bg2"/>
                </a:solidFill>
              </a:rPr>
              <a:t>The survey reflected groups in varied circumstances in different parts of Australia*</a:t>
            </a:r>
            <a:endParaRPr lang="en-US" sz="2400" b="0" dirty="0">
              <a:solidFill>
                <a:schemeClr val="bg2"/>
              </a:solidFill>
            </a:endParaRPr>
          </a:p>
        </p:txBody>
      </p:sp>
    </p:spTree>
    <p:extLst>
      <p:ext uri="{BB962C8B-B14F-4D97-AF65-F5344CB8AC3E}">
        <p14:creationId xmlns:p14="http://schemas.microsoft.com/office/powerpoint/2010/main" val="2968815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EECEA"/>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FFCEAC3-D336-6C4C-805D-E0F1440EA5E8}"/>
              </a:ext>
            </a:extLst>
          </p:cNvPr>
          <p:cNvSpPr>
            <a:spLocks noGrp="1"/>
          </p:cNvSpPr>
          <p:nvPr>
            <p:ph type="sldNum" sz="quarter" idx="12"/>
          </p:nvPr>
        </p:nvSpPr>
        <p:spPr>
          <a:xfrm>
            <a:off x="11299823" y="6532580"/>
            <a:ext cx="412751" cy="12311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00C9E6-702F-A843-8A04-80C500C6891A}" type="slidenum">
              <a:rPr kumimoji="0" lang="en-AU" sz="800" b="0" i="0" u="none" strike="noStrike" kern="1200" cap="none" spc="0" normalizeH="0" baseline="0" noProof="0">
                <a:ln>
                  <a:noFill/>
                </a:ln>
                <a:solidFill>
                  <a:srgbClr val="000000">
                    <a:tint val="75000"/>
                  </a:srgb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800" b="0" i="0" u="none" strike="noStrike" kern="1200" cap="none" spc="0" normalizeH="0" baseline="0" noProof="0">
              <a:ln>
                <a:noFill/>
              </a:ln>
              <a:solidFill>
                <a:srgbClr val="000000">
                  <a:tint val="75000"/>
                </a:srgbClr>
              </a:solidFill>
              <a:effectLst/>
              <a:uLnTx/>
              <a:uFillTx/>
              <a:latin typeface="Helvetica"/>
              <a:ea typeface="+mn-ea"/>
              <a:cs typeface="+mn-cs"/>
            </a:endParaRPr>
          </a:p>
        </p:txBody>
      </p:sp>
      <p:grpSp>
        <p:nvGrpSpPr>
          <p:cNvPr id="30" name="Group 29" descr="Vertical lines to break up the text" title="Divider lines"/>
          <p:cNvGrpSpPr/>
          <p:nvPr/>
        </p:nvGrpSpPr>
        <p:grpSpPr>
          <a:xfrm>
            <a:off x="3348161" y="1239337"/>
            <a:ext cx="5594909" cy="4743370"/>
            <a:chOff x="3348161" y="1239337"/>
            <a:chExt cx="5594909" cy="4743370"/>
          </a:xfrm>
        </p:grpSpPr>
        <p:cxnSp>
          <p:nvCxnSpPr>
            <p:cNvPr id="8" name="Straight Connector 7"/>
            <p:cNvCxnSpPr/>
            <p:nvPr/>
          </p:nvCxnSpPr>
          <p:spPr>
            <a:xfrm>
              <a:off x="6096000" y="1239337"/>
              <a:ext cx="0" cy="474337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a:off x="3348161" y="1476478"/>
              <a:ext cx="17160" cy="228167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flipH="1">
              <a:off x="8925910" y="4519936"/>
              <a:ext cx="17160" cy="14582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23" name="Rectangle 122"/>
          <p:cNvSpPr/>
          <p:nvPr/>
        </p:nvSpPr>
        <p:spPr>
          <a:xfrm>
            <a:off x="479425" y="6461791"/>
            <a:ext cx="1348446" cy="246221"/>
          </a:xfrm>
          <a:prstGeom prst="rect">
            <a:avLst/>
          </a:prstGeom>
        </p:spPr>
        <p:txBody>
          <a:bodyPr wrap="none">
            <a:spAutoFit/>
          </a:bodyPr>
          <a:lstStyle/>
          <a:p>
            <a:r>
              <a:rPr lang="en-US" sz="1000" dirty="0" smtClean="0">
                <a:solidFill>
                  <a:srgbClr val="20B9A3"/>
                </a:solidFill>
                <a:ea typeface="+mj-ea"/>
                <a:cs typeface="+mj-cs"/>
              </a:rPr>
              <a:t>* Group </a:t>
            </a:r>
            <a:r>
              <a:rPr lang="en-US" sz="1000" dirty="0">
                <a:solidFill>
                  <a:srgbClr val="20B9A3"/>
                </a:solidFill>
                <a:ea typeface="+mj-ea"/>
                <a:cs typeface="+mj-cs"/>
              </a:rPr>
              <a:t>A, </a:t>
            </a:r>
            <a:r>
              <a:rPr lang="en-US" sz="1000" dirty="0" smtClean="0">
                <a:solidFill>
                  <a:srgbClr val="20B9A3"/>
                </a:solidFill>
                <a:ea typeface="+mj-ea"/>
                <a:cs typeface="+mj-cs"/>
              </a:rPr>
              <a:t>n=4,818. </a:t>
            </a:r>
            <a:endParaRPr lang="en-AU" sz="1000" dirty="0"/>
          </a:p>
        </p:txBody>
      </p:sp>
      <p:pic>
        <p:nvPicPr>
          <p:cNvPr id="29" name="Picture 28" descr="there is an icon of 3 people, with 1 person highlighted, with text underneath readign that 1 in 3 people are unable to access $2000 for an unexpected expense. " title="Unexpected expense"/>
          <p:cNvPicPr>
            <a:picLocks noChangeAspect="1"/>
          </p:cNvPicPr>
          <p:nvPr/>
        </p:nvPicPr>
        <p:blipFill>
          <a:blip r:embed="rId3"/>
          <a:stretch>
            <a:fillRect/>
          </a:stretch>
        </p:blipFill>
        <p:spPr>
          <a:xfrm>
            <a:off x="9110201" y="4519936"/>
            <a:ext cx="2487384" cy="1731414"/>
          </a:xfrm>
          <a:prstGeom prst="rect">
            <a:avLst/>
          </a:prstGeom>
        </p:spPr>
      </p:pic>
      <p:pic>
        <p:nvPicPr>
          <p:cNvPr id="28" name="Picture 27" descr="Therre is an icon of a piggy bank with text next to it stating that 38% experienced financial hardship in the last 12 months. " title="Financial hardship"/>
          <p:cNvPicPr>
            <a:picLocks noChangeAspect="1"/>
          </p:cNvPicPr>
          <p:nvPr/>
        </p:nvPicPr>
        <p:blipFill>
          <a:blip r:embed="rId4"/>
          <a:stretch>
            <a:fillRect/>
          </a:stretch>
        </p:blipFill>
        <p:spPr>
          <a:xfrm>
            <a:off x="6096000" y="4597519"/>
            <a:ext cx="2633700" cy="1719221"/>
          </a:xfrm>
          <a:prstGeom prst="rect">
            <a:avLst/>
          </a:prstGeom>
        </p:spPr>
      </p:pic>
      <p:pic>
        <p:nvPicPr>
          <p:cNvPr id="27" name="Picture 26" descr="There is a series of percentages that show that of all respondents:&#10;17% couldn't pay bills on time;&#10;8% unable to heat home;&#10;12% went without meals;&#10;14% pawned something;&#10;8% asked for financial helkp from welfare organisation;&#10;21% asked for financial help from friends or family;&#10;8% couldn't pay housing on time;&#10;62% none of the above. " title="Financial Hardship (last 12 months)"/>
          <p:cNvPicPr>
            <a:picLocks noChangeAspect="1"/>
          </p:cNvPicPr>
          <p:nvPr/>
        </p:nvPicPr>
        <p:blipFill>
          <a:blip r:embed="rId5"/>
          <a:stretch>
            <a:fillRect/>
          </a:stretch>
        </p:blipFill>
        <p:spPr>
          <a:xfrm>
            <a:off x="6268375" y="1159847"/>
            <a:ext cx="5444200" cy="3170195"/>
          </a:xfrm>
          <a:prstGeom prst="rect">
            <a:avLst/>
          </a:prstGeom>
        </p:spPr>
      </p:pic>
      <p:pic>
        <p:nvPicPr>
          <p:cNvPr id="26" name="Picture 25" descr="The percentage of repsondents who had new technology were as follows:&#10;Solar panels 32%;&#10;Battery to store solar power 8%;&#10;Controlled load 13%;&#10;Home energy power monitor 10%;&#10;Smart meter 24%." title="Home feature new technology"/>
          <p:cNvPicPr>
            <a:picLocks noChangeAspect="1"/>
          </p:cNvPicPr>
          <p:nvPr/>
        </p:nvPicPr>
        <p:blipFill>
          <a:blip r:embed="rId6"/>
          <a:stretch>
            <a:fillRect/>
          </a:stretch>
        </p:blipFill>
        <p:spPr>
          <a:xfrm>
            <a:off x="141958" y="4165942"/>
            <a:ext cx="5779509" cy="1816765"/>
          </a:xfrm>
          <a:prstGeom prst="rect">
            <a:avLst/>
          </a:prstGeom>
        </p:spPr>
      </p:pic>
      <p:pic>
        <p:nvPicPr>
          <p:cNvPr id="25" name="Picture 24" descr="There is an icon of a calendar with the percentage of respondents who pay every month (21%) and every three months (58%)." title="Energyl bill frequency"/>
          <p:cNvPicPr>
            <a:picLocks noChangeAspect="1"/>
          </p:cNvPicPr>
          <p:nvPr/>
        </p:nvPicPr>
        <p:blipFill>
          <a:blip r:embed="rId7"/>
          <a:stretch>
            <a:fillRect/>
          </a:stretch>
        </p:blipFill>
        <p:spPr>
          <a:xfrm>
            <a:off x="3552766" y="1476478"/>
            <a:ext cx="2444708" cy="2249619"/>
          </a:xfrm>
          <a:prstGeom prst="rect">
            <a:avLst/>
          </a:prstGeom>
        </p:spPr>
      </p:pic>
      <p:pic>
        <p:nvPicPr>
          <p:cNvPr id="24" name="Picture 23" descr="There is a picture of a wallet, with the percentages of respondents stating the responsibility for paying bills:&#10;66% - me;&#10;13% - someone else;&#10;21% shared responsibility." title="Responsibility for paying bills"/>
          <p:cNvPicPr>
            <a:picLocks noChangeAspect="1"/>
          </p:cNvPicPr>
          <p:nvPr/>
        </p:nvPicPr>
        <p:blipFill>
          <a:blip r:embed="rId8"/>
          <a:stretch>
            <a:fillRect/>
          </a:stretch>
        </p:blipFill>
        <p:spPr>
          <a:xfrm>
            <a:off x="220349" y="1411979"/>
            <a:ext cx="2969009" cy="2328874"/>
          </a:xfrm>
          <a:prstGeom prst="rect">
            <a:avLst/>
          </a:prstGeom>
        </p:spPr>
      </p:pic>
      <p:sp>
        <p:nvSpPr>
          <p:cNvPr id="2" name="Title 1">
            <a:extLst>
              <a:ext uri="{FF2B5EF4-FFF2-40B4-BE49-F238E27FC236}">
                <a16:creationId xmlns:a16="http://schemas.microsoft.com/office/drawing/2014/main" id="{67B5A81F-93FE-F641-8187-E000434440CF}"/>
              </a:ext>
            </a:extLst>
          </p:cNvPr>
          <p:cNvSpPr>
            <a:spLocks noGrp="1"/>
          </p:cNvSpPr>
          <p:nvPr>
            <p:ph type="title"/>
          </p:nvPr>
        </p:nvSpPr>
        <p:spPr>
          <a:xfrm>
            <a:off x="479425" y="476250"/>
            <a:ext cx="11233150" cy="387798"/>
          </a:xfrm>
        </p:spPr>
        <p:txBody>
          <a:bodyPr/>
          <a:lstStyle/>
          <a:p>
            <a:r>
              <a:rPr lang="en-US" dirty="0" smtClean="0">
                <a:solidFill>
                  <a:schemeClr val="tx2"/>
                </a:solidFill>
              </a:rPr>
              <a:t>The survey reflected groups in varied circumstances</a:t>
            </a:r>
            <a:endParaRPr lang="en-AU" dirty="0">
              <a:solidFill>
                <a:schemeClr val="tx2"/>
              </a:solidFill>
            </a:endParaRPr>
          </a:p>
        </p:txBody>
      </p:sp>
    </p:spTree>
    <p:extLst>
      <p:ext uri="{BB962C8B-B14F-4D97-AF65-F5344CB8AC3E}">
        <p14:creationId xmlns:p14="http://schemas.microsoft.com/office/powerpoint/2010/main" val="37400502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Grey background"/>
          <p:cNvSpPr/>
          <p:nvPr/>
        </p:nvSpPr>
        <p:spPr>
          <a:xfrm>
            <a:off x="7917544" y="-13914"/>
            <a:ext cx="4274456" cy="689076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2"/>
              </a:solidFill>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00C9E6-702F-A843-8A04-80C500C6891A}" type="slidenum">
              <a:rPr kumimoji="0" lang="en-AU" sz="800" b="0" i="0" u="none" strike="noStrike" kern="1200" cap="none" spc="0" normalizeH="0" baseline="0" noProof="0" smtClean="0">
                <a:ln>
                  <a:noFill/>
                </a:ln>
                <a:solidFill>
                  <a:srgbClr val="000000">
                    <a:tint val="75000"/>
                  </a:srgb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AU" sz="800" b="0" i="0" u="none" strike="noStrike" kern="1200" cap="none" spc="0" normalizeH="0" baseline="0" noProof="0">
              <a:ln>
                <a:noFill/>
              </a:ln>
              <a:solidFill>
                <a:srgbClr val="000000">
                  <a:tint val="75000"/>
                </a:srgbClr>
              </a:solidFill>
              <a:effectLst/>
              <a:uLnTx/>
              <a:uFillTx/>
              <a:latin typeface="Helvetica"/>
              <a:ea typeface="+mn-ea"/>
              <a:cs typeface="+mn-cs"/>
            </a:endParaRPr>
          </a:p>
        </p:txBody>
      </p:sp>
      <p:sp>
        <p:nvSpPr>
          <p:cNvPr id="9" name="Rectangle 8"/>
          <p:cNvSpPr/>
          <p:nvPr/>
        </p:nvSpPr>
        <p:spPr>
          <a:xfrm>
            <a:off x="9578426" y="4665782"/>
            <a:ext cx="1818917" cy="1182819"/>
          </a:xfrm>
          <a:prstGeom prst="rect">
            <a:avLst/>
          </a:prstGeom>
        </p:spPr>
        <p:txBody>
          <a:bodyPr wrap="square" lIns="0" tIns="0" rIns="0" bIns="0">
            <a:spAutoFit/>
          </a:bodyPr>
          <a:lstStyle/>
          <a:p>
            <a:pPr lvl="0">
              <a:spcBef>
                <a:spcPts val="300"/>
              </a:spcBef>
            </a:pPr>
            <a:r>
              <a:rPr lang="en-US" sz="4000" b="1" dirty="0">
                <a:solidFill>
                  <a:schemeClr val="accent5"/>
                </a:solidFill>
              </a:rPr>
              <a:t>26%</a:t>
            </a:r>
          </a:p>
          <a:p>
            <a:pPr lvl="0">
              <a:spcBef>
                <a:spcPts val="300"/>
              </a:spcBef>
            </a:pPr>
            <a:r>
              <a:rPr lang="en-US" sz="1600" b="1" dirty="0">
                <a:solidFill>
                  <a:schemeClr val="accent5"/>
                </a:solidFill>
              </a:rPr>
              <a:t>pay bills using </a:t>
            </a:r>
            <a:r>
              <a:rPr lang="en-US" sz="1600" b="1" dirty="0" smtClean="0">
                <a:solidFill>
                  <a:schemeClr val="accent5"/>
                </a:solidFill>
              </a:rPr>
              <a:t>direct debit</a:t>
            </a:r>
            <a:endParaRPr lang="en-US" sz="1600" dirty="0">
              <a:solidFill>
                <a:schemeClr val="accent5"/>
              </a:solidFill>
            </a:endParaRPr>
          </a:p>
        </p:txBody>
      </p:sp>
      <p:pic>
        <p:nvPicPr>
          <p:cNvPr id="82" name="Picture 81" descr="Icon depiting direct debit" title="Icon depiting direct debit"/>
          <p:cNvPicPr>
            <a:picLocks noChangeAspect="1"/>
          </p:cNvPicPr>
          <p:nvPr/>
        </p:nvPicPr>
        <p:blipFill>
          <a:blip r:embed="rId3"/>
          <a:stretch>
            <a:fillRect/>
          </a:stretch>
        </p:blipFill>
        <p:spPr>
          <a:xfrm>
            <a:off x="8859468" y="4888953"/>
            <a:ext cx="597460" cy="890093"/>
          </a:xfrm>
          <a:prstGeom prst="rect">
            <a:avLst/>
          </a:prstGeom>
        </p:spPr>
      </p:pic>
      <p:sp>
        <p:nvSpPr>
          <p:cNvPr id="8" name="Rectangle 7"/>
          <p:cNvSpPr/>
          <p:nvPr/>
        </p:nvSpPr>
        <p:spPr>
          <a:xfrm>
            <a:off x="9578426" y="2801941"/>
            <a:ext cx="1818917" cy="1182819"/>
          </a:xfrm>
          <a:prstGeom prst="rect">
            <a:avLst/>
          </a:prstGeom>
        </p:spPr>
        <p:txBody>
          <a:bodyPr wrap="square" lIns="0" tIns="0" rIns="0" bIns="0">
            <a:spAutoFit/>
          </a:bodyPr>
          <a:lstStyle/>
          <a:p>
            <a:pPr lvl="0">
              <a:spcBef>
                <a:spcPts val="300"/>
              </a:spcBef>
            </a:pPr>
            <a:r>
              <a:rPr lang="en-US" sz="4000" b="1" dirty="0">
                <a:solidFill>
                  <a:schemeClr val="accent2"/>
                </a:solidFill>
              </a:rPr>
              <a:t>66%</a:t>
            </a:r>
          </a:p>
          <a:p>
            <a:pPr lvl="0">
              <a:spcBef>
                <a:spcPts val="300"/>
              </a:spcBef>
            </a:pPr>
            <a:r>
              <a:rPr lang="en-US" sz="1600" b="1" dirty="0">
                <a:solidFill>
                  <a:schemeClr val="accent2"/>
                </a:solidFill>
              </a:rPr>
              <a:t>use the retailer app or website</a:t>
            </a:r>
          </a:p>
        </p:txBody>
      </p:sp>
      <p:grpSp>
        <p:nvGrpSpPr>
          <p:cNvPr id="79" name="Group 78" descr="Icon showing computer and phone application"/>
          <p:cNvGrpSpPr>
            <a:grpSpLocks noChangeAspect="1"/>
          </p:cNvGrpSpPr>
          <p:nvPr/>
        </p:nvGrpSpPr>
        <p:grpSpPr>
          <a:xfrm>
            <a:off x="8445772" y="3073070"/>
            <a:ext cx="963190" cy="779576"/>
            <a:chOff x="8747676" y="3261029"/>
            <a:chExt cx="742680" cy="601102"/>
          </a:xfrm>
        </p:grpSpPr>
        <p:grpSp>
          <p:nvGrpSpPr>
            <p:cNvPr id="34" name="Group 33"/>
            <p:cNvGrpSpPr>
              <a:grpSpLocks noChangeAspect="1"/>
            </p:cNvGrpSpPr>
            <p:nvPr/>
          </p:nvGrpSpPr>
          <p:grpSpPr>
            <a:xfrm>
              <a:off x="8747676" y="3261029"/>
              <a:ext cx="742680" cy="601102"/>
              <a:chOff x="5084247" y="3114963"/>
              <a:chExt cx="742680" cy="601102"/>
            </a:xfrm>
          </p:grpSpPr>
          <p:sp>
            <p:nvSpPr>
              <p:cNvPr id="35" name="Freeform 897"/>
              <p:cNvSpPr>
                <a:spLocks/>
              </p:cNvSpPr>
              <p:nvPr/>
            </p:nvSpPr>
            <p:spPr bwMode="auto">
              <a:xfrm>
                <a:off x="5084247" y="3114963"/>
                <a:ext cx="694949" cy="427972"/>
              </a:xfrm>
              <a:custGeom>
                <a:avLst/>
                <a:gdLst>
                  <a:gd name="T0" fmla="*/ 363 w 363"/>
                  <a:gd name="T1" fmla="*/ 111 h 222"/>
                  <a:gd name="T2" fmla="*/ 363 w 363"/>
                  <a:gd name="T3" fmla="*/ 9 h 222"/>
                  <a:gd name="T4" fmla="*/ 353 w 363"/>
                  <a:gd name="T5" fmla="*/ 0 h 222"/>
                  <a:gd name="T6" fmla="*/ 10 w 363"/>
                  <a:gd name="T7" fmla="*/ 0 h 222"/>
                  <a:gd name="T8" fmla="*/ 0 w 363"/>
                  <a:gd name="T9" fmla="*/ 9 h 222"/>
                  <a:gd name="T10" fmla="*/ 0 w 363"/>
                  <a:gd name="T11" fmla="*/ 222 h 222"/>
                  <a:gd name="T12" fmla="*/ 288 w 363"/>
                  <a:gd name="T13" fmla="*/ 222 h 222"/>
                </a:gdLst>
                <a:ahLst/>
                <a:cxnLst>
                  <a:cxn ang="0">
                    <a:pos x="T0" y="T1"/>
                  </a:cxn>
                  <a:cxn ang="0">
                    <a:pos x="T2" y="T3"/>
                  </a:cxn>
                  <a:cxn ang="0">
                    <a:pos x="T4" y="T5"/>
                  </a:cxn>
                  <a:cxn ang="0">
                    <a:pos x="T6" y="T7"/>
                  </a:cxn>
                  <a:cxn ang="0">
                    <a:pos x="T8" y="T9"/>
                  </a:cxn>
                  <a:cxn ang="0">
                    <a:pos x="T10" y="T11"/>
                  </a:cxn>
                  <a:cxn ang="0">
                    <a:pos x="T12" y="T13"/>
                  </a:cxn>
                </a:cxnLst>
                <a:rect l="0" t="0" r="r" b="b"/>
                <a:pathLst>
                  <a:path w="363" h="222">
                    <a:moveTo>
                      <a:pt x="363" y="111"/>
                    </a:moveTo>
                    <a:cubicBezTo>
                      <a:pt x="363" y="9"/>
                      <a:pt x="363" y="9"/>
                      <a:pt x="363" y="9"/>
                    </a:cubicBezTo>
                    <a:cubicBezTo>
                      <a:pt x="363" y="4"/>
                      <a:pt x="359" y="0"/>
                      <a:pt x="353" y="0"/>
                    </a:cubicBezTo>
                    <a:cubicBezTo>
                      <a:pt x="10" y="0"/>
                      <a:pt x="10" y="0"/>
                      <a:pt x="10" y="0"/>
                    </a:cubicBezTo>
                    <a:cubicBezTo>
                      <a:pt x="5" y="0"/>
                      <a:pt x="0" y="4"/>
                      <a:pt x="0" y="9"/>
                    </a:cubicBezTo>
                    <a:cubicBezTo>
                      <a:pt x="0" y="222"/>
                      <a:pt x="0" y="222"/>
                      <a:pt x="0" y="222"/>
                    </a:cubicBezTo>
                    <a:cubicBezTo>
                      <a:pt x="288" y="222"/>
                      <a:pt x="288" y="222"/>
                      <a:pt x="288" y="222"/>
                    </a:cubicBezTo>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6" name="Freeform 898"/>
              <p:cNvSpPr>
                <a:spLocks/>
              </p:cNvSpPr>
              <p:nvPr/>
            </p:nvSpPr>
            <p:spPr bwMode="auto">
              <a:xfrm>
                <a:off x="5131979" y="3163504"/>
                <a:ext cx="599484" cy="329271"/>
              </a:xfrm>
              <a:custGeom>
                <a:avLst/>
                <a:gdLst>
                  <a:gd name="T0" fmla="*/ 622 w 741"/>
                  <a:gd name="T1" fmla="*/ 407 h 407"/>
                  <a:gd name="T2" fmla="*/ 0 w 741"/>
                  <a:gd name="T3" fmla="*/ 407 h 407"/>
                  <a:gd name="T4" fmla="*/ 0 w 741"/>
                  <a:gd name="T5" fmla="*/ 0 h 407"/>
                  <a:gd name="T6" fmla="*/ 741 w 741"/>
                  <a:gd name="T7" fmla="*/ 0 h 407"/>
                  <a:gd name="T8" fmla="*/ 741 w 741"/>
                  <a:gd name="T9" fmla="*/ 202 h 407"/>
                </a:gdLst>
                <a:ahLst/>
                <a:cxnLst>
                  <a:cxn ang="0">
                    <a:pos x="T0" y="T1"/>
                  </a:cxn>
                  <a:cxn ang="0">
                    <a:pos x="T2" y="T3"/>
                  </a:cxn>
                  <a:cxn ang="0">
                    <a:pos x="T4" y="T5"/>
                  </a:cxn>
                  <a:cxn ang="0">
                    <a:pos x="T6" y="T7"/>
                  </a:cxn>
                  <a:cxn ang="0">
                    <a:pos x="T8" y="T9"/>
                  </a:cxn>
                </a:cxnLst>
                <a:rect l="0" t="0" r="r" b="b"/>
                <a:pathLst>
                  <a:path w="741" h="407">
                    <a:moveTo>
                      <a:pt x="622" y="407"/>
                    </a:moveTo>
                    <a:lnTo>
                      <a:pt x="0" y="407"/>
                    </a:lnTo>
                    <a:lnTo>
                      <a:pt x="0" y="0"/>
                    </a:lnTo>
                    <a:lnTo>
                      <a:pt x="741" y="0"/>
                    </a:lnTo>
                    <a:lnTo>
                      <a:pt x="741" y="202"/>
                    </a:lnTo>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7" name="Freeform 899"/>
              <p:cNvSpPr>
                <a:spLocks/>
              </p:cNvSpPr>
              <p:nvPr/>
            </p:nvSpPr>
            <p:spPr bwMode="auto">
              <a:xfrm>
                <a:off x="5084247" y="3542935"/>
                <a:ext cx="549325" cy="82520"/>
              </a:xfrm>
              <a:custGeom>
                <a:avLst/>
                <a:gdLst>
                  <a:gd name="T0" fmla="*/ 287 w 287"/>
                  <a:gd name="T1" fmla="*/ 0 h 43"/>
                  <a:gd name="T2" fmla="*/ 0 w 287"/>
                  <a:gd name="T3" fmla="*/ 0 h 43"/>
                  <a:gd name="T4" fmla="*/ 0 w 287"/>
                  <a:gd name="T5" fmla="*/ 30 h 43"/>
                  <a:gd name="T6" fmla="*/ 12 w 287"/>
                  <a:gd name="T7" fmla="*/ 43 h 43"/>
                  <a:gd name="T8" fmla="*/ 287 w 287"/>
                  <a:gd name="T9" fmla="*/ 43 h 43"/>
                </a:gdLst>
                <a:ahLst/>
                <a:cxnLst>
                  <a:cxn ang="0">
                    <a:pos x="T0" y="T1"/>
                  </a:cxn>
                  <a:cxn ang="0">
                    <a:pos x="T2" y="T3"/>
                  </a:cxn>
                  <a:cxn ang="0">
                    <a:pos x="T4" y="T5"/>
                  </a:cxn>
                  <a:cxn ang="0">
                    <a:pos x="T6" y="T7"/>
                  </a:cxn>
                  <a:cxn ang="0">
                    <a:pos x="T8" y="T9"/>
                  </a:cxn>
                </a:cxnLst>
                <a:rect l="0" t="0" r="r" b="b"/>
                <a:pathLst>
                  <a:path w="287" h="43">
                    <a:moveTo>
                      <a:pt x="287" y="0"/>
                    </a:moveTo>
                    <a:cubicBezTo>
                      <a:pt x="0" y="0"/>
                      <a:pt x="0" y="0"/>
                      <a:pt x="0" y="0"/>
                    </a:cubicBezTo>
                    <a:cubicBezTo>
                      <a:pt x="0" y="30"/>
                      <a:pt x="0" y="30"/>
                      <a:pt x="0" y="30"/>
                    </a:cubicBezTo>
                    <a:cubicBezTo>
                      <a:pt x="0" y="36"/>
                      <a:pt x="6" y="43"/>
                      <a:pt x="12" y="43"/>
                    </a:cubicBezTo>
                    <a:cubicBezTo>
                      <a:pt x="287" y="43"/>
                      <a:pt x="287" y="43"/>
                      <a:pt x="287" y="43"/>
                    </a:cubicBezTo>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8" name="Freeform 900"/>
              <p:cNvSpPr>
                <a:spLocks/>
              </p:cNvSpPr>
              <p:nvPr/>
            </p:nvSpPr>
            <p:spPr bwMode="auto">
              <a:xfrm>
                <a:off x="5323717" y="3625455"/>
                <a:ext cx="217627" cy="90610"/>
              </a:xfrm>
              <a:custGeom>
                <a:avLst/>
                <a:gdLst>
                  <a:gd name="T0" fmla="*/ 114 w 114"/>
                  <a:gd name="T1" fmla="*/ 47 h 47"/>
                  <a:gd name="T2" fmla="*/ 104 w 114"/>
                  <a:gd name="T3" fmla="*/ 43 h 47"/>
                  <a:gd name="T4" fmla="*/ 98 w 114"/>
                  <a:gd name="T5" fmla="*/ 33 h 47"/>
                  <a:gd name="T6" fmla="*/ 97 w 114"/>
                  <a:gd name="T7" fmla="*/ 0 h 47"/>
                  <a:gd name="T8" fmla="*/ 17 w 114"/>
                  <a:gd name="T9" fmla="*/ 0 h 47"/>
                  <a:gd name="T10" fmla="*/ 16 w 114"/>
                  <a:gd name="T11" fmla="*/ 33 h 47"/>
                  <a:gd name="T12" fmla="*/ 9 w 114"/>
                  <a:gd name="T13" fmla="*/ 43 h 47"/>
                  <a:gd name="T14" fmla="*/ 0 w 114"/>
                  <a:gd name="T15" fmla="*/ 47 h 47"/>
                  <a:gd name="T16" fmla="*/ 0 w 114"/>
                  <a:gd name="T1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47">
                    <a:moveTo>
                      <a:pt x="114" y="47"/>
                    </a:moveTo>
                    <a:cubicBezTo>
                      <a:pt x="110" y="46"/>
                      <a:pt x="107" y="44"/>
                      <a:pt x="104" y="43"/>
                    </a:cubicBezTo>
                    <a:cubicBezTo>
                      <a:pt x="100" y="40"/>
                      <a:pt x="99" y="40"/>
                      <a:pt x="98" y="33"/>
                    </a:cubicBezTo>
                    <a:cubicBezTo>
                      <a:pt x="96" y="24"/>
                      <a:pt x="98" y="8"/>
                      <a:pt x="97" y="0"/>
                    </a:cubicBezTo>
                    <a:cubicBezTo>
                      <a:pt x="17" y="0"/>
                      <a:pt x="17" y="0"/>
                      <a:pt x="17" y="0"/>
                    </a:cubicBezTo>
                    <a:cubicBezTo>
                      <a:pt x="16" y="7"/>
                      <a:pt x="17" y="24"/>
                      <a:pt x="16" y="33"/>
                    </a:cubicBezTo>
                    <a:cubicBezTo>
                      <a:pt x="14" y="40"/>
                      <a:pt x="13" y="40"/>
                      <a:pt x="9" y="43"/>
                    </a:cubicBezTo>
                    <a:cubicBezTo>
                      <a:pt x="7" y="44"/>
                      <a:pt x="3" y="46"/>
                      <a:pt x="0" y="47"/>
                    </a:cubicBezTo>
                    <a:cubicBezTo>
                      <a:pt x="0" y="47"/>
                      <a:pt x="0" y="47"/>
                      <a:pt x="0" y="47"/>
                    </a:cubicBezTo>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9" name="Line 901"/>
              <p:cNvSpPr>
                <a:spLocks noChangeShapeType="1"/>
              </p:cNvSpPr>
              <p:nvPr/>
            </p:nvSpPr>
            <p:spPr bwMode="auto">
              <a:xfrm>
                <a:off x="5296210" y="3714447"/>
                <a:ext cx="271831"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0" name="Freeform 902"/>
              <p:cNvSpPr>
                <a:spLocks/>
              </p:cNvSpPr>
              <p:nvPr/>
            </p:nvSpPr>
            <p:spPr bwMode="auto">
              <a:xfrm>
                <a:off x="5635189" y="3329353"/>
                <a:ext cx="191738" cy="381049"/>
              </a:xfrm>
              <a:custGeom>
                <a:avLst/>
                <a:gdLst>
                  <a:gd name="T0" fmla="*/ 100 w 100"/>
                  <a:gd name="T1" fmla="*/ 191 h 198"/>
                  <a:gd name="T2" fmla="*/ 94 w 100"/>
                  <a:gd name="T3" fmla="*/ 198 h 198"/>
                  <a:gd name="T4" fmla="*/ 6 w 100"/>
                  <a:gd name="T5" fmla="*/ 198 h 198"/>
                  <a:gd name="T6" fmla="*/ 0 w 100"/>
                  <a:gd name="T7" fmla="*/ 191 h 198"/>
                  <a:gd name="T8" fmla="*/ 0 w 100"/>
                  <a:gd name="T9" fmla="*/ 6 h 198"/>
                  <a:gd name="T10" fmla="*/ 6 w 100"/>
                  <a:gd name="T11" fmla="*/ 0 h 198"/>
                  <a:gd name="T12" fmla="*/ 94 w 100"/>
                  <a:gd name="T13" fmla="*/ 0 h 198"/>
                  <a:gd name="T14" fmla="*/ 100 w 100"/>
                  <a:gd name="T15" fmla="*/ 6 h 198"/>
                  <a:gd name="T16" fmla="*/ 100 w 100"/>
                  <a:gd name="T17" fmla="*/ 191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98">
                    <a:moveTo>
                      <a:pt x="100" y="191"/>
                    </a:moveTo>
                    <a:cubicBezTo>
                      <a:pt x="100" y="195"/>
                      <a:pt x="97" y="198"/>
                      <a:pt x="94" y="198"/>
                    </a:cubicBezTo>
                    <a:cubicBezTo>
                      <a:pt x="6" y="198"/>
                      <a:pt x="6" y="198"/>
                      <a:pt x="6" y="198"/>
                    </a:cubicBezTo>
                    <a:cubicBezTo>
                      <a:pt x="2" y="198"/>
                      <a:pt x="0" y="195"/>
                      <a:pt x="0" y="191"/>
                    </a:cubicBezTo>
                    <a:cubicBezTo>
                      <a:pt x="0" y="6"/>
                      <a:pt x="0" y="6"/>
                      <a:pt x="0" y="6"/>
                    </a:cubicBezTo>
                    <a:cubicBezTo>
                      <a:pt x="0" y="2"/>
                      <a:pt x="2" y="0"/>
                      <a:pt x="6" y="0"/>
                    </a:cubicBezTo>
                    <a:cubicBezTo>
                      <a:pt x="94" y="0"/>
                      <a:pt x="94" y="0"/>
                      <a:pt x="94" y="0"/>
                    </a:cubicBezTo>
                    <a:cubicBezTo>
                      <a:pt x="97" y="0"/>
                      <a:pt x="100" y="2"/>
                      <a:pt x="100" y="6"/>
                    </a:cubicBezTo>
                    <a:lnTo>
                      <a:pt x="100" y="191"/>
                    </a:lnTo>
                    <a:close/>
                  </a:path>
                </a:pathLst>
              </a:custGeom>
              <a:noFill/>
              <a:ln w="28575" cap="flat">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1" name="Line 903"/>
              <p:cNvSpPr>
                <a:spLocks noChangeShapeType="1"/>
              </p:cNvSpPr>
              <p:nvPr/>
            </p:nvSpPr>
            <p:spPr bwMode="auto">
              <a:xfrm flipH="1">
                <a:off x="5639235" y="3625455"/>
                <a:ext cx="183648"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2" name="Line 904"/>
              <p:cNvSpPr>
                <a:spLocks noChangeShapeType="1"/>
              </p:cNvSpPr>
              <p:nvPr/>
            </p:nvSpPr>
            <p:spPr bwMode="auto">
              <a:xfrm>
                <a:off x="5639235" y="3364141"/>
                <a:ext cx="183648"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3" name="Line 905"/>
              <p:cNvSpPr>
                <a:spLocks noChangeShapeType="1"/>
              </p:cNvSpPr>
              <p:nvPr/>
            </p:nvSpPr>
            <p:spPr bwMode="auto">
              <a:xfrm>
                <a:off x="5719328" y="3669951"/>
                <a:ext cx="23462" cy="0"/>
              </a:xfrm>
              <a:prstGeom prst="line">
                <a:avLst/>
              </a:prstGeom>
              <a:noFill/>
              <a:ln w="28575" cap="flat">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grpSp>
        <p:sp>
          <p:nvSpPr>
            <p:cNvPr id="50" name="Freeform 187"/>
            <p:cNvSpPr>
              <a:spLocks/>
            </p:cNvSpPr>
            <p:nvPr/>
          </p:nvSpPr>
          <p:spPr bwMode="auto">
            <a:xfrm>
              <a:off x="9355204" y="3557084"/>
              <a:ext cx="79375" cy="163513"/>
            </a:xfrm>
            <a:custGeom>
              <a:avLst/>
              <a:gdLst>
                <a:gd name="T0" fmla="*/ 0 w 16"/>
                <a:gd name="T1" fmla="*/ 25 h 33"/>
                <a:gd name="T2" fmla="*/ 8 w 16"/>
                <a:gd name="T3" fmla="*/ 33 h 33"/>
                <a:gd name="T4" fmla="*/ 16 w 16"/>
                <a:gd name="T5" fmla="*/ 25 h 33"/>
                <a:gd name="T6" fmla="*/ 8 w 16"/>
                <a:gd name="T7" fmla="*/ 17 h 33"/>
                <a:gd name="T8" fmla="*/ 0 w 16"/>
                <a:gd name="T9" fmla="*/ 8 h 33"/>
                <a:gd name="T10" fmla="*/ 8 w 16"/>
                <a:gd name="T11" fmla="*/ 0 h 33"/>
                <a:gd name="T12" fmla="*/ 16 w 16"/>
                <a:gd name="T13" fmla="*/ 8 h 33"/>
              </a:gdLst>
              <a:ahLst/>
              <a:cxnLst>
                <a:cxn ang="0">
                  <a:pos x="T0" y="T1"/>
                </a:cxn>
                <a:cxn ang="0">
                  <a:pos x="T2" y="T3"/>
                </a:cxn>
                <a:cxn ang="0">
                  <a:pos x="T4" y="T5"/>
                </a:cxn>
                <a:cxn ang="0">
                  <a:pos x="T6" y="T7"/>
                </a:cxn>
                <a:cxn ang="0">
                  <a:pos x="T8" y="T9"/>
                </a:cxn>
                <a:cxn ang="0">
                  <a:pos x="T10" y="T11"/>
                </a:cxn>
                <a:cxn ang="0">
                  <a:pos x="T12" y="T13"/>
                </a:cxn>
              </a:cxnLst>
              <a:rect l="0" t="0" r="r" b="b"/>
              <a:pathLst>
                <a:path w="16" h="33">
                  <a:moveTo>
                    <a:pt x="0" y="25"/>
                  </a:moveTo>
                  <a:cubicBezTo>
                    <a:pt x="0" y="29"/>
                    <a:pt x="4" y="33"/>
                    <a:pt x="8" y="33"/>
                  </a:cubicBezTo>
                  <a:cubicBezTo>
                    <a:pt x="13" y="33"/>
                    <a:pt x="16" y="29"/>
                    <a:pt x="16" y="25"/>
                  </a:cubicBezTo>
                  <a:cubicBezTo>
                    <a:pt x="16" y="20"/>
                    <a:pt x="13" y="17"/>
                    <a:pt x="8" y="17"/>
                  </a:cubicBezTo>
                  <a:cubicBezTo>
                    <a:pt x="4" y="17"/>
                    <a:pt x="0" y="13"/>
                    <a:pt x="0" y="8"/>
                  </a:cubicBezTo>
                  <a:cubicBezTo>
                    <a:pt x="0" y="4"/>
                    <a:pt x="4" y="0"/>
                    <a:pt x="8" y="0"/>
                  </a:cubicBezTo>
                  <a:cubicBezTo>
                    <a:pt x="13" y="0"/>
                    <a:pt x="16" y="4"/>
                    <a:pt x="16" y="8"/>
                  </a:cubicBezTo>
                </a:path>
              </a:pathLst>
            </a:custGeom>
            <a:noFill/>
            <a:ln w="28575"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1" name="Line 188"/>
            <p:cNvSpPr>
              <a:spLocks noChangeShapeType="1"/>
            </p:cNvSpPr>
            <p:nvPr/>
          </p:nvSpPr>
          <p:spPr bwMode="auto">
            <a:xfrm>
              <a:off x="9394892" y="3720597"/>
              <a:ext cx="0" cy="30163"/>
            </a:xfrm>
            <a:prstGeom prst="line">
              <a:avLst/>
            </a:prstGeom>
            <a:noFill/>
            <a:ln w="28575" cap="rnd">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2" name="Line 189"/>
            <p:cNvSpPr>
              <a:spLocks noChangeShapeType="1"/>
            </p:cNvSpPr>
            <p:nvPr/>
          </p:nvSpPr>
          <p:spPr bwMode="auto">
            <a:xfrm>
              <a:off x="9394892" y="3531684"/>
              <a:ext cx="0" cy="25400"/>
            </a:xfrm>
            <a:prstGeom prst="line">
              <a:avLst/>
            </a:prstGeom>
            <a:noFill/>
            <a:ln w="28575" cap="rnd">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grpSp>
      <p:sp>
        <p:nvSpPr>
          <p:cNvPr id="6" name="Text Placeholder 4"/>
          <p:cNvSpPr>
            <a:spLocks noGrp="1"/>
          </p:cNvSpPr>
          <p:nvPr>
            <p:ph type="body" sz="quarter" idx="14"/>
          </p:nvPr>
        </p:nvSpPr>
        <p:spPr>
          <a:xfrm>
            <a:off x="9552574" y="1211796"/>
            <a:ext cx="1583512" cy="909124"/>
          </a:xfrm>
        </p:spPr>
        <p:txBody>
          <a:bodyPr lIns="0" tIns="0" rIns="0" bIns="0"/>
          <a:lstStyle/>
          <a:p>
            <a:pPr>
              <a:spcBef>
                <a:spcPts val="300"/>
              </a:spcBef>
            </a:pPr>
            <a:r>
              <a:rPr lang="en-US" sz="4000" b="1" dirty="0">
                <a:solidFill>
                  <a:schemeClr val="tx2"/>
                </a:solidFill>
              </a:rPr>
              <a:t>36%</a:t>
            </a:r>
          </a:p>
          <a:p>
            <a:pPr>
              <a:spcBef>
                <a:spcPts val="300"/>
              </a:spcBef>
            </a:pPr>
            <a:r>
              <a:rPr lang="en-US" sz="1600" b="1" dirty="0">
                <a:solidFill>
                  <a:schemeClr val="tx2"/>
                </a:solidFill>
              </a:rPr>
              <a:t>get paper </a:t>
            </a:r>
            <a:r>
              <a:rPr lang="en-US" sz="1600" b="1" dirty="0" smtClean="0">
                <a:solidFill>
                  <a:schemeClr val="tx2"/>
                </a:solidFill>
              </a:rPr>
              <a:t>bills</a:t>
            </a:r>
            <a:endParaRPr lang="en-US" sz="1600" b="1" dirty="0">
              <a:solidFill>
                <a:schemeClr val="tx2"/>
              </a:solidFill>
            </a:endParaRPr>
          </a:p>
          <a:p>
            <a:pPr>
              <a:spcBef>
                <a:spcPts val="300"/>
              </a:spcBef>
            </a:pPr>
            <a:endParaRPr lang="en-US" sz="1600" b="1" dirty="0">
              <a:solidFill>
                <a:schemeClr val="tx1"/>
              </a:solidFill>
            </a:endParaRPr>
          </a:p>
          <a:p>
            <a:pPr>
              <a:spcBef>
                <a:spcPts val="300"/>
              </a:spcBef>
            </a:pPr>
            <a:endParaRPr lang="en-US" sz="1600" b="1" dirty="0">
              <a:solidFill>
                <a:schemeClr val="tx1"/>
              </a:solidFill>
            </a:endParaRPr>
          </a:p>
        </p:txBody>
      </p:sp>
      <p:grpSp>
        <p:nvGrpSpPr>
          <p:cNvPr id="20" name="Group 19" descr="Paper bill icon"/>
          <p:cNvGrpSpPr>
            <a:grpSpLocks noChangeAspect="1"/>
          </p:cNvGrpSpPr>
          <p:nvPr/>
        </p:nvGrpSpPr>
        <p:grpSpPr>
          <a:xfrm>
            <a:off x="8799992" y="1286090"/>
            <a:ext cx="583118" cy="792369"/>
            <a:chOff x="1898651" y="1582738"/>
            <a:chExt cx="331788" cy="450850"/>
          </a:xfrm>
        </p:grpSpPr>
        <p:sp>
          <p:nvSpPr>
            <p:cNvPr id="21" name="Freeform 10"/>
            <p:cNvSpPr>
              <a:spLocks/>
            </p:cNvSpPr>
            <p:nvPr/>
          </p:nvSpPr>
          <p:spPr bwMode="auto">
            <a:xfrm>
              <a:off x="1898651" y="1582738"/>
              <a:ext cx="331788" cy="450850"/>
            </a:xfrm>
            <a:custGeom>
              <a:avLst/>
              <a:gdLst>
                <a:gd name="T0" fmla="*/ 209 w 209"/>
                <a:gd name="T1" fmla="*/ 284 h 284"/>
                <a:gd name="T2" fmla="*/ 0 w 209"/>
                <a:gd name="T3" fmla="*/ 284 h 284"/>
                <a:gd name="T4" fmla="*/ 0 w 209"/>
                <a:gd name="T5" fmla="*/ 0 h 284"/>
                <a:gd name="T6" fmla="*/ 135 w 209"/>
                <a:gd name="T7" fmla="*/ 0 h 284"/>
                <a:gd name="T8" fmla="*/ 209 w 209"/>
                <a:gd name="T9" fmla="*/ 74 h 284"/>
                <a:gd name="T10" fmla="*/ 209 w 209"/>
                <a:gd name="T11" fmla="*/ 284 h 284"/>
              </a:gdLst>
              <a:ahLst/>
              <a:cxnLst>
                <a:cxn ang="0">
                  <a:pos x="T0" y="T1"/>
                </a:cxn>
                <a:cxn ang="0">
                  <a:pos x="T2" y="T3"/>
                </a:cxn>
                <a:cxn ang="0">
                  <a:pos x="T4" y="T5"/>
                </a:cxn>
                <a:cxn ang="0">
                  <a:pos x="T6" y="T7"/>
                </a:cxn>
                <a:cxn ang="0">
                  <a:pos x="T8" y="T9"/>
                </a:cxn>
                <a:cxn ang="0">
                  <a:pos x="T10" y="T11"/>
                </a:cxn>
              </a:cxnLst>
              <a:rect l="0" t="0" r="r" b="b"/>
              <a:pathLst>
                <a:path w="209" h="284">
                  <a:moveTo>
                    <a:pt x="209" y="284"/>
                  </a:moveTo>
                  <a:lnTo>
                    <a:pt x="0" y="284"/>
                  </a:lnTo>
                  <a:lnTo>
                    <a:pt x="0" y="0"/>
                  </a:lnTo>
                  <a:lnTo>
                    <a:pt x="135" y="0"/>
                  </a:lnTo>
                  <a:lnTo>
                    <a:pt x="209" y="74"/>
                  </a:lnTo>
                  <a:lnTo>
                    <a:pt x="209" y="284"/>
                  </a:lnTo>
                  <a:close/>
                </a:path>
              </a:pathLst>
            </a:custGeom>
            <a:noFill/>
            <a:ln w="28575"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2" name="Freeform 11"/>
            <p:cNvSpPr>
              <a:spLocks/>
            </p:cNvSpPr>
            <p:nvPr/>
          </p:nvSpPr>
          <p:spPr bwMode="auto">
            <a:xfrm>
              <a:off x="2112963" y="1582738"/>
              <a:ext cx="117475" cy="117475"/>
            </a:xfrm>
            <a:custGeom>
              <a:avLst/>
              <a:gdLst>
                <a:gd name="T0" fmla="*/ 0 w 74"/>
                <a:gd name="T1" fmla="*/ 0 h 74"/>
                <a:gd name="T2" fmla="*/ 0 w 74"/>
                <a:gd name="T3" fmla="*/ 74 h 74"/>
                <a:gd name="T4" fmla="*/ 74 w 74"/>
                <a:gd name="T5" fmla="*/ 74 h 74"/>
              </a:gdLst>
              <a:ahLst/>
              <a:cxnLst>
                <a:cxn ang="0">
                  <a:pos x="T0" y="T1"/>
                </a:cxn>
                <a:cxn ang="0">
                  <a:pos x="T2" y="T3"/>
                </a:cxn>
                <a:cxn ang="0">
                  <a:pos x="T4" y="T5"/>
                </a:cxn>
              </a:cxnLst>
              <a:rect l="0" t="0" r="r" b="b"/>
              <a:pathLst>
                <a:path w="74" h="74">
                  <a:moveTo>
                    <a:pt x="0" y="0"/>
                  </a:moveTo>
                  <a:lnTo>
                    <a:pt x="0" y="74"/>
                  </a:lnTo>
                  <a:lnTo>
                    <a:pt x="74" y="74"/>
                  </a:lnTo>
                </a:path>
              </a:pathLst>
            </a:custGeom>
            <a:noFill/>
            <a:ln w="28575"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3" name="Line 12"/>
            <p:cNvSpPr>
              <a:spLocks noChangeShapeType="1"/>
            </p:cNvSpPr>
            <p:nvPr/>
          </p:nvSpPr>
          <p:spPr bwMode="auto">
            <a:xfrm>
              <a:off x="1976438" y="1720851"/>
              <a:ext cx="87313" cy="0"/>
            </a:xfrm>
            <a:prstGeom prst="line">
              <a:avLst/>
            </a:prstGeom>
            <a:noFill/>
            <a:ln w="2857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4" name="Line 13"/>
            <p:cNvSpPr>
              <a:spLocks noChangeShapeType="1"/>
            </p:cNvSpPr>
            <p:nvPr/>
          </p:nvSpPr>
          <p:spPr bwMode="auto">
            <a:xfrm>
              <a:off x="1976438" y="1779588"/>
              <a:ext cx="176213" cy="0"/>
            </a:xfrm>
            <a:prstGeom prst="line">
              <a:avLst/>
            </a:prstGeom>
            <a:noFill/>
            <a:ln w="2857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5" name="Line 14"/>
            <p:cNvSpPr>
              <a:spLocks noChangeShapeType="1"/>
            </p:cNvSpPr>
            <p:nvPr/>
          </p:nvSpPr>
          <p:spPr bwMode="auto">
            <a:xfrm>
              <a:off x="1976438" y="1838326"/>
              <a:ext cx="176213" cy="0"/>
            </a:xfrm>
            <a:prstGeom prst="line">
              <a:avLst/>
            </a:prstGeom>
            <a:noFill/>
            <a:ln w="2857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6" name="Line 15"/>
            <p:cNvSpPr>
              <a:spLocks noChangeShapeType="1"/>
            </p:cNvSpPr>
            <p:nvPr/>
          </p:nvSpPr>
          <p:spPr bwMode="auto">
            <a:xfrm>
              <a:off x="1976438" y="1897063"/>
              <a:ext cx="176213" cy="0"/>
            </a:xfrm>
            <a:prstGeom prst="line">
              <a:avLst/>
            </a:prstGeom>
            <a:noFill/>
            <a:ln w="2857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7" name="Line 16"/>
            <p:cNvSpPr>
              <a:spLocks noChangeShapeType="1"/>
            </p:cNvSpPr>
            <p:nvPr/>
          </p:nvSpPr>
          <p:spPr bwMode="auto">
            <a:xfrm>
              <a:off x="1976438" y="1955801"/>
              <a:ext cx="176213" cy="0"/>
            </a:xfrm>
            <a:prstGeom prst="line">
              <a:avLst/>
            </a:prstGeom>
            <a:noFill/>
            <a:ln w="2857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grpSp>
      <p:sp>
        <p:nvSpPr>
          <p:cNvPr id="7" name="Rectangle 6"/>
          <p:cNvSpPr/>
          <p:nvPr/>
        </p:nvSpPr>
        <p:spPr>
          <a:xfrm>
            <a:off x="413708" y="5022435"/>
            <a:ext cx="6825292" cy="1323439"/>
          </a:xfrm>
          <a:prstGeom prst="rect">
            <a:avLst/>
          </a:prstGeom>
        </p:spPr>
        <p:txBody>
          <a:bodyPr wrap="square">
            <a:spAutoFit/>
          </a:bodyPr>
          <a:lstStyle/>
          <a:p>
            <a:r>
              <a:rPr lang="en-US" sz="1000" dirty="0" smtClean="0">
                <a:solidFill>
                  <a:srgbClr val="000000"/>
                </a:solidFill>
              </a:rPr>
              <a:t>*</a:t>
            </a:r>
            <a:r>
              <a:rPr lang="en-US" sz="1000" b="1" dirty="0" smtClean="0">
                <a:solidFill>
                  <a:srgbClr val="000000"/>
                </a:solidFill>
              </a:rPr>
              <a:t>Note</a:t>
            </a:r>
            <a:r>
              <a:rPr lang="en-US" sz="1000" b="1" dirty="0">
                <a:solidFill>
                  <a:srgbClr val="000000"/>
                </a:solidFill>
              </a:rPr>
              <a:t>: </a:t>
            </a:r>
            <a:r>
              <a:rPr lang="en-US" sz="1000" dirty="0">
                <a:solidFill>
                  <a:srgbClr val="000000"/>
                </a:solidFill>
              </a:rPr>
              <a:t>T</a:t>
            </a:r>
            <a:r>
              <a:rPr lang="en-US" sz="1000" dirty="0" smtClean="0">
                <a:solidFill>
                  <a:srgbClr val="000000"/>
                </a:solidFill>
              </a:rPr>
              <a:t>his </a:t>
            </a:r>
            <a:r>
              <a:rPr lang="en-US" sz="1000" dirty="0">
                <a:solidFill>
                  <a:srgbClr val="000000"/>
                </a:solidFill>
              </a:rPr>
              <a:t>contrasts with our results for an email-style bill – described in </a:t>
            </a:r>
            <a:r>
              <a:rPr lang="en-US" sz="1000" u="sng" dirty="0">
                <a:solidFill>
                  <a:srgbClr val="000000"/>
                </a:solidFill>
              </a:rPr>
              <a:t>Section D</a:t>
            </a:r>
            <a:r>
              <a:rPr lang="en-US" sz="1000" dirty="0">
                <a:solidFill>
                  <a:srgbClr val="000000"/>
                </a:solidFill>
              </a:rPr>
              <a:t> – where only 15% clicked on a link to view additional information. However, our email-style bill was much more detailed than typical email bills, which often just include the amount due but not payment details. This may explain the difference in the open/click-through rates</a:t>
            </a:r>
            <a:r>
              <a:rPr lang="en-US" sz="1000" dirty="0" smtClean="0">
                <a:solidFill>
                  <a:srgbClr val="000000"/>
                </a:solidFill>
              </a:rPr>
              <a:t>. </a:t>
            </a:r>
          </a:p>
          <a:p>
            <a:r>
              <a:rPr lang="en-AU" sz="1000" b="1" dirty="0" smtClean="0"/>
              <a:t>Survey questions</a:t>
            </a:r>
            <a:r>
              <a:rPr lang="en-AU" sz="1000" dirty="0" smtClean="0"/>
              <a:t>: Q4.2 </a:t>
            </a:r>
            <a:r>
              <a:rPr lang="en-AU" sz="1000" dirty="0"/>
              <a:t>How do you currently receive your energy bills? (Please select all that apply.) | Q4.3 How do you usually view your energy e-bill? | Q4.4 Do you usually open the attached bill (the PDF) or just check the total amount in the email</a:t>
            </a:r>
            <a:r>
              <a:rPr lang="en-AU" sz="1000" dirty="0" smtClean="0"/>
              <a:t>?| </a:t>
            </a:r>
            <a:r>
              <a:rPr lang="en-US" sz="1000" dirty="0" smtClean="0"/>
              <a:t>Q4.7 </a:t>
            </a:r>
            <a:r>
              <a:rPr lang="en-US" sz="1000" dirty="0"/>
              <a:t>How do you usually pay your energy bills? | Q4.13 Do you get information from your energy company in an app or a website? | Q4.14 How do you use the app or website? (Select all that apply</a:t>
            </a:r>
            <a:r>
              <a:rPr lang="en-US" sz="1000" dirty="0" smtClean="0"/>
              <a:t>)</a:t>
            </a:r>
            <a:endParaRPr lang="en-US" sz="1000" dirty="0"/>
          </a:p>
        </p:txBody>
      </p:sp>
      <p:sp>
        <p:nvSpPr>
          <p:cNvPr id="5" name="Text Placeholder 4"/>
          <p:cNvSpPr>
            <a:spLocks noGrp="1"/>
          </p:cNvSpPr>
          <p:nvPr>
            <p:ph type="body" sz="quarter" idx="14"/>
          </p:nvPr>
        </p:nvSpPr>
        <p:spPr>
          <a:xfrm>
            <a:off x="479424" y="1519283"/>
            <a:ext cx="6648399" cy="3274967"/>
          </a:xfrm>
        </p:spPr>
        <p:txBody>
          <a:bodyPr/>
          <a:lstStyle/>
          <a:p>
            <a:r>
              <a:rPr lang="en-US" b="1" dirty="0" smtClean="0"/>
              <a:t>While many consumers receive bills via email and engage with their retailer online, more than one-third still rely on a paper bill in the mail.</a:t>
            </a:r>
          </a:p>
          <a:p>
            <a:r>
              <a:rPr lang="en-US" sz="1200" b="1" dirty="0" smtClean="0">
                <a:solidFill>
                  <a:schemeClr val="tx1"/>
                </a:solidFill>
              </a:rPr>
              <a:t>How bills are received</a:t>
            </a:r>
            <a:r>
              <a:rPr lang="en-US" sz="1200" dirty="0" smtClean="0">
                <a:solidFill>
                  <a:schemeClr val="tx1"/>
                </a:solidFill>
              </a:rPr>
              <a:t>: Respondents mostly receive </a:t>
            </a:r>
            <a:r>
              <a:rPr lang="en-US" sz="1200" dirty="0">
                <a:solidFill>
                  <a:schemeClr val="tx1"/>
                </a:solidFill>
              </a:rPr>
              <a:t>their bills </a:t>
            </a:r>
            <a:r>
              <a:rPr lang="en-US" sz="1200" dirty="0" smtClean="0">
                <a:solidFill>
                  <a:schemeClr val="tx1"/>
                </a:solidFill>
              </a:rPr>
              <a:t>via an </a:t>
            </a:r>
            <a:r>
              <a:rPr lang="en-US" sz="1200" dirty="0">
                <a:solidFill>
                  <a:schemeClr val="tx1"/>
                </a:solidFill>
              </a:rPr>
              <a:t>email (64</a:t>
            </a:r>
            <a:r>
              <a:rPr lang="en-US" sz="1200" dirty="0" smtClean="0">
                <a:solidFill>
                  <a:schemeClr val="tx1"/>
                </a:solidFill>
              </a:rPr>
              <a:t>%) or letter </a:t>
            </a:r>
            <a:r>
              <a:rPr lang="en-US" sz="1200" dirty="0">
                <a:solidFill>
                  <a:schemeClr val="tx1"/>
                </a:solidFill>
              </a:rPr>
              <a:t>(36</a:t>
            </a:r>
            <a:r>
              <a:rPr lang="en-US" sz="1200" dirty="0" smtClean="0">
                <a:solidFill>
                  <a:schemeClr val="tx1"/>
                </a:solidFill>
              </a:rPr>
              <a:t>%). Others do so via an </a:t>
            </a:r>
            <a:r>
              <a:rPr lang="en-US" sz="1200" dirty="0">
                <a:solidFill>
                  <a:schemeClr val="tx1"/>
                </a:solidFill>
              </a:rPr>
              <a:t>app (12</a:t>
            </a:r>
            <a:r>
              <a:rPr lang="en-US" sz="1200" dirty="0" smtClean="0">
                <a:solidFill>
                  <a:schemeClr val="tx1"/>
                </a:solidFill>
              </a:rPr>
              <a:t>%) </a:t>
            </a:r>
            <a:r>
              <a:rPr lang="en-US" sz="1200" dirty="0">
                <a:solidFill>
                  <a:schemeClr val="tx1"/>
                </a:solidFill>
              </a:rPr>
              <a:t>or on a retailer website (4%), noting that some people use multiple formats. </a:t>
            </a:r>
            <a:endParaRPr lang="en-US" sz="1200" dirty="0" smtClean="0">
              <a:solidFill>
                <a:schemeClr val="tx1"/>
              </a:solidFill>
            </a:endParaRPr>
          </a:p>
          <a:p>
            <a:r>
              <a:rPr lang="en-US" sz="1200" b="1" dirty="0" smtClean="0">
                <a:solidFill>
                  <a:schemeClr val="tx1"/>
                </a:solidFill>
              </a:rPr>
              <a:t>Email bills</a:t>
            </a:r>
            <a:r>
              <a:rPr lang="en-US" sz="1200" dirty="0" smtClean="0">
                <a:solidFill>
                  <a:schemeClr val="tx1"/>
                </a:solidFill>
              </a:rPr>
              <a:t>: </a:t>
            </a:r>
            <a:r>
              <a:rPr lang="en-US" sz="1200" dirty="0">
                <a:solidFill>
                  <a:schemeClr val="tx1"/>
                </a:solidFill>
              </a:rPr>
              <a:t>Of those receiving an email bill, 52% </a:t>
            </a:r>
            <a:r>
              <a:rPr lang="en-US" sz="1200" dirty="0" smtClean="0">
                <a:solidFill>
                  <a:schemeClr val="tx1"/>
                </a:solidFill>
              </a:rPr>
              <a:t>usually view </a:t>
            </a:r>
            <a:r>
              <a:rPr lang="en-US" sz="1200" dirty="0">
                <a:solidFill>
                  <a:schemeClr val="tx1"/>
                </a:solidFill>
              </a:rPr>
              <a:t>it on a computer while 40% </a:t>
            </a:r>
            <a:r>
              <a:rPr lang="en-US" sz="1200" dirty="0" smtClean="0">
                <a:solidFill>
                  <a:schemeClr val="tx1"/>
                </a:solidFill>
              </a:rPr>
              <a:t>usually do so on </a:t>
            </a:r>
            <a:r>
              <a:rPr lang="en-US" sz="1200" dirty="0">
                <a:solidFill>
                  <a:schemeClr val="tx1"/>
                </a:solidFill>
              </a:rPr>
              <a:t>a smartphone. Many retailers have already introduced simplified email bills with the regulated bill attached as a pdf file. </a:t>
            </a:r>
            <a:r>
              <a:rPr lang="en-US" sz="1200" dirty="0" smtClean="0">
                <a:solidFill>
                  <a:schemeClr val="tx1"/>
                </a:solidFill>
              </a:rPr>
              <a:t>A large majority </a:t>
            </a:r>
            <a:r>
              <a:rPr lang="en-US" sz="1200" dirty="0">
                <a:solidFill>
                  <a:schemeClr val="tx1"/>
                </a:solidFill>
              </a:rPr>
              <a:t>(86%) </a:t>
            </a:r>
            <a:r>
              <a:rPr lang="en-US" sz="1200" dirty="0" smtClean="0">
                <a:solidFill>
                  <a:schemeClr val="tx1"/>
                </a:solidFill>
              </a:rPr>
              <a:t>of people receiving an email bill said they opened the pdf attachment, rather than just looking </a:t>
            </a:r>
            <a:r>
              <a:rPr lang="en-US" sz="1200" dirty="0">
                <a:solidFill>
                  <a:schemeClr val="tx1"/>
                </a:solidFill>
              </a:rPr>
              <a:t>at the </a:t>
            </a:r>
            <a:r>
              <a:rPr lang="en-US" sz="1200" dirty="0" smtClean="0">
                <a:solidFill>
                  <a:schemeClr val="tx1"/>
                </a:solidFill>
              </a:rPr>
              <a:t>email.* </a:t>
            </a:r>
          </a:p>
          <a:p>
            <a:r>
              <a:rPr lang="en-US" sz="1200" b="1" dirty="0" smtClean="0">
                <a:solidFill>
                  <a:schemeClr val="tx1"/>
                </a:solidFill>
              </a:rPr>
              <a:t>Online engagement</a:t>
            </a:r>
            <a:r>
              <a:rPr lang="en-US" sz="1200" dirty="0" smtClean="0">
                <a:solidFill>
                  <a:schemeClr val="tx1"/>
                </a:solidFill>
              </a:rPr>
              <a:t>: 66% of </a:t>
            </a:r>
            <a:r>
              <a:rPr lang="en-US" sz="1200" dirty="0">
                <a:solidFill>
                  <a:schemeClr val="tx1"/>
                </a:solidFill>
              </a:rPr>
              <a:t>respondents use a website, an app or both to get information from their energy </a:t>
            </a:r>
            <a:r>
              <a:rPr lang="en-US" sz="1200" dirty="0" smtClean="0">
                <a:solidFill>
                  <a:schemeClr val="tx1"/>
                </a:solidFill>
              </a:rPr>
              <a:t>retailer. Most </a:t>
            </a:r>
            <a:r>
              <a:rPr lang="en-US" sz="1200" dirty="0">
                <a:solidFill>
                  <a:schemeClr val="tx1"/>
                </a:solidFill>
              </a:rPr>
              <a:t>commonly </a:t>
            </a:r>
            <a:r>
              <a:rPr lang="en-US" sz="1200" dirty="0" smtClean="0">
                <a:solidFill>
                  <a:schemeClr val="tx1"/>
                </a:solidFill>
              </a:rPr>
              <a:t>they do this to </a:t>
            </a:r>
            <a:r>
              <a:rPr lang="en-US" sz="1200" dirty="0">
                <a:solidFill>
                  <a:schemeClr val="tx1"/>
                </a:solidFill>
              </a:rPr>
              <a:t>view or pay bills, but </a:t>
            </a:r>
            <a:r>
              <a:rPr lang="en-US" sz="1200" dirty="0" smtClean="0">
                <a:solidFill>
                  <a:schemeClr val="tx1"/>
                </a:solidFill>
              </a:rPr>
              <a:t>they also use the website or app to </a:t>
            </a:r>
            <a:r>
              <a:rPr lang="en-US" sz="1200" dirty="0">
                <a:solidFill>
                  <a:schemeClr val="tx1"/>
                </a:solidFill>
              </a:rPr>
              <a:t>check energy usage, edit </a:t>
            </a:r>
            <a:r>
              <a:rPr lang="en-US" sz="1200" dirty="0" smtClean="0">
                <a:solidFill>
                  <a:schemeClr val="tx1"/>
                </a:solidFill>
              </a:rPr>
              <a:t>their details, </a:t>
            </a:r>
            <a:r>
              <a:rPr lang="en-US" sz="1200" dirty="0">
                <a:solidFill>
                  <a:schemeClr val="tx1"/>
                </a:solidFill>
              </a:rPr>
              <a:t>or to get information on their current plan. </a:t>
            </a:r>
            <a:endParaRPr lang="en-US" sz="1200" dirty="0" smtClean="0">
              <a:solidFill>
                <a:schemeClr val="tx1"/>
              </a:solidFill>
            </a:endParaRPr>
          </a:p>
          <a:p>
            <a:r>
              <a:rPr lang="en-US" sz="1200" b="1" dirty="0" smtClean="0">
                <a:solidFill>
                  <a:schemeClr val="tx1"/>
                </a:solidFill>
              </a:rPr>
              <a:t>Payment</a:t>
            </a:r>
            <a:r>
              <a:rPr lang="en-US" sz="1200" dirty="0" smtClean="0">
                <a:solidFill>
                  <a:schemeClr val="tx1"/>
                </a:solidFill>
              </a:rPr>
              <a:t>: Respondents </a:t>
            </a:r>
            <a:r>
              <a:rPr lang="en-US" sz="1200" dirty="0">
                <a:solidFill>
                  <a:schemeClr val="tx1"/>
                </a:solidFill>
              </a:rPr>
              <a:t>pay their bills through various </a:t>
            </a:r>
            <a:r>
              <a:rPr lang="en-US" sz="1200" dirty="0" smtClean="0">
                <a:solidFill>
                  <a:schemeClr val="tx1"/>
                </a:solidFill>
              </a:rPr>
              <a:t>means. The most common were: BPAY (40%), direct debit (26%), through </a:t>
            </a:r>
            <a:r>
              <a:rPr lang="en-US" sz="1200" dirty="0">
                <a:solidFill>
                  <a:schemeClr val="tx1"/>
                </a:solidFill>
              </a:rPr>
              <a:t>the </a:t>
            </a:r>
            <a:r>
              <a:rPr lang="en-US" sz="1200" dirty="0" smtClean="0">
                <a:solidFill>
                  <a:schemeClr val="tx1"/>
                </a:solidFill>
              </a:rPr>
              <a:t>retailer’s app </a:t>
            </a:r>
            <a:r>
              <a:rPr lang="en-US" sz="1200" dirty="0">
                <a:solidFill>
                  <a:schemeClr val="tx1"/>
                </a:solidFill>
              </a:rPr>
              <a:t>or </a:t>
            </a:r>
            <a:r>
              <a:rPr lang="en-US" sz="1200" dirty="0" smtClean="0">
                <a:solidFill>
                  <a:schemeClr val="tx1"/>
                </a:solidFill>
              </a:rPr>
              <a:t>website (9%), or at </a:t>
            </a:r>
            <a:r>
              <a:rPr lang="en-US" sz="1200" dirty="0">
                <a:solidFill>
                  <a:schemeClr val="tx1"/>
                </a:solidFill>
              </a:rPr>
              <a:t>the post </a:t>
            </a:r>
            <a:r>
              <a:rPr lang="en-US" sz="1200" dirty="0" smtClean="0">
                <a:solidFill>
                  <a:schemeClr val="tx1"/>
                </a:solidFill>
              </a:rPr>
              <a:t>office (8%). Less common payment options included: EFT (6%), </a:t>
            </a:r>
            <a:r>
              <a:rPr lang="en-US" sz="1200" dirty="0" err="1" smtClean="0">
                <a:solidFill>
                  <a:schemeClr val="tx1"/>
                </a:solidFill>
              </a:rPr>
              <a:t>cheque</a:t>
            </a:r>
            <a:r>
              <a:rPr lang="en-US" sz="1200" dirty="0" smtClean="0">
                <a:solidFill>
                  <a:schemeClr val="tx1"/>
                </a:solidFill>
              </a:rPr>
              <a:t> (2%), or Centrepay (</a:t>
            </a:r>
            <a:r>
              <a:rPr lang="en-US" sz="1200" dirty="0">
                <a:solidFill>
                  <a:schemeClr val="tx1"/>
                </a:solidFill>
              </a:rPr>
              <a:t>2</a:t>
            </a:r>
            <a:r>
              <a:rPr lang="en-US" sz="1200" dirty="0" smtClean="0">
                <a:solidFill>
                  <a:schemeClr val="tx1"/>
                </a:solidFill>
              </a:rPr>
              <a:t>%).</a:t>
            </a:r>
            <a:endParaRPr lang="en-US" sz="1200" dirty="0">
              <a:solidFill>
                <a:schemeClr val="tx1"/>
              </a:solidFill>
            </a:endParaRPr>
          </a:p>
        </p:txBody>
      </p:sp>
      <p:sp>
        <p:nvSpPr>
          <p:cNvPr id="2" name="Title 1"/>
          <p:cNvSpPr>
            <a:spLocks noGrp="1"/>
          </p:cNvSpPr>
          <p:nvPr>
            <p:ph type="title"/>
          </p:nvPr>
        </p:nvSpPr>
        <p:spPr>
          <a:xfrm>
            <a:off x="479426" y="476250"/>
            <a:ext cx="7249432" cy="775597"/>
          </a:xfrm>
        </p:spPr>
        <p:txBody>
          <a:bodyPr/>
          <a:lstStyle/>
          <a:p>
            <a:r>
              <a:rPr lang="en-AU" dirty="0" smtClean="0"/>
              <a:t>People use a range of methods for receiving and paying for energy bills</a:t>
            </a:r>
            <a:endParaRPr lang="en-AU" dirty="0"/>
          </a:p>
        </p:txBody>
      </p:sp>
    </p:spTree>
    <p:extLst>
      <p:ext uri="{BB962C8B-B14F-4D97-AF65-F5344CB8AC3E}">
        <p14:creationId xmlns:p14="http://schemas.microsoft.com/office/powerpoint/2010/main" val="42014171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Grey background"/>
          <p:cNvSpPr/>
          <p:nvPr/>
        </p:nvSpPr>
        <p:spPr>
          <a:xfrm>
            <a:off x="6115050" y="0"/>
            <a:ext cx="6076949"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2"/>
              </a:solidFill>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00C9E6-702F-A843-8A04-80C500C6891A}" type="slidenum">
              <a:rPr kumimoji="0" lang="en-AU" sz="800" b="0" i="0" u="none" strike="noStrike" kern="1200" cap="none" spc="0" normalizeH="0" baseline="0" noProof="0" smtClean="0">
                <a:ln>
                  <a:noFill/>
                </a:ln>
                <a:solidFill>
                  <a:srgbClr val="000000">
                    <a:tint val="75000"/>
                  </a:srgb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800" b="0" i="0" u="none" strike="noStrike" kern="1200" cap="none" spc="0" normalizeH="0" baseline="0" noProof="0">
              <a:ln>
                <a:noFill/>
              </a:ln>
              <a:solidFill>
                <a:srgbClr val="000000">
                  <a:tint val="75000"/>
                </a:srgbClr>
              </a:solidFill>
              <a:effectLst/>
              <a:uLnTx/>
              <a:uFillTx/>
              <a:latin typeface="Helvetica"/>
              <a:ea typeface="+mn-ea"/>
              <a:cs typeface="+mn-cs"/>
            </a:endParaRPr>
          </a:p>
        </p:txBody>
      </p:sp>
      <p:sp>
        <p:nvSpPr>
          <p:cNvPr id="8" name="Rectangle 7"/>
          <p:cNvSpPr/>
          <p:nvPr/>
        </p:nvSpPr>
        <p:spPr>
          <a:xfrm>
            <a:off x="6632574" y="5805233"/>
            <a:ext cx="5127626" cy="707886"/>
          </a:xfrm>
          <a:prstGeom prst="rect">
            <a:avLst/>
          </a:prstGeom>
        </p:spPr>
        <p:txBody>
          <a:bodyPr wrap="square">
            <a:spAutoFit/>
          </a:bodyPr>
          <a:lstStyle/>
          <a:p>
            <a:pPr lvl="0">
              <a:spcBef>
                <a:spcPts val="700"/>
              </a:spcBef>
            </a:pPr>
            <a:r>
              <a:rPr lang="en-US" sz="1000" b="1" dirty="0" smtClean="0">
                <a:solidFill>
                  <a:srgbClr val="000000"/>
                </a:solidFill>
              </a:rPr>
              <a:t>*Note</a:t>
            </a:r>
            <a:r>
              <a:rPr lang="en-US" sz="1000" b="1" dirty="0">
                <a:solidFill>
                  <a:srgbClr val="000000"/>
                </a:solidFill>
              </a:rPr>
              <a:t>:</a:t>
            </a:r>
            <a:r>
              <a:rPr lang="en-US" sz="1000" dirty="0">
                <a:solidFill>
                  <a:srgbClr val="000000"/>
                </a:solidFill>
              </a:rPr>
              <a:t> self-reported assessments of comprehension should be treated with caution, especially as this was a general question about ease of understanding a bill. The existing literature and stakeholder submissions suggest that many consumers find at least some specific bill elements difficult to understand.</a:t>
            </a:r>
          </a:p>
        </p:txBody>
      </p:sp>
      <p:sp>
        <p:nvSpPr>
          <p:cNvPr id="4" name="Rectangle 3"/>
          <p:cNvSpPr/>
          <p:nvPr/>
        </p:nvSpPr>
        <p:spPr>
          <a:xfrm>
            <a:off x="6632574" y="2415242"/>
            <a:ext cx="5080000" cy="3282950"/>
          </a:xfrm>
          <a:prstGeom prst="rect">
            <a:avLst/>
          </a:prstGeom>
        </p:spPr>
        <p:txBody>
          <a:bodyPr wrap="square">
            <a:spAutoFit/>
          </a:bodyPr>
          <a:lstStyle/>
          <a:p>
            <a:pPr lvl="0">
              <a:spcBef>
                <a:spcPts val="700"/>
              </a:spcBef>
            </a:pPr>
            <a:r>
              <a:rPr lang="en-US" sz="1400" b="1" dirty="0">
                <a:solidFill>
                  <a:srgbClr val="117479"/>
                </a:solidFill>
              </a:rPr>
              <a:t>Age and experience contribute to confidence understanding energy bills</a:t>
            </a:r>
          </a:p>
          <a:p>
            <a:pPr lvl="0">
              <a:spcBef>
                <a:spcPts val="700"/>
              </a:spcBef>
            </a:pPr>
            <a:r>
              <a:rPr lang="en-US" sz="1200" dirty="0">
                <a:solidFill>
                  <a:srgbClr val="000000"/>
                </a:solidFill>
              </a:rPr>
              <a:t>Ease of understanding was correlated with age. A higher proportion of older respondents reported finding bills easy to understand than younger cohorts. </a:t>
            </a:r>
          </a:p>
          <a:p>
            <a:pPr lvl="0">
              <a:spcBef>
                <a:spcPts val="700"/>
              </a:spcBef>
            </a:pPr>
            <a:r>
              <a:rPr lang="en-US" sz="1200" dirty="0">
                <a:solidFill>
                  <a:srgbClr val="000000"/>
                </a:solidFill>
              </a:rPr>
              <a:t>The focus groups with those aged 65+ revealed that this cohort generally have a sense of how much they expect their bills to be each quarter. Participants reported an understanding of the rise and fall of energy bills with the seasons and they budget appropriately.</a:t>
            </a:r>
          </a:p>
          <a:p>
            <a:pPr lvl="0">
              <a:spcBef>
                <a:spcPts val="700"/>
              </a:spcBef>
            </a:pPr>
            <a:r>
              <a:rPr lang="en-US" sz="1200" dirty="0">
                <a:solidFill>
                  <a:srgbClr val="000000"/>
                </a:solidFill>
              </a:rPr>
              <a:t>People who identified themselves as being responsible for paying the bills in their household were much more likely to rate bills as extremely easy (27%) compared to those who identified someone else in the household as being the responsible for bills (9%). </a:t>
            </a:r>
          </a:p>
          <a:p>
            <a:pPr lvl="0">
              <a:spcBef>
                <a:spcPts val="700"/>
              </a:spcBef>
            </a:pPr>
            <a:r>
              <a:rPr lang="en-US" sz="1200" dirty="0">
                <a:solidFill>
                  <a:srgbClr val="000000"/>
                </a:solidFill>
              </a:rPr>
              <a:t>By contrast, finding bills easy or difficult to understand did not vary greatly by education level.</a:t>
            </a:r>
          </a:p>
        </p:txBody>
      </p:sp>
      <p:sp>
        <p:nvSpPr>
          <p:cNvPr id="5" name="Text Placeholder 4"/>
          <p:cNvSpPr>
            <a:spLocks noGrp="1"/>
          </p:cNvSpPr>
          <p:nvPr>
            <p:ph type="body" sz="quarter" idx="14"/>
          </p:nvPr>
        </p:nvSpPr>
        <p:spPr>
          <a:xfrm>
            <a:off x="6732293" y="776614"/>
            <a:ext cx="5027907" cy="2334886"/>
          </a:xfrm>
        </p:spPr>
        <p:txBody>
          <a:bodyPr/>
          <a:lstStyle/>
          <a:p>
            <a:r>
              <a:rPr lang="en-US" b="1" dirty="0"/>
              <a:t>People who have experienced financial hardship </a:t>
            </a:r>
            <a:r>
              <a:rPr lang="en-US" b="1" dirty="0" smtClean="0"/>
              <a:t>were </a:t>
            </a:r>
            <a:r>
              <a:rPr lang="en-US" b="1" dirty="0"/>
              <a:t>more likely to rate bills as </a:t>
            </a:r>
            <a:r>
              <a:rPr lang="en-US" b="1" dirty="0" smtClean="0"/>
              <a:t>difficult </a:t>
            </a:r>
            <a:r>
              <a:rPr lang="en-US" b="1" dirty="0"/>
              <a:t>to understand </a:t>
            </a:r>
          </a:p>
          <a:p>
            <a:r>
              <a:rPr lang="en-US" sz="1200" dirty="0" smtClean="0">
                <a:solidFill>
                  <a:schemeClr val="tx1"/>
                </a:solidFill>
              </a:rPr>
              <a:t>Most </a:t>
            </a:r>
            <a:r>
              <a:rPr lang="en-US" sz="1200" dirty="0">
                <a:solidFill>
                  <a:schemeClr val="tx1"/>
                </a:solidFill>
              </a:rPr>
              <a:t>respondents (67%) </a:t>
            </a:r>
            <a:r>
              <a:rPr lang="en-US" sz="1200" dirty="0" smtClean="0">
                <a:solidFill>
                  <a:schemeClr val="tx1"/>
                </a:solidFill>
              </a:rPr>
              <a:t>said they found </a:t>
            </a:r>
            <a:r>
              <a:rPr lang="en-US" sz="1200" dirty="0">
                <a:solidFill>
                  <a:schemeClr val="tx1"/>
                </a:solidFill>
              </a:rPr>
              <a:t>bills easy to understand but some (13%) found them </a:t>
            </a:r>
            <a:r>
              <a:rPr lang="en-US" sz="1200" dirty="0" smtClean="0">
                <a:solidFill>
                  <a:schemeClr val="tx1"/>
                </a:solidFill>
              </a:rPr>
              <a:t>somewhat or extremely difficult.* </a:t>
            </a:r>
            <a:endParaRPr lang="en-US" sz="1200" dirty="0">
              <a:solidFill>
                <a:schemeClr val="tx1"/>
              </a:solidFill>
            </a:endParaRPr>
          </a:p>
          <a:p>
            <a:r>
              <a:rPr lang="en-US" sz="1200" dirty="0">
                <a:solidFill>
                  <a:schemeClr val="tx1"/>
                </a:solidFill>
              </a:rPr>
              <a:t>People who have experienced financial hardship in the last 12 months were more likely to rate bills as somewhat or extremely difficult to understand (17% compared to 10</a:t>
            </a:r>
            <a:r>
              <a:rPr lang="en-US" sz="1200" dirty="0" smtClean="0">
                <a:solidFill>
                  <a:schemeClr val="tx1"/>
                </a:solidFill>
              </a:rPr>
              <a:t>%).</a:t>
            </a:r>
          </a:p>
          <a:p>
            <a:endParaRPr lang="en-US" sz="1200" dirty="0">
              <a:solidFill>
                <a:schemeClr val="tx1"/>
              </a:solidFill>
            </a:endParaRPr>
          </a:p>
        </p:txBody>
      </p:sp>
      <p:sp>
        <p:nvSpPr>
          <p:cNvPr id="7" name="TextBox 6"/>
          <p:cNvSpPr txBox="1"/>
          <p:nvPr/>
        </p:nvSpPr>
        <p:spPr>
          <a:xfrm>
            <a:off x="479425" y="5571455"/>
            <a:ext cx="5506705" cy="400110"/>
          </a:xfrm>
          <a:prstGeom prst="rect">
            <a:avLst/>
          </a:prstGeom>
          <a:noFill/>
        </p:spPr>
        <p:txBody>
          <a:bodyPr wrap="square" rtlCol="0">
            <a:spAutoFit/>
          </a:bodyPr>
          <a:lstStyle/>
          <a:p>
            <a:r>
              <a:rPr lang="en-AU" sz="1000" b="1" dirty="0">
                <a:solidFill>
                  <a:srgbClr val="000000"/>
                </a:solidFill>
              </a:rPr>
              <a:t>Note:</a:t>
            </a:r>
            <a:r>
              <a:rPr lang="en-AU" sz="1000" dirty="0">
                <a:solidFill>
                  <a:srgbClr val="000000"/>
                </a:solidFill>
              </a:rPr>
              <a:t> </a:t>
            </a:r>
            <a:r>
              <a:rPr lang="en-AU" sz="1000" dirty="0" smtClean="0"/>
              <a:t>Q3.2 </a:t>
            </a:r>
            <a:r>
              <a:rPr lang="en-AU" sz="1000" dirty="0"/>
              <a:t>How easy do you find it to understand your energy bills</a:t>
            </a:r>
            <a:r>
              <a:rPr lang="en-AU" sz="1000" dirty="0" smtClean="0"/>
              <a:t>?; </a:t>
            </a:r>
          </a:p>
          <a:p>
            <a:r>
              <a:rPr lang="en-US" sz="1000" dirty="0"/>
              <a:t>S</a:t>
            </a:r>
            <a:r>
              <a:rPr lang="en-US" sz="1000" dirty="0" smtClean="0"/>
              <a:t>elf-reported </a:t>
            </a:r>
            <a:r>
              <a:rPr lang="en-US" sz="1000" dirty="0"/>
              <a:t>assessments of comprehension should be treated with </a:t>
            </a:r>
            <a:r>
              <a:rPr lang="en-US" sz="1000" dirty="0" smtClean="0"/>
              <a:t>caution.</a:t>
            </a:r>
            <a:endParaRPr lang="en-AU" sz="1400" dirty="0"/>
          </a:p>
        </p:txBody>
      </p:sp>
      <p:pic>
        <p:nvPicPr>
          <p:cNvPr id="11" name="Picture 10" descr="Graph showing respondants answers to the fowllowing question: Ease or difficulty of understanding your energy bill. The answers were as folllows:&#10;Extremely easy: 22%, Somewhat easy: 45%, Neither easy nor difficult: 20%, Somewhat difficult: 11%, Extremely difficult: 2%." title="Graph"/>
          <p:cNvPicPr>
            <a:picLocks noChangeAspect="1"/>
          </p:cNvPicPr>
          <p:nvPr/>
        </p:nvPicPr>
        <p:blipFill>
          <a:blip r:embed="rId3"/>
          <a:stretch>
            <a:fillRect/>
          </a:stretch>
        </p:blipFill>
        <p:spPr>
          <a:xfrm>
            <a:off x="479425" y="2269612"/>
            <a:ext cx="5102794" cy="3029975"/>
          </a:xfrm>
          <a:prstGeom prst="rect">
            <a:avLst/>
          </a:prstGeom>
        </p:spPr>
      </p:pic>
      <p:sp>
        <p:nvSpPr>
          <p:cNvPr id="2" name="Title 1"/>
          <p:cNvSpPr>
            <a:spLocks noGrp="1"/>
          </p:cNvSpPr>
          <p:nvPr>
            <p:ph type="title"/>
          </p:nvPr>
        </p:nvSpPr>
        <p:spPr>
          <a:xfrm>
            <a:off x="479425" y="476250"/>
            <a:ext cx="4767489" cy="1938992"/>
          </a:xfrm>
        </p:spPr>
        <p:txBody>
          <a:bodyPr/>
          <a:lstStyle/>
          <a:p>
            <a:r>
              <a:rPr lang="en-AU" dirty="0"/>
              <a:t>Some cohorts are more likely to </a:t>
            </a:r>
            <a:r>
              <a:rPr lang="en-AU" dirty="0" smtClean="0"/>
              <a:t>say </a:t>
            </a:r>
            <a:r>
              <a:rPr lang="en-AU" dirty="0"/>
              <a:t>they find bills </a:t>
            </a:r>
            <a:r>
              <a:rPr lang="en-AU" dirty="0" smtClean="0"/>
              <a:t>difficult to understand</a:t>
            </a:r>
            <a:br>
              <a:rPr lang="en-AU" dirty="0" smtClean="0"/>
            </a:br>
            <a:r>
              <a:rPr lang="en-US" dirty="0" smtClean="0"/>
              <a:t/>
            </a:r>
            <a:br>
              <a:rPr lang="en-US" dirty="0" smtClean="0"/>
            </a:br>
            <a:endParaRPr lang="en-AU" dirty="0"/>
          </a:p>
        </p:txBody>
      </p:sp>
    </p:spTree>
    <p:extLst>
      <p:ext uri="{BB962C8B-B14F-4D97-AF65-F5344CB8AC3E}">
        <p14:creationId xmlns:p14="http://schemas.microsoft.com/office/powerpoint/2010/main" val="34762135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146FAA3-5F10-EC41-882E-FB4187E570D3}" type="slidenum">
              <a:rPr lang="en-AU" smtClean="0"/>
              <a:pPr/>
              <a:t>16</a:t>
            </a:fld>
            <a:endParaRPr lang="en-AU"/>
          </a:p>
        </p:txBody>
      </p:sp>
      <p:graphicFrame>
        <p:nvGraphicFramePr>
          <p:cNvPr id="6" name="Table 5" descr="C. Bill content"/>
          <p:cNvGraphicFramePr>
            <a:graphicFrameLocks noGrp="1"/>
          </p:cNvGraphicFramePr>
          <p:nvPr>
            <p:extLst>
              <p:ext uri="{D42A27DB-BD31-4B8C-83A1-F6EECF244321}">
                <p14:modId xmlns:p14="http://schemas.microsoft.com/office/powerpoint/2010/main" val="3973461334"/>
              </p:ext>
            </p:extLst>
          </p:nvPr>
        </p:nvGraphicFramePr>
        <p:xfrm>
          <a:off x="546099" y="1226471"/>
          <a:ext cx="11166476" cy="4023360"/>
        </p:xfrm>
        <a:graphic>
          <a:graphicData uri="http://schemas.openxmlformats.org/drawingml/2006/table">
            <a:tbl>
              <a:tblPr firstRow="1" bandRow="1">
                <a:tableStyleId>{5C22544A-7EE6-4342-B048-85BDC9FD1C3A}</a:tableStyleId>
              </a:tblPr>
              <a:tblGrid>
                <a:gridCol w="463551">
                  <a:extLst>
                    <a:ext uri="{9D8B030D-6E8A-4147-A177-3AD203B41FA5}">
                      <a16:colId xmlns:a16="http://schemas.microsoft.com/office/drawing/2014/main" val="2038765868"/>
                    </a:ext>
                  </a:extLst>
                </a:gridCol>
                <a:gridCol w="10702925">
                  <a:extLst>
                    <a:ext uri="{9D8B030D-6E8A-4147-A177-3AD203B41FA5}">
                      <a16:colId xmlns:a16="http://schemas.microsoft.com/office/drawing/2014/main" val="1348013624"/>
                    </a:ext>
                  </a:extLst>
                </a:gridCol>
              </a:tblGrid>
              <a:tr h="460535">
                <a:tc>
                  <a:txBody>
                    <a:bodyPr/>
                    <a:lstStyle/>
                    <a:p>
                      <a:pPr>
                        <a:lnSpc>
                          <a:spcPct val="150000"/>
                        </a:lnSpc>
                      </a:pPr>
                      <a:r>
                        <a:rPr lang="en-AU" b="1" dirty="0" smtClean="0">
                          <a:solidFill>
                            <a:schemeClr val="bg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ct val="150000"/>
                        </a:lnSpc>
                      </a:pPr>
                      <a:r>
                        <a:rPr lang="en-AU" b="1" dirty="0" smtClean="0">
                          <a:solidFill>
                            <a:schemeClr val="bg1"/>
                          </a:solidFill>
                        </a:rPr>
                        <a:t>Context and research design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9906460"/>
                  </a:ext>
                </a:extLst>
              </a:tr>
              <a:tr h="460535">
                <a:tc>
                  <a:txBody>
                    <a:bodyPr/>
                    <a:lstStyle/>
                    <a:p>
                      <a:pPr>
                        <a:lnSpc>
                          <a:spcPct val="150000"/>
                        </a:lnSpc>
                      </a:pPr>
                      <a:r>
                        <a:rPr lang="en-AU" b="1" smtClean="0">
                          <a:solidFill>
                            <a:schemeClr val="bg1"/>
                          </a:solidFill>
                        </a:rPr>
                        <a:t>B.</a:t>
                      </a:r>
                      <a:endParaRPr lang="en-AU" b="1" dirty="0" smtClean="0">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AU" b="1" smtClean="0">
                          <a:solidFill>
                            <a:schemeClr val="bg1"/>
                          </a:solidFill>
                        </a:rPr>
                        <a:t>Survey overview</a:t>
                      </a:r>
                      <a:endParaRPr lang="en-AU" b="1" dirty="0" smtClean="0">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93609543"/>
                  </a:ext>
                </a:extLst>
              </a:tr>
              <a:tr h="460535">
                <a:tc>
                  <a:txBody>
                    <a:bodyPr/>
                    <a:lstStyle/>
                    <a:p>
                      <a:pPr>
                        <a:lnSpc>
                          <a:spcPct val="150000"/>
                        </a:lnSpc>
                      </a:pPr>
                      <a:r>
                        <a:rPr lang="en-AU" b="1" smtClean="0">
                          <a:solidFill>
                            <a:schemeClr val="bg1"/>
                          </a:solidFill>
                        </a:rPr>
                        <a:t>C.</a:t>
                      </a:r>
                      <a:endParaRPr lang="en-AU"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42E3B"/>
                    </a:solidFill>
                  </a:tcPr>
                </a:tc>
                <a:tc>
                  <a:txBody>
                    <a:bodyPr/>
                    <a:lstStyle/>
                    <a:p>
                      <a:pPr>
                        <a:lnSpc>
                          <a:spcPct val="150000"/>
                        </a:lnSpc>
                      </a:pPr>
                      <a:r>
                        <a:rPr lang="en-AU" b="1" smtClean="0">
                          <a:solidFill>
                            <a:schemeClr val="bg1"/>
                          </a:solidFill>
                        </a:rPr>
                        <a:t>Bill content</a:t>
                      </a:r>
                      <a:endParaRPr lang="en-AU"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42E3B"/>
                    </a:solidFill>
                  </a:tcPr>
                </a:tc>
                <a:extLst>
                  <a:ext uri="{0D108BD9-81ED-4DB2-BD59-A6C34878D82A}">
                    <a16:rowId xmlns:a16="http://schemas.microsoft.com/office/drawing/2014/main" val="1762763270"/>
                  </a:ext>
                </a:extLst>
              </a:tr>
              <a:tr h="460535">
                <a:tc>
                  <a:txBody>
                    <a:bodyPr/>
                    <a:lstStyle/>
                    <a:p>
                      <a:pPr>
                        <a:lnSpc>
                          <a:spcPct val="150000"/>
                        </a:lnSpc>
                      </a:pPr>
                      <a:r>
                        <a:rPr lang="en-AU" b="1" dirty="0" smtClean="0">
                          <a:solidFill>
                            <a:schemeClr val="bg1"/>
                          </a:solidFill>
                        </a:rPr>
                        <a:t>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AU" b="1" dirty="0" smtClean="0">
                          <a:solidFill>
                            <a:schemeClr val="bg1"/>
                          </a:solidFill>
                        </a:rPr>
                        <a:t>Bill simplification: length</a:t>
                      </a:r>
                      <a:r>
                        <a:rPr lang="en-AU" b="1" baseline="0" dirty="0" smtClean="0">
                          <a:solidFill>
                            <a:schemeClr val="bg1"/>
                          </a:solidFill>
                        </a:rPr>
                        <a:t> and layout</a:t>
                      </a:r>
                      <a:endParaRPr lang="en-AU"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5524755"/>
                  </a:ext>
                </a:extLst>
              </a:tr>
              <a:tr h="460535">
                <a:tc>
                  <a:txBody>
                    <a:bodyPr/>
                    <a:lstStyle/>
                    <a:p>
                      <a:pPr>
                        <a:lnSpc>
                          <a:spcPct val="150000"/>
                        </a:lnSpc>
                      </a:pPr>
                      <a:r>
                        <a:rPr lang="en-AU" b="1" dirty="0" smtClean="0">
                          <a:solidFill>
                            <a:schemeClr val="bg1"/>
                          </a:solidFill>
                        </a:rPr>
                        <a: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US" b="1" smtClean="0">
                          <a:solidFill>
                            <a:schemeClr val="bg1"/>
                          </a:solidFill>
                        </a:rPr>
                        <a:t>Bill comprehension: how the bill is calculated</a:t>
                      </a:r>
                      <a:endParaRPr lang="en-US"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15367288"/>
                  </a:ext>
                </a:extLst>
              </a:tr>
              <a:tr h="460535">
                <a:tc>
                  <a:txBody>
                    <a:bodyPr/>
                    <a:lstStyle/>
                    <a:p>
                      <a:pPr>
                        <a:lnSpc>
                          <a:spcPct val="150000"/>
                        </a:lnSpc>
                      </a:pPr>
                      <a:r>
                        <a:rPr lang="en-AU" b="1" dirty="0" smtClean="0">
                          <a:solidFill>
                            <a:schemeClr val="bg1"/>
                          </a:solidFill>
                        </a:rPr>
                        <a:t>F.</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AU" b="1" smtClean="0">
                          <a:solidFill>
                            <a:schemeClr val="bg1"/>
                          </a:solidFill>
                        </a:rPr>
                        <a:t>Bill</a:t>
                      </a:r>
                      <a:r>
                        <a:rPr lang="en-AU" b="1" baseline="0" smtClean="0">
                          <a:solidFill>
                            <a:schemeClr val="bg1"/>
                          </a:solidFill>
                        </a:rPr>
                        <a:t> c</a:t>
                      </a:r>
                      <a:r>
                        <a:rPr lang="en-AU" b="1" smtClean="0">
                          <a:solidFill>
                            <a:schemeClr val="bg1"/>
                          </a:solidFill>
                        </a:rPr>
                        <a:t>omprehension: switching and market engagement</a:t>
                      </a:r>
                      <a:endParaRPr lang="en-AU"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56872847"/>
                  </a:ext>
                </a:extLst>
              </a:tr>
              <a:tr h="0">
                <a:tc>
                  <a:txBody>
                    <a:bodyPr/>
                    <a:lstStyle/>
                    <a:p>
                      <a:pPr>
                        <a:lnSpc>
                          <a:spcPct val="150000"/>
                        </a:lnSpc>
                      </a:pPr>
                      <a:r>
                        <a:rPr lang="en-AU" b="1" dirty="0" smtClean="0">
                          <a:solidFill>
                            <a:schemeClr val="bg1"/>
                          </a:solidFill>
                        </a:rPr>
                        <a:t>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US" b="1" dirty="0" smtClean="0">
                          <a:solidFill>
                            <a:schemeClr val="bg1"/>
                          </a:solidFill>
                        </a:rPr>
                        <a:t>Bill comprehension: energy usage and solar exports</a:t>
                      </a:r>
                      <a:endParaRPr lang="en-AU"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88239260"/>
                  </a:ext>
                </a:extLst>
              </a:tr>
              <a:tr h="0">
                <a:tc>
                  <a:txBody>
                    <a:bodyPr/>
                    <a:lstStyle/>
                    <a:p>
                      <a:pPr>
                        <a:lnSpc>
                          <a:spcPct val="150000"/>
                        </a:lnSpc>
                      </a:pPr>
                      <a:r>
                        <a:rPr lang="en-AU" b="1" dirty="0" smtClean="0">
                          <a:solidFill>
                            <a:schemeClr val="bg1"/>
                          </a:solidFill>
                        </a:rPr>
                        <a:t>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AU" b="1" dirty="0" smtClean="0">
                          <a:solidFill>
                            <a:schemeClr val="bg1"/>
                          </a:solidFill>
                        </a:rPr>
                        <a:t>Limitations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71472765"/>
                  </a:ext>
                </a:extLst>
              </a:tr>
            </a:tbl>
          </a:graphicData>
        </a:graphic>
      </p:graphicFrame>
      <p:sp>
        <p:nvSpPr>
          <p:cNvPr id="5" name="Title 5"/>
          <p:cNvSpPr>
            <a:spLocks noGrp="1"/>
          </p:cNvSpPr>
          <p:nvPr>
            <p:ph type="title"/>
          </p:nvPr>
        </p:nvSpPr>
        <p:spPr>
          <a:xfrm>
            <a:off x="479425" y="476250"/>
            <a:ext cx="11233150" cy="443198"/>
          </a:xfrm>
        </p:spPr>
        <p:txBody>
          <a:bodyPr/>
          <a:lstStyle/>
          <a:p>
            <a:r>
              <a:rPr lang="en-AU" sz="3200" dirty="0" smtClean="0"/>
              <a:t>Contents</a:t>
            </a:r>
            <a:endParaRPr lang="en-AU" sz="3200" dirty="0"/>
          </a:p>
        </p:txBody>
      </p:sp>
    </p:spTree>
    <p:extLst>
      <p:ext uri="{BB962C8B-B14F-4D97-AF65-F5344CB8AC3E}">
        <p14:creationId xmlns:p14="http://schemas.microsoft.com/office/powerpoint/2010/main" val="31599311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EECEA"/>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500C9E6-702F-A843-8A04-80C500C6891A}" type="slidenum">
              <a:rPr lang="en-AU" smtClean="0"/>
              <a:t>17</a:t>
            </a:fld>
            <a:endParaRPr lang="en-AU"/>
          </a:p>
        </p:txBody>
      </p:sp>
      <p:sp>
        <p:nvSpPr>
          <p:cNvPr id="5" name="Text Placeholder 4"/>
          <p:cNvSpPr>
            <a:spLocks noGrp="1"/>
          </p:cNvSpPr>
          <p:nvPr>
            <p:ph type="body" sz="quarter" idx="14"/>
          </p:nvPr>
        </p:nvSpPr>
        <p:spPr>
          <a:xfrm>
            <a:off x="479425" y="1317501"/>
            <a:ext cx="11233150" cy="5449059"/>
          </a:xfrm>
        </p:spPr>
        <p:txBody>
          <a:bodyPr numCol="4" spcCol="144000"/>
          <a:lstStyle/>
          <a:p>
            <a:pPr>
              <a:spcBef>
                <a:spcPts val="800"/>
              </a:spcBef>
            </a:pPr>
            <a:r>
              <a:rPr lang="en-US" b="1" spc="-20" dirty="0" smtClean="0">
                <a:solidFill>
                  <a:srgbClr val="000000"/>
                </a:solidFill>
                <a:latin typeface="Helvetica" pitchFamily="50" charset="0"/>
              </a:rPr>
              <a:t>What content should a bill include?</a:t>
            </a:r>
          </a:p>
          <a:p>
            <a:pPr>
              <a:spcBef>
                <a:spcPts val="800"/>
              </a:spcBef>
            </a:pPr>
            <a:r>
              <a:rPr lang="en-US" sz="1200" spc="-20" dirty="0" smtClean="0">
                <a:solidFill>
                  <a:srgbClr val="000000"/>
                </a:solidFill>
                <a:latin typeface="Helvetica" pitchFamily="50" charset="0"/>
              </a:rPr>
              <a:t>The </a:t>
            </a:r>
            <a:r>
              <a:rPr lang="en-US" sz="1200" spc="-20" dirty="0">
                <a:solidFill>
                  <a:srgbClr val="000000"/>
                </a:solidFill>
                <a:latin typeface="Helvetica" pitchFamily="50" charset="0"/>
              </a:rPr>
              <a:t>academic literature and </a:t>
            </a:r>
            <a:r>
              <a:rPr lang="en-US" sz="1200" spc="-20" dirty="0" smtClean="0">
                <a:solidFill>
                  <a:srgbClr val="000000"/>
                </a:solidFill>
                <a:latin typeface="Helvetica" pitchFamily="50" charset="0"/>
              </a:rPr>
              <a:t>stakeholders </a:t>
            </a:r>
            <a:r>
              <a:rPr lang="en-US" sz="1200" spc="-20" dirty="0">
                <a:solidFill>
                  <a:srgbClr val="000000"/>
                </a:solidFill>
                <a:latin typeface="Helvetica" pitchFamily="50" charset="0"/>
              </a:rPr>
              <a:t>both </a:t>
            </a:r>
            <a:r>
              <a:rPr lang="en-US" sz="1200" spc="-20" dirty="0" err="1">
                <a:solidFill>
                  <a:srgbClr val="000000"/>
                </a:solidFill>
                <a:latin typeface="Helvetica" pitchFamily="50" charset="0"/>
              </a:rPr>
              <a:t>recognise</a:t>
            </a:r>
            <a:r>
              <a:rPr lang="en-US" sz="1200" spc="-20" dirty="0">
                <a:solidFill>
                  <a:srgbClr val="000000"/>
                </a:solidFill>
                <a:latin typeface="Helvetica" pitchFamily="50" charset="0"/>
              </a:rPr>
              <a:t> that consumers use bills for various purposes, and that different consumers have different needs. We confirmed this in our survey </a:t>
            </a:r>
            <a:r>
              <a:rPr lang="en-US" sz="1200" spc="-20" dirty="0" smtClean="0">
                <a:solidFill>
                  <a:srgbClr val="000000"/>
                </a:solidFill>
                <a:latin typeface="Helvetica" pitchFamily="50" charset="0"/>
              </a:rPr>
              <a:t>research.</a:t>
            </a:r>
            <a:endParaRPr lang="en-US" sz="1200" spc="-20" dirty="0">
              <a:solidFill>
                <a:srgbClr val="000000"/>
              </a:solidFill>
              <a:latin typeface="Helvetica" pitchFamily="50" charset="0"/>
            </a:endParaRPr>
          </a:p>
          <a:p>
            <a:pPr>
              <a:spcBef>
                <a:spcPts val="800"/>
              </a:spcBef>
            </a:pPr>
            <a:r>
              <a:rPr lang="en-US" sz="1200" spc="-20" dirty="0">
                <a:solidFill>
                  <a:srgbClr val="000000"/>
                </a:solidFill>
                <a:latin typeface="Helvetica" pitchFamily="50" charset="0"/>
              </a:rPr>
              <a:t>The challenge </a:t>
            </a:r>
            <a:r>
              <a:rPr lang="en-US" sz="1200" spc="-20" dirty="0" smtClean="0">
                <a:solidFill>
                  <a:srgbClr val="000000"/>
                </a:solidFill>
                <a:latin typeface="Helvetica" pitchFamily="50" charset="0"/>
              </a:rPr>
              <a:t>is </a:t>
            </a:r>
            <a:r>
              <a:rPr lang="en-US" sz="1200" spc="-20" dirty="0">
                <a:solidFill>
                  <a:srgbClr val="000000"/>
                </a:solidFill>
                <a:latin typeface="Helvetica" pitchFamily="50" charset="0"/>
              </a:rPr>
              <a:t>to address two conflicting aims: </a:t>
            </a:r>
          </a:p>
          <a:p>
            <a:pPr marL="171450" indent="-171450">
              <a:spcBef>
                <a:spcPts val="800"/>
              </a:spcBef>
              <a:buFont typeface="Arial" panose="020B0604020202020204" pitchFamily="34" charset="0"/>
              <a:buChar char="•"/>
            </a:pPr>
            <a:r>
              <a:rPr lang="en-US" sz="1200" spc="-20" dirty="0" smtClean="0">
                <a:solidFill>
                  <a:srgbClr val="000000"/>
                </a:solidFill>
                <a:latin typeface="Helvetica" pitchFamily="50" charset="0"/>
              </a:rPr>
              <a:t>the </a:t>
            </a:r>
            <a:r>
              <a:rPr lang="en-US" sz="1200" spc="-20" dirty="0">
                <a:solidFill>
                  <a:srgbClr val="000000"/>
                </a:solidFill>
                <a:latin typeface="Helvetica" pitchFamily="50" charset="0"/>
              </a:rPr>
              <a:t>bill should provide enough information to address different needs, and enough detail that the information can be easily understood, but </a:t>
            </a:r>
          </a:p>
          <a:p>
            <a:pPr marL="171450" indent="-171450">
              <a:spcBef>
                <a:spcPts val="800"/>
              </a:spcBef>
              <a:buFont typeface="Arial" panose="020B0604020202020204" pitchFamily="34" charset="0"/>
              <a:buChar char="•"/>
            </a:pPr>
            <a:r>
              <a:rPr lang="en-US" sz="1200" spc="-20" dirty="0" smtClean="0">
                <a:solidFill>
                  <a:srgbClr val="000000"/>
                </a:solidFill>
                <a:latin typeface="Helvetica" pitchFamily="50" charset="0"/>
              </a:rPr>
              <a:t>the </a:t>
            </a:r>
            <a:r>
              <a:rPr lang="en-US" sz="1200" spc="-20" dirty="0">
                <a:solidFill>
                  <a:srgbClr val="000000"/>
                </a:solidFill>
                <a:latin typeface="Helvetica" pitchFamily="50" charset="0"/>
              </a:rPr>
              <a:t>bill should avoid including so much information or detail that it becomes overwhelming</a:t>
            </a:r>
            <a:r>
              <a:rPr lang="en-US" sz="1200" spc="-20" dirty="0" smtClean="0">
                <a:solidFill>
                  <a:srgbClr val="000000"/>
                </a:solidFill>
                <a:latin typeface="Helvetica" pitchFamily="50" charset="0"/>
              </a:rPr>
              <a:t>.</a:t>
            </a:r>
          </a:p>
          <a:p>
            <a:pPr>
              <a:spcBef>
                <a:spcPts val="800"/>
              </a:spcBef>
            </a:pPr>
            <a:endParaRPr lang="en-US" sz="1200" b="1" spc="-20" dirty="0" smtClean="0">
              <a:solidFill>
                <a:srgbClr val="000000"/>
              </a:solidFill>
              <a:latin typeface="Helvetica" pitchFamily="50" charset="0"/>
            </a:endParaRPr>
          </a:p>
          <a:p>
            <a:pPr>
              <a:spcBef>
                <a:spcPts val="800"/>
              </a:spcBef>
            </a:pPr>
            <a:endParaRPr lang="en-US" sz="1200" b="1" spc="-20" dirty="0" smtClean="0">
              <a:solidFill>
                <a:srgbClr val="000000"/>
              </a:solidFill>
              <a:latin typeface="Helvetica" pitchFamily="50" charset="0"/>
            </a:endParaRPr>
          </a:p>
          <a:p>
            <a:pPr>
              <a:spcBef>
                <a:spcPts val="800"/>
              </a:spcBef>
            </a:pPr>
            <a:endParaRPr lang="en-US" sz="1200" b="1" spc="-20" dirty="0" smtClean="0">
              <a:solidFill>
                <a:srgbClr val="000000"/>
              </a:solidFill>
              <a:latin typeface="Helvetica" pitchFamily="50" charset="0"/>
            </a:endParaRPr>
          </a:p>
          <a:p>
            <a:pPr>
              <a:spcBef>
                <a:spcPts val="800"/>
              </a:spcBef>
            </a:pPr>
            <a:endParaRPr lang="en-US" sz="1200" b="1" spc="-20" dirty="0">
              <a:solidFill>
                <a:srgbClr val="000000"/>
              </a:solidFill>
              <a:latin typeface="Helvetica" pitchFamily="50" charset="0"/>
            </a:endParaRPr>
          </a:p>
          <a:p>
            <a:pPr>
              <a:spcBef>
                <a:spcPts val="800"/>
              </a:spcBef>
            </a:pPr>
            <a:endParaRPr lang="en-US" sz="1200" b="1" spc="-20" dirty="0">
              <a:solidFill>
                <a:srgbClr val="000000"/>
              </a:solidFill>
              <a:latin typeface="Helvetica" pitchFamily="50" charset="0"/>
            </a:endParaRPr>
          </a:p>
          <a:p>
            <a:pPr>
              <a:spcBef>
                <a:spcPts val="800"/>
              </a:spcBef>
            </a:pPr>
            <a:endParaRPr lang="en-US" b="1" spc="-20" dirty="0" smtClean="0">
              <a:solidFill>
                <a:srgbClr val="000000"/>
              </a:solidFill>
              <a:latin typeface="Helvetica" pitchFamily="50" charset="0"/>
            </a:endParaRPr>
          </a:p>
          <a:p>
            <a:pPr>
              <a:spcBef>
                <a:spcPts val="800"/>
              </a:spcBef>
            </a:pPr>
            <a:endParaRPr lang="en-US" b="1" spc="-20" dirty="0" smtClean="0">
              <a:solidFill>
                <a:srgbClr val="000000"/>
              </a:solidFill>
              <a:latin typeface="Helvetica" pitchFamily="50" charset="0"/>
            </a:endParaRPr>
          </a:p>
          <a:p>
            <a:pPr>
              <a:spcBef>
                <a:spcPts val="800"/>
              </a:spcBef>
            </a:pPr>
            <a:r>
              <a:rPr lang="en-US" b="1" spc="-20" dirty="0" smtClean="0">
                <a:solidFill>
                  <a:srgbClr val="000000"/>
                </a:solidFill>
                <a:latin typeface="Helvetica" pitchFamily="50" charset="0"/>
              </a:rPr>
              <a:t>Top uses for energy bills</a:t>
            </a:r>
            <a:br>
              <a:rPr lang="en-US" b="1" spc="-20" dirty="0" smtClean="0">
                <a:solidFill>
                  <a:srgbClr val="000000"/>
                </a:solidFill>
                <a:latin typeface="Helvetica" pitchFamily="50" charset="0"/>
              </a:rPr>
            </a:br>
            <a:endParaRPr lang="en-US" b="1" spc="-20" dirty="0" smtClean="0">
              <a:solidFill>
                <a:srgbClr val="000000"/>
              </a:solidFill>
              <a:latin typeface="Helvetica" pitchFamily="50" charset="0"/>
            </a:endParaRPr>
          </a:p>
          <a:p>
            <a:pPr>
              <a:spcBef>
                <a:spcPts val="800"/>
              </a:spcBef>
            </a:pPr>
            <a:r>
              <a:rPr lang="en-US" sz="1200" spc="-20" dirty="0" smtClean="0">
                <a:solidFill>
                  <a:srgbClr val="000000"/>
                </a:solidFill>
                <a:latin typeface="Helvetica" pitchFamily="50" charset="0"/>
              </a:rPr>
              <a:t>We found consumers’ top uses for energy bills are: finding </a:t>
            </a:r>
            <a:r>
              <a:rPr lang="en-US" sz="1200" spc="-20" dirty="0">
                <a:solidFill>
                  <a:srgbClr val="000000"/>
                </a:solidFill>
                <a:latin typeface="Helvetica" pitchFamily="50" charset="0"/>
              </a:rPr>
              <a:t>out how much to </a:t>
            </a:r>
            <a:r>
              <a:rPr lang="en-US" sz="1200" spc="-20" dirty="0" smtClean="0">
                <a:solidFill>
                  <a:srgbClr val="000000"/>
                </a:solidFill>
                <a:latin typeface="Helvetica" pitchFamily="50" charset="0"/>
              </a:rPr>
              <a:t>pay, finding </a:t>
            </a:r>
            <a:r>
              <a:rPr lang="en-US" sz="1200" spc="-20" dirty="0">
                <a:solidFill>
                  <a:srgbClr val="000000"/>
                </a:solidFill>
                <a:latin typeface="Helvetica" pitchFamily="50" charset="0"/>
              </a:rPr>
              <a:t>out how much energy they have </a:t>
            </a:r>
            <a:r>
              <a:rPr lang="en-US" sz="1200" spc="-20" dirty="0" smtClean="0">
                <a:solidFill>
                  <a:srgbClr val="000000"/>
                </a:solidFill>
                <a:latin typeface="Helvetica" pitchFamily="50" charset="0"/>
              </a:rPr>
              <a:t>used, and checking </a:t>
            </a:r>
            <a:r>
              <a:rPr lang="en-US" sz="1200" spc="-20" dirty="0">
                <a:solidFill>
                  <a:srgbClr val="000000"/>
                </a:solidFill>
                <a:latin typeface="Helvetica" pitchFamily="50" charset="0"/>
              </a:rPr>
              <a:t>how their bill </a:t>
            </a:r>
            <a:r>
              <a:rPr lang="en-US" sz="1200" spc="-20" dirty="0" smtClean="0">
                <a:solidFill>
                  <a:srgbClr val="000000"/>
                </a:solidFill>
                <a:latin typeface="Helvetica" pitchFamily="50" charset="0"/>
              </a:rPr>
              <a:t>was calculated</a:t>
            </a:r>
            <a:r>
              <a:rPr lang="en-US" sz="1200" spc="-20" dirty="0">
                <a:solidFill>
                  <a:srgbClr val="000000"/>
                </a:solidFill>
                <a:latin typeface="Helvetica" pitchFamily="50" charset="0"/>
              </a:rPr>
              <a:t>. </a:t>
            </a:r>
          </a:p>
          <a:p>
            <a:pPr>
              <a:spcBef>
                <a:spcPts val="800"/>
              </a:spcBef>
            </a:pPr>
            <a:r>
              <a:rPr lang="en-US" sz="1200" dirty="0">
                <a:solidFill>
                  <a:schemeClr val="tx1"/>
                </a:solidFill>
              </a:rPr>
              <a:t>Survey respondents, especially those in financial hardship, also use the bill for: complaints, faults, seeking financial help, or to find interpreter services. </a:t>
            </a:r>
            <a:endParaRPr lang="en-US" sz="1200" dirty="0" smtClean="0">
              <a:solidFill>
                <a:schemeClr val="tx1"/>
              </a:solidFill>
            </a:endParaRPr>
          </a:p>
          <a:p>
            <a:pPr>
              <a:spcBef>
                <a:spcPts val="800"/>
              </a:spcBef>
            </a:pPr>
            <a:r>
              <a:rPr lang="en-US" sz="1200" spc="-20" dirty="0" smtClean="0">
                <a:solidFill>
                  <a:schemeClr val="tx1"/>
                </a:solidFill>
                <a:latin typeface="Helvetica" pitchFamily="50" charset="0"/>
              </a:rPr>
              <a:t>Based on these survey results and our literature review, we concluded a bill should, at a minimum, include the </a:t>
            </a:r>
            <a:r>
              <a:rPr lang="en-US" sz="1200" spc="-20" dirty="0">
                <a:solidFill>
                  <a:schemeClr val="tx1"/>
                </a:solidFill>
                <a:latin typeface="Helvetica" pitchFamily="50" charset="0"/>
              </a:rPr>
              <a:t>following </a:t>
            </a:r>
            <a:r>
              <a:rPr lang="en-US" sz="1200" spc="-20" dirty="0" smtClean="0">
                <a:solidFill>
                  <a:schemeClr val="tx1"/>
                </a:solidFill>
                <a:latin typeface="Helvetica" pitchFamily="50" charset="0"/>
              </a:rPr>
              <a:t>content: </a:t>
            </a:r>
            <a:endParaRPr lang="en-US" sz="1200" spc="-20" dirty="0">
              <a:solidFill>
                <a:schemeClr val="tx1"/>
              </a:solidFill>
              <a:latin typeface="Helvetica" pitchFamily="50" charset="0"/>
            </a:endParaRPr>
          </a:p>
          <a:p>
            <a:pPr marL="171450" indent="-171450">
              <a:spcBef>
                <a:spcPts val="800"/>
              </a:spcBef>
              <a:buFont typeface="Arial" panose="020B0604020202020204" pitchFamily="34" charset="0"/>
              <a:buChar char="•"/>
            </a:pPr>
            <a:r>
              <a:rPr lang="en-US" sz="1200" spc="-20" dirty="0" smtClean="0">
                <a:solidFill>
                  <a:schemeClr val="tx1"/>
                </a:solidFill>
                <a:latin typeface="Helvetica" pitchFamily="50" charset="0"/>
              </a:rPr>
              <a:t>The </a:t>
            </a:r>
            <a:r>
              <a:rPr lang="en-US" sz="1200" spc="-20" dirty="0">
                <a:solidFill>
                  <a:schemeClr val="tx1"/>
                </a:solidFill>
                <a:latin typeface="Helvetica" pitchFamily="50" charset="0"/>
              </a:rPr>
              <a:t>amount due and </a:t>
            </a:r>
            <a:r>
              <a:rPr lang="en-US" sz="1200" spc="-20" dirty="0" smtClean="0">
                <a:solidFill>
                  <a:schemeClr val="tx1"/>
                </a:solidFill>
                <a:latin typeface="Helvetica" pitchFamily="50" charset="0"/>
              </a:rPr>
              <a:t>the due date</a:t>
            </a:r>
          </a:p>
          <a:p>
            <a:pPr marL="171450" indent="-171450">
              <a:spcBef>
                <a:spcPts val="800"/>
              </a:spcBef>
              <a:buFont typeface="Arial" panose="020B0604020202020204" pitchFamily="34" charset="0"/>
              <a:buChar char="•"/>
            </a:pPr>
            <a:r>
              <a:rPr lang="en-US" sz="1200" spc="-20" dirty="0" smtClean="0">
                <a:solidFill>
                  <a:schemeClr val="tx1"/>
                </a:solidFill>
                <a:latin typeface="Helvetica" pitchFamily="50" charset="0"/>
              </a:rPr>
              <a:t>The billing period and any discounts</a:t>
            </a:r>
            <a:endParaRPr lang="en-US" sz="1200" spc="-20" dirty="0">
              <a:solidFill>
                <a:schemeClr val="tx1"/>
              </a:solidFill>
              <a:latin typeface="Helvetica" pitchFamily="50" charset="0"/>
            </a:endParaRPr>
          </a:p>
          <a:p>
            <a:pPr marL="171450" indent="-171450">
              <a:spcBef>
                <a:spcPts val="800"/>
              </a:spcBef>
              <a:buFont typeface="Arial" panose="020B0604020202020204" pitchFamily="34" charset="0"/>
              <a:buChar char="•"/>
            </a:pPr>
            <a:r>
              <a:rPr lang="en-US" sz="1200" spc="-20" dirty="0" smtClean="0">
                <a:solidFill>
                  <a:schemeClr val="tx1"/>
                </a:solidFill>
                <a:latin typeface="Helvetica" pitchFamily="50" charset="0"/>
              </a:rPr>
              <a:t>How </a:t>
            </a:r>
            <a:r>
              <a:rPr lang="en-US" sz="1200" spc="-20" dirty="0">
                <a:solidFill>
                  <a:schemeClr val="tx1"/>
                </a:solidFill>
                <a:latin typeface="Helvetica" pitchFamily="50" charset="0"/>
              </a:rPr>
              <a:t>to pay</a:t>
            </a:r>
          </a:p>
          <a:p>
            <a:pPr marL="171450" indent="-171450">
              <a:spcBef>
                <a:spcPts val="800"/>
              </a:spcBef>
              <a:buFont typeface="Arial" panose="020B0604020202020204" pitchFamily="34" charset="0"/>
              <a:buChar char="•"/>
            </a:pPr>
            <a:r>
              <a:rPr lang="en-US" sz="1200" spc="-20" dirty="0" smtClean="0">
                <a:solidFill>
                  <a:schemeClr val="tx1"/>
                </a:solidFill>
                <a:latin typeface="Helvetica" pitchFamily="50" charset="0"/>
              </a:rPr>
              <a:t>A </a:t>
            </a:r>
            <a:r>
              <a:rPr lang="en-US" sz="1200" spc="-20" dirty="0">
                <a:solidFill>
                  <a:schemeClr val="tx1"/>
                </a:solidFill>
                <a:latin typeface="Helvetica" pitchFamily="50" charset="0"/>
              </a:rPr>
              <a:t>detailed charges table that explains how the bill was calculated</a:t>
            </a:r>
          </a:p>
          <a:p>
            <a:pPr marL="171450" indent="-171450">
              <a:spcBef>
                <a:spcPts val="800"/>
              </a:spcBef>
              <a:buFont typeface="Arial" panose="020B0604020202020204" pitchFamily="34" charset="0"/>
              <a:buChar char="•"/>
            </a:pPr>
            <a:r>
              <a:rPr lang="en-US" sz="1200" spc="-20" dirty="0" smtClean="0">
                <a:solidFill>
                  <a:schemeClr val="tx1"/>
                </a:solidFill>
                <a:latin typeface="Helvetica" pitchFamily="50" charset="0"/>
              </a:rPr>
              <a:t>‘</a:t>
            </a:r>
            <a:r>
              <a:rPr lang="en-US" sz="1200" spc="-20" dirty="0">
                <a:solidFill>
                  <a:schemeClr val="tx1"/>
                </a:solidFill>
                <a:latin typeface="Helvetica" pitchFamily="50" charset="0"/>
              </a:rPr>
              <a:t>Need help?’ contact details</a:t>
            </a:r>
          </a:p>
          <a:p>
            <a:pPr>
              <a:spcBef>
                <a:spcPts val="800"/>
              </a:spcBef>
            </a:pPr>
            <a:r>
              <a:rPr lang="en-US" sz="1200" spc="-20" dirty="0" smtClean="0">
                <a:solidFill>
                  <a:schemeClr val="tx1"/>
                </a:solidFill>
                <a:latin typeface="Helvetica" pitchFamily="50" charset="0"/>
              </a:rPr>
              <a:t>We also concluded that most </a:t>
            </a:r>
            <a:r>
              <a:rPr lang="en-US" sz="1200" spc="-20" dirty="0" smtClean="0">
                <a:solidFill>
                  <a:srgbClr val="000000"/>
                </a:solidFill>
                <a:latin typeface="Helvetica" pitchFamily="50" charset="0"/>
              </a:rPr>
              <a:t>of this content should go on the first page.</a:t>
            </a:r>
          </a:p>
          <a:p>
            <a:pPr>
              <a:spcBef>
                <a:spcPts val="800"/>
              </a:spcBef>
            </a:pPr>
            <a:endParaRPr lang="en-US" b="1" spc="-20" dirty="0" smtClean="0">
              <a:solidFill>
                <a:srgbClr val="000000"/>
              </a:solidFill>
              <a:latin typeface="Helvetica" pitchFamily="50" charset="0"/>
            </a:endParaRPr>
          </a:p>
          <a:p>
            <a:pPr>
              <a:spcBef>
                <a:spcPts val="800"/>
              </a:spcBef>
            </a:pPr>
            <a:r>
              <a:rPr lang="en-US" b="1" spc="-20" dirty="0" smtClean="0">
                <a:solidFill>
                  <a:srgbClr val="000000"/>
                </a:solidFill>
                <a:latin typeface="Helvetica" pitchFamily="50" charset="0"/>
              </a:rPr>
              <a:t>Additional uses for energy bills</a:t>
            </a:r>
            <a:br>
              <a:rPr lang="en-US" b="1" spc="-20" dirty="0" smtClean="0">
                <a:solidFill>
                  <a:srgbClr val="000000"/>
                </a:solidFill>
                <a:latin typeface="Helvetica" pitchFamily="50" charset="0"/>
              </a:rPr>
            </a:br>
            <a:endParaRPr lang="en-US" b="1" spc="-20" dirty="0" smtClean="0">
              <a:solidFill>
                <a:srgbClr val="000000"/>
              </a:solidFill>
              <a:latin typeface="Helvetica" pitchFamily="50" charset="0"/>
            </a:endParaRPr>
          </a:p>
          <a:p>
            <a:pPr>
              <a:spcBef>
                <a:spcPts val="800"/>
              </a:spcBef>
            </a:pPr>
            <a:r>
              <a:rPr lang="en-US" sz="1200" dirty="0" smtClean="0">
                <a:solidFill>
                  <a:schemeClr val="tx1"/>
                </a:solidFill>
              </a:rPr>
              <a:t>Consumers also use bills for a range of other purposes. </a:t>
            </a:r>
          </a:p>
          <a:p>
            <a:pPr>
              <a:spcBef>
                <a:spcPts val="800"/>
              </a:spcBef>
            </a:pPr>
            <a:r>
              <a:rPr lang="en-US" sz="1200" spc="-20" dirty="0" smtClean="0">
                <a:solidFill>
                  <a:schemeClr val="tx1"/>
                </a:solidFill>
                <a:latin typeface="Helvetica" pitchFamily="50" charset="0"/>
              </a:rPr>
              <a:t>In particular, survey respondents also said they refer to their bill when comparing energy plans or seeking to improve their </a:t>
            </a:r>
            <a:r>
              <a:rPr lang="en-US" sz="1200" spc="-20" dirty="0" smtClean="0">
                <a:solidFill>
                  <a:srgbClr val="000000"/>
                </a:solidFill>
                <a:latin typeface="Helvetica" pitchFamily="50" charset="0"/>
              </a:rPr>
              <a:t>energy efficiency. </a:t>
            </a:r>
          </a:p>
          <a:p>
            <a:pPr>
              <a:spcBef>
                <a:spcPts val="800"/>
              </a:spcBef>
            </a:pPr>
            <a:r>
              <a:rPr lang="en-US" sz="1200" spc="-20" dirty="0" smtClean="0">
                <a:solidFill>
                  <a:srgbClr val="000000"/>
                </a:solidFill>
                <a:latin typeface="Helvetica" pitchFamily="50" charset="0"/>
              </a:rPr>
              <a:t>A </a:t>
            </a:r>
            <a:r>
              <a:rPr lang="en-US" sz="1200" spc="-20" dirty="0">
                <a:solidFill>
                  <a:srgbClr val="000000"/>
                </a:solidFill>
                <a:latin typeface="Helvetica" pitchFamily="50" charset="0"/>
              </a:rPr>
              <a:t>bill with only the ‘minimum content’ would fail to meet the needs of such consumers. </a:t>
            </a:r>
            <a:r>
              <a:rPr lang="en-US" sz="1200" spc="-20" dirty="0" smtClean="0">
                <a:solidFill>
                  <a:schemeClr val="tx1"/>
                </a:solidFill>
                <a:latin typeface="Helvetica" pitchFamily="50" charset="0"/>
              </a:rPr>
              <a:t>Possible additional </a:t>
            </a:r>
            <a:r>
              <a:rPr lang="en-US" sz="1200" spc="-20" dirty="0">
                <a:solidFill>
                  <a:srgbClr val="000000"/>
                </a:solidFill>
                <a:latin typeface="Helvetica" pitchFamily="50" charset="0"/>
              </a:rPr>
              <a:t>bill </a:t>
            </a:r>
            <a:r>
              <a:rPr lang="en-US" sz="1200" spc="-20" dirty="0" smtClean="0">
                <a:solidFill>
                  <a:srgbClr val="000000"/>
                </a:solidFill>
                <a:latin typeface="Helvetica" pitchFamily="50" charset="0"/>
              </a:rPr>
              <a:t>elements could </a:t>
            </a:r>
            <a:r>
              <a:rPr lang="en-US" sz="1200" spc="-20" dirty="0">
                <a:solidFill>
                  <a:srgbClr val="000000"/>
                </a:solidFill>
                <a:latin typeface="Helvetica" pitchFamily="50" charset="0"/>
              </a:rPr>
              <a:t>therefore </a:t>
            </a:r>
            <a:r>
              <a:rPr lang="en-US" sz="1200" spc="-20" dirty="0" smtClean="0">
                <a:solidFill>
                  <a:srgbClr val="000000"/>
                </a:solidFill>
                <a:latin typeface="Helvetica" pitchFamily="50" charset="0"/>
              </a:rPr>
              <a:t>include:</a:t>
            </a:r>
            <a:endParaRPr lang="en-US" sz="1200" spc="-20" dirty="0">
              <a:solidFill>
                <a:srgbClr val="000000"/>
              </a:solidFill>
              <a:latin typeface="Helvetica" pitchFamily="50" charset="0"/>
            </a:endParaRPr>
          </a:p>
          <a:p>
            <a:pPr marL="171450" indent="-171450">
              <a:spcBef>
                <a:spcPts val="800"/>
              </a:spcBef>
              <a:buFont typeface="Arial" panose="020B0604020202020204" pitchFamily="34" charset="0"/>
              <a:buChar char="•"/>
            </a:pPr>
            <a:r>
              <a:rPr lang="en-US" sz="1200" spc="-20" dirty="0" smtClean="0">
                <a:solidFill>
                  <a:srgbClr val="000000"/>
                </a:solidFill>
                <a:latin typeface="Helvetica" pitchFamily="50" charset="0"/>
              </a:rPr>
              <a:t>past </a:t>
            </a:r>
            <a:r>
              <a:rPr lang="en-US" sz="1200" spc="-20" dirty="0">
                <a:solidFill>
                  <a:srgbClr val="000000"/>
                </a:solidFill>
                <a:latin typeface="Helvetica" pitchFamily="50" charset="0"/>
              </a:rPr>
              <a:t>energy usage</a:t>
            </a:r>
          </a:p>
          <a:p>
            <a:pPr marL="171450" indent="-171450">
              <a:spcBef>
                <a:spcPts val="800"/>
              </a:spcBef>
              <a:buFont typeface="Arial" panose="020B0604020202020204" pitchFamily="34" charset="0"/>
              <a:buChar char="•"/>
            </a:pPr>
            <a:r>
              <a:rPr lang="en-US" sz="1200" spc="-20" dirty="0" smtClean="0">
                <a:solidFill>
                  <a:srgbClr val="000000"/>
                </a:solidFill>
                <a:latin typeface="Helvetica" pitchFamily="50" charset="0"/>
              </a:rPr>
              <a:t>benchmark </a:t>
            </a:r>
            <a:r>
              <a:rPr lang="en-US" sz="1200" spc="-20" dirty="0">
                <a:solidFill>
                  <a:srgbClr val="000000"/>
                </a:solidFill>
                <a:latin typeface="Helvetica" pitchFamily="50" charset="0"/>
              </a:rPr>
              <a:t>comparisons with similar households</a:t>
            </a:r>
          </a:p>
          <a:p>
            <a:pPr marL="171450" indent="-171450">
              <a:spcBef>
                <a:spcPts val="800"/>
              </a:spcBef>
              <a:buFont typeface="Arial" panose="020B0604020202020204" pitchFamily="34" charset="0"/>
              <a:buChar char="•"/>
            </a:pPr>
            <a:r>
              <a:rPr lang="en-US" sz="1200" spc="-20" dirty="0" smtClean="0">
                <a:solidFill>
                  <a:srgbClr val="000000"/>
                </a:solidFill>
                <a:latin typeface="Helvetica" pitchFamily="50" charset="0"/>
              </a:rPr>
              <a:t>past </a:t>
            </a:r>
            <a:r>
              <a:rPr lang="en-US" sz="1200" spc="-20" dirty="0">
                <a:solidFill>
                  <a:srgbClr val="000000"/>
                </a:solidFill>
                <a:latin typeface="Helvetica" pitchFamily="50" charset="0"/>
              </a:rPr>
              <a:t>solar exports </a:t>
            </a:r>
          </a:p>
          <a:p>
            <a:pPr marL="171450" indent="-171450">
              <a:spcBef>
                <a:spcPts val="800"/>
              </a:spcBef>
              <a:buFont typeface="Arial" panose="020B0604020202020204" pitchFamily="34" charset="0"/>
              <a:buChar char="•"/>
            </a:pPr>
            <a:r>
              <a:rPr lang="en-US" sz="1200" spc="-20" dirty="0" smtClean="0">
                <a:solidFill>
                  <a:srgbClr val="000000"/>
                </a:solidFill>
                <a:latin typeface="Helvetica" pitchFamily="50" charset="0"/>
              </a:rPr>
              <a:t>a </a:t>
            </a:r>
            <a:r>
              <a:rPr lang="en-US" sz="1200" spc="-20" dirty="0">
                <a:solidFill>
                  <a:srgbClr val="000000"/>
                </a:solidFill>
                <a:latin typeface="Helvetica" pitchFamily="50" charset="0"/>
              </a:rPr>
              <a:t>plan summary with details of, for example, peak and off-peak times and rates</a:t>
            </a:r>
          </a:p>
          <a:p>
            <a:pPr marL="171450" indent="-171450">
              <a:spcBef>
                <a:spcPts val="800"/>
              </a:spcBef>
              <a:buFont typeface="Arial" panose="020B0604020202020204" pitchFamily="34" charset="0"/>
              <a:buChar char="•"/>
            </a:pPr>
            <a:r>
              <a:rPr lang="en-US" sz="1200" spc="-20" dirty="0" smtClean="0">
                <a:solidFill>
                  <a:srgbClr val="000000"/>
                </a:solidFill>
                <a:latin typeface="Helvetica" pitchFamily="50" charset="0"/>
              </a:rPr>
              <a:t>help </a:t>
            </a:r>
            <a:r>
              <a:rPr lang="en-US" sz="1200" spc="-20" dirty="0">
                <a:solidFill>
                  <a:srgbClr val="000000"/>
                </a:solidFill>
                <a:latin typeface="Helvetica" pitchFamily="50" charset="0"/>
              </a:rPr>
              <a:t>to switch to a cheaper plan </a:t>
            </a:r>
          </a:p>
          <a:p>
            <a:pPr marL="171450" indent="-171450">
              <a:spcBef>
                <a:spcPts val="800"/>
              </a:spcBef>
              <a:buFont typeface="Arial" panose="020B0604020202020204" pitchFamily="34" charset="0"/>
              <a:buChar char="•"/>
            </a:pPr>
            <a:r>
              <a:rPr lang="en-US" sz="1200" spc="-20" dirty="0" smtClean="0">
                <a:solidFill>
                  <a:srgbClr val="000000"/>
                </a:solidFill>
                <a:latin typeface="Helvetica" pitchFamily="50" charset="0"/>
              </a:rPr>
              <a:t>definitions </a:t>
            </a:r>
            <a:r>
              <a:rPr lang="en-US" sz="1200" spc="-20" dirty="0">
                <a:solidFill>
                  <a:srgbClr val="000000"/>
                </a:solidFill>
                <a:latin typeface="Helvetica" pitchFamily="50" charset="0"/>
              </a:rPr>
              <a:t>of technical terms</a:t>
            </a:r>
          </a:p>
          <a:p>
            <a:pPr>
              <a:spcBef>
                <a:spcPts val="800"/>
              </a:spcBef>
            </a:pPr>
            <a:endParaRPr lang="en-US" b="1" spc="-20" dirty="0" smtClean="0">
              <a:solidFill>
                <a:schemeClr val="tx1"/>
              </a:solidFill>
              <a:latin typeface="Helvetica" pitchFamily="50" charset="0"/>
            </a:endParaRPr>
          </a:p>
          <a:p>
            <a:pPr>
              <a:spcBef>
                <a:spcPts val="800"/>
              </a:spcBef>
            </a:pPr>
            <a:endParaRPr lang="en-US" b="1" spc="-20" dirty="0">
              <a:solidFill>
                <a:schemeClr val="tx1"/>
              </a:solidFill>
              <a:latin typeface="Helvetica" pitchFamily="50" charset="0"/>
            </a:endParaRPr>
          </a:p>
          <a:p>
            <a:pPr>
              <a:spcBef>
                <a:spcPts val="800"/>
              </a:spcBef>
            </a:pPr>
            <a:r>
              <a:rPr lang="en-US" b="1" spc="-20" dirty="0" smtClean="0">
                <a:solidFill>
                  <a:schemeClr val="tx1"/>
                </a:solidFill>
                <a:latin typeface="Helvetica" pitchFamily="50" charset="0"/>
              </a:rPr>
              <a:t>How we investigated priority bill content</a:t>
            </a:r>
          </a:p>
          <a:p>
            <a:pPr>
              <a:spcBef>
                <a:spcPts val="800"/>
              </a:spcBef>
            </a:pPr>
            <a:r>
              <a:rPr lang="en-US" sz="1200" spc="-20" dirty="0">
                <a:solidFill>
                  <a:schemeClr val="tx1"/>
                </a:solidFill>
                <a:latin typeface="Helvetica" pitchFamily="50" charset="0"/>
              </a:rPr>
              <a:t>The purpose of our research was to provide further evidence on which of these </a:t>
            </a:r>
            <a:r>
              <a:rPr lang="en-US" sz="1200" spc="-20" dirty="0" smtClean="0">
                <a:solidFill>
                  <a:schemeClr val="tx1"/>
                </a:solidFill>
                <a:latin typeface="Helvetica" pitchFamily="50" charset="0"/>
              </a:rPr>
              <a:t>additional elements should </a:t>
            </a:r>
            <a:r>
              <a:rPr lang="en-US" sz="1200" spc="-20" dirty="0">
                <a:solidFill>
                  <a:schemeClr val="tx1"/>
                </a:solidFill>
                <a:latin typeface="Helvetica" pitchFamily="50" charset="0"/>
              </a:rPr>
              <a:t>be </a:t>
            </a:r>
            <a:r>
              <a:rPr lang="en-US" sz="1200" spc="-20" dirty="0" err="1">
                <a:solidFill>
                  <a:schemeClr val="tx1"/>
                </a:solidFill>
                <a:latin typeface="Helvetica" pitchFamily="50" charset="0"/>
              </a:rPr>
              <a:t>prioritised</a:t>
            </a:r>
            <a:r>
              <a:rPr lang="en-US" sz="1200" spc="-20" dirty="0">
                <a:solidFill>
                  <a:schemeClr val="tx1"/>
                </a:solidFill>
                <a:latin typeface="Helvetica" pitchFamily="50" charset="0"/>
              </a:rPr>
              <a:t>.</a:t>
            </a:r>
            <a:endParaRPr lang="en-US" sz="1200" b="1" spc="-20" dirty="0">
              <a:solidFill>
                <a:schemeClr val="tx1"/>
              </a:solidFill>
              <a:latin typeface="Helvetica" pitchFamily="50" charset="0"/>
            </a:endParaRPr>
          </a:p>
          <a:p>
            <a:pPr>
              <a:spcBef>
                <a:spcPts val="800"/>
              </a:spcBef>
            </a:pPr>
            <a:r>
              <a:rPr lang="en-US" sz="1200" spc="-20" dirty="0" smtClean="0">
                <a:solidFill>
                  <a:schemeClr val="tx1"/>
                </a:solidFill>
                <a:latin typeface="Helvetica" pitchFamily="50" charset="0"/>
              </a:rPr>
              <a:t>We tested whether including </a:t>
            </a:r>
            <a:r>
              <a:rPr lang="en-US" sz="1200" i="1" spc="-20" dirty="0" smtClean="0">
                <a:solidFill>
                  <a:schemeClr val="tx1"/>
                </a:solidFill>
                <a:latin typeface="Helvetica" pitchFamily="50" charset="0"/>
              </a:rPr>
              <a:t>all </a:t>
            </a:r>
            <a:r>
              <a:rPr lang="en-US" sz="1200" spc="-20" dirty="0" smtClean="0">
                <a:solidFill>
                  <a:schemeClr val="tx1"/>
                </a:solidFill>
                <a:latin typeface="Helvetica" pitchFamily="50" charset="0"/>
              </a:rPr>
              <a:t>the additional elements in a well-designed ‘comprehensive bill’ would become </a:t>
            </a:r>
            <a:r>
              <a:rPr lang="en-US" sz="1200" spc="-20" dirty="0" smtClean="0">
                <a:solidFill>
                  <a:srgbClr val="000000"/>
                </a:solidFill>
                <a:latin typeface="Helvetica" pitchFamily="50" charset="0"/>
              </a:rPr>
              <a:t>overwhelming, when compared to a well-designed ‘basic bill’ (which only included the ‘minimum content’). </a:t>
            </a:r>
          </a:p>
          <a:p>
            <a:pPr>
              <a:spcBef>
                <a:spcPts val="800"/>
              </a:spcBef>
            </a:pPr>
            <a:r>
              <a:rPr lang="en-US" sz="1200" spc="-20" dirty="0" smtClean="0">
                <a:solidFill>
                  <a:srgbClr val="000000"/>
                </a:solidFill>
                <a:latin typeface="Helvetica" pitchFamily="50" charset="0"/>
              </a:rPr>
              <a:t>We did not find respondents’ comprehension suffered from including additional content in a well designed bill. See </a:t>
            </a:r>
            <a:r>
              <a:rPr lang="en-US" sz="1200" u="sng" spc="-20" dirty="0" smtClean="0">
                <a:solidFill>
                  <a:srgbClr val="000000"/>
                </a:solidFill>
                <a:latin typeface="Helvetica" pitchFamily="50" charset="0"/>
              </a:rPr>
              <a:t>Section D</a:t>
            </a:r>
            <a:r>
              <a:rPr lang="en-US" sz="1200" spc="-20" dirty="0" smtClean="0">
                <a:solidFill>
                  <a:srgbClr val="000000"/>
                </a:solidFill>
                <a:latin typeface="Helvetica" pitchFamily="50" charset="0"/>
              </a:rPr>
              <a:t> for details.</a:t>
            </a:r>
          </a:p>
          <a:p>
            <a:pPr>
              <a:spcBef>
                <a:spcPts val="800"/>
              </a:spcBef>
            </a:pPr>
            <a:r>
              <a:rPr lang="en-US" sz="1200" spc="-20" dirty="0" smtClean="0">
                <a:solidFill>
                  <a:srgbClr val="000000"/>
                </a:solidFill>
                <a:latin typeface="Helvetica" pitchFamily="50" charset="0"/>
              </a:rPr>
              <a:t>We </a:t>
            </a:r>
            <a:r>
              <a:rPr lang="en-US" sz="1200" spc="-20" dirty="0">
                <a:solidFill>
                  <a:srgbClr val="000000"/>
                </a:solidFill>
                <a:latin typeface="Helvetica" pitchFamily="50" charset="0"/>
              </a:rPr>
              <a:t>tested </a:t>
            </a:r>
            <a:r>
              <a:rPr lang="en-US" sz="1200" spc="-20" dirty="0" smtClean="0">
                <a:solidFill>
                  <a:srgbClr val="000000"/>
                </a:solidFill>
                <a:latin typeface="Helvetica" pitchFamily="50" charset="0"/>
              </a:rPr>
              <a:t>each </a:t>
            </a:r>
            <a:r>
              <a:rPr lang="en-US" sz="1200" spc="-20" dirty="0">
                <a:solidFill>
                  <a:srgbClr val="000000"/>
                </a:solidFill>
                <a:latin typeface="Helvetica" pitchFamily="50" charset="0"/>
              </a:rPr>
              <a:t>of these </a:t>
            </a:r>
            <a:r>
              <a:rPr lang="en-US" sz="1200" spc="-20" dirty="0" smtClean="0">
                <a:solidFill>
                  <a:srgbClr val="000000"/>
                </a:solidFill>
                <a:latin typeface="Helvetica" pitchFamily="50" charset="0"/>
              </a:rPr>
              <a:t>elements </a:t>
            </a:r>
            <a:r>
              <a:rPr lang="en-US" sz="1200" spc="-20" dirty="0">
                <a:solidFill>
                  <a:srgbClr val="000000"/>
                </a:solidFill>
                <a:latin typeface="Helvetica" pitchFamily="50" charset="0"/>
              </a:rPr>
              <a:t>individually to determine their impact on comprehension </a:t>
            </a:r>
            <a:r>
              <a:rPr lang="en-US" sz="1200" spc="-20" dirty="0" smtClean="0">
                <a:solidFill>
                  <a:srgbClr val="000000"/>
                </a:solidFill>
                <a:latin typeface="Helvetica" pitchFamily="50" charset="0"/>
              </a:rPr>
              <a:t>or intentions </a:t>
            </a:r>
            <a:r>
              <a:rPr lang="en-US" sz="1200" spc="-20" dirty="0">
                <a:solidFill>
                  <a:srgbClr val="000000"/>
                </a:solidFill>
                <a:latin typeface="Helvetica" pitchFamily="50" charset="0"/>
              </a:rPr>
              <a:t>to change </a:t>
            </a:r>
            <a:r>
              <a:rPr lang="en-US" sz="1200" spc="-20" dirty="0" err="1" smtClean="0">
                <a:solidFill>
                  <a:srgbClr val="000000"/>
                </a:solidFill>
                <a:latin typeface="Helvetica" pitchFamily="50" charset="0"/>
              </a:rPr>
              <a:t>behaviour</a:t>
            </a:r>
            <a:r>
              <a:rPr lang="en-US" sz="1200" spc="-20" dirty="0">
                <a:solidFill>
                  <a:srgbClr val="000000"/>
                </a:solidFill>
                <a:latin typeface="Helvetica" pitchFamily="50" charset="0"/>
              </a:rPr>
              <a:t>. Drawing on these results, alongside the existing literature and qualitative </a:t>
            </a:r>
            <a:r>
              <a:rPr lang="en-US" sz="1200" spc="-20" dirty="0" smtClean="0">
                <a:solidFill>
                  <a:srgbClr val="000000"/>
                </a:solidFill>
                <a:latin typeface="Helvetica" pitchFamily="50" charset="0"/>
              </a:rPr>
              <a:t>research, </a:t>
            </a:r>
            <a:r>
              <a:rPr lang="en-US" sz="1200" spc="-20" dirty="0">
                <a:solidFill>
                  <a:srgbClr val="000000"/>
                </a:solidFill>
                <a:latin typeface="Helvetica" pitchFamily="50" charset="0"/>
              </a:rPr>
              <a:t>we made an assessment about the strength of evidence supporting the </a:t>
            </a:r>
            <a:r>
              <a:rPr lang="en-US" sz="1200" spc="-20" dirty="0" err="1" smtClean="0">
                <a:solidFill>
                  <a:schemeClr val="tx1"/>
                </a:solidFill>
                <a:latin typeface="Helvetica" pitchFamily="50" charset="0"/>
              </a:rPr>
              <a:t>prioritisation</a:t>
            </a:r>
            <a:r>
              <a:rPr lang="en-US" sz="1200" spc="-20" dirty="0" smtClean="0">
                <a:solidFill>
                  <a:schemeClr val="tx1"/>
                </a:solidFill>
                <a:latin typeface="Helvetica" pitchFamily="50" charset="0"/>
              </a:rPr>
              <a:t> </a:t>
            </a:r>
            <a:r>
              <a:rPr lang="en-US" sz="1200" spc="-20" dirty="0" smtClean="0">
                <a:solidFill>
                  <a:srgbClr val="000000"/>
                </a:solidFill>
                <a:latin typeface="Helvetica" pitchFamily="50" charset="0"/>
              </a:rPr>
              <a:t>of each </a:t>
            </a:r>
            <a:r>
              <a:rPr lang="en-US" sz="1200" spc="-20" dirty="0">
                <a:solidFill>
                  <a:srgbClr val="000000"/>
                </a:solidFill>
                <a:latin typeface="Helvetica" pitchFamily="50" charset="0"/>
              </a:rPr>
              <a:t>of these </a:t>
            </a:r>
            <a:r>
              <a:rPr lang="en-US" sz="1200" spc="-20" dirty="0" smtClean="0">
                <a:solidFill>
                  <a:srgbClr val="000000"/>
                </a:solidFill>
                <a:latin typeface="Helvetica" pitchFamily="50" charset="0"/>
              </a:rPr>
              <a:t>elements. </a:t>
            </a:r>
            <a:r>
              <a:rPr lang="en-US" sz="1200" spc="-20" dirty="0">
                <a:solidFill>
                  <a:srgbClr val="000000"/>
                </a:solidFill>
                <a:latin typeface="Helvetica" pitchFamily="50" charset="0"/>
              </a:rPr>
              <a:t>See </a:t>
            </a:r>
            <a:r>
              <a:rPr lang="en-US" sz="1200" spc="-20" dirty="0" smtClean="0">
                <a:solidFill>
                  <a:srgbClr val="000000"/>
                </a:solidFill>
                <a:latin typeface="Helvetica" pitchFamily="50" charset="0"/>
              </a:rPr>
              <a:t/>
            </a:r>
            <a:br>
              <a:rPr lang="en-US" sz="1200" spc="-20" dirty="0" smtClean="0">
                <a:solidFill>
                  <a:srgbClr val="000000"/>
                </a:solidFill>
                <a:latin typeface="Helvetica" pitchFamily="50" charset="0"/>
              </a:rPr>
            </a:br>
            <a:r>
              <a:rPr lang="en-US" sz="1200" u="sng" spc="-20" dirty="0" smtClean="0">
                <a:solidFill>
                  <a:srgbClr val="000000"/>
                </a:solidFill>
                <a:latin typeface="Helvetica" pitchFamily="50" charset="0"/>
              </a:rPr>
              <a:t>Sections E-G</a:t>
            </a:r>
            <a:r>
              <a:rPr lang="en-US" sz="1200" spc="-20" dirty="0" smtClean="0">
                <a:solidFill>
                  <a:srgbClr val="000000"/>
                </a:solidFill>
                <a:latin typeface="Helvetica" pitchFamily="50" charset="0"/>
              </a:rPr>
              <a:t> </a:t>
            </a:r>
            <a:r>
              <a:rPr lang="en-US" sz="1200" spc="-20" dirty="0">
                <a:solidFill>
                  <a:srgbClr val="000000"/>
                </a:solidFill>
                <a:latin typeface="Helvetica" pitchFamily="50" charset="0"/>
              </a:rPr>
              <a:t>for details.</a:t>
            </a:r>
          </a:p>
          <a:p>
            <a:endParaRPr lang="en-AU" dirty="0"/>
          </a:p>
        </p:txBody>
      </p:sp>
      <p:sp>
        <p:nvSpPr>
          <p:cNvPr id="2" name="Title 1"/>
          <p:cNvSpPr>
            <a:spLocks noGrp="1"/>
          </p:cNvSpPr>
          <p:nvPr>
            <p:ph type="title"/>
          </p:nvPr>
        </p:nvSpPr>
        <p:spPr/>
        <p:txBody>
          <a:bodyPr/>
          <a:lstStyle/>
          <a:p>
            <a:r>
              <a:rPr lang="en-AU" dirty="0"/>
              <a:t>Bill content: Overview and key findings</a:t>
            </a:r>
          </a:p>
        </p:txBody>
      </p:sp>
    </p:spTree>
    <p:extLst>
      <p:ext uri="{BB962C8B-B14F-4D97-AF65-F5344CB8AC3E}">
        <p14:creationId xmlns:p14="http://schemas.microsoft.com/office/powerpoint/2010/main" val="19559999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500C9E6-702F-A843-8A04-80C500C6891A}" type="slidenum">
              <a:rPr lang="en-AU" smtClean="0"/>
              <a:t>18</a:t>
            </a:fld>
            <a:endParaRPr lang="en-AU"/>
          </a:p>
        </p:txBody>
      </p:sp>
      <p:sp>
        <p:nvSpPr>
          <p:cNvPr id="25" name="Rectangle 24"/>
          <p:cNvSpPr/>
          <p:nvPr/>
        </p:nvSpPr>
        <p:spPr>
          <a:xfrm>
            <a:off x="8541482" y="2334867"/>
            <a:ext cx="3146400" cy="2675091"/>
          </a:xfrm>
          <a:prstGeom prst="rect">
            <a:avLst/>
          </a:prstGeom>
        </p:spPr>
        <p:txBody>
          <a:bodyPr wrap="square" lIns="0" tIns="0" rIns="0" bIns="0">
            <a:spAutoFit/>
          </a:bodyPr>
          <a:lstStyle/>
          <a:p>
            <a:pPr lvl="0">
              <a:spcBef>
                <a:spcPts val="700"/>
              </a:spcBef>
            </a:pPr>
            <a:r>
              <a:rPr lang="en-AU" sz="1200" dirty="0" smtClean="0">
                <a:solidFill>
                  <a:srgbClr val="000000"/>
                </a:solidFill>
              </a:rPr>
              <a:t>Stakeholders expressed divergent views – in their submissions to the Australian Energy Market Commission (AEMC) in 2020 – about what additional content bills should contain. Several retailers pointed to their own consumer research findings, in which their customers expressed a preference for shorter bills. And there was a general concern that too much content would generate undue complexity (notwithstanding that some complexity is inherent to complex energy </a:t>
            </a:r>
            <a:r>
              <a:rPr lang="en-AU" sz="1200" i="1" dirty="0" smtClean="0">
                <a:solidFill>
                  <a:srgbClr val="000000"/>
                </a:solidFill>
              </a:rPr>
              <a:t>plans</a:t>
            </a:r>
            <a:r>
              <a:rPr lang="en-AU" sz="1200" dirty="0" smtClean="0">
                <a:solidFill>
                  <a:srgbClr val="000000"/>
                </a:solidFill>
              </a:rPr>
              <a:t>). </a:t>
            </a:r>
          </a:p>
          <a:p>
            <a:pPr lvl="0">
              <a:spcBef>
                <a:spcPts val="700"/>
              </a:spcBef>
            </a:pPr>
            <a:r>
              <a:rPr lang="en-AU" sz="1200" dirty="0" smtClean="0">
                <a:solidFill>
                  <a:srgbClr val="000000"/>
                </a:solidFill>
              </a:rPr>
              <a:t>See Section 3 of the Literature Review for further details. </a:t>
            </a:r>
            <a:endParaRPr lang="en-US" sz="1200" dirty="0">
              <a:solidFill>
                <a:srgbClr val="000000"/>
              </a:solidFill>
            </a:endParaRPr>
          </a:p>
        </p:txBody>
      </p:sp>
      <p:sp>
        <p:nvSpPr>
          <p:cNvPr id="15" name="Rectangle 14"/>
          <p:cNvSpPr/>
          <p:nvPr/>
        </p:nvSpPr>
        <p:spPr>
          <a:xfrm>
            <a:off x="8541482" y="1615071"/>
            <a:ext cx="3146400" cy="646331"/>
          </a:xfrm>
          <a:prstGeom prst="rect">
            <a:avLst/>
          </a:prstGeom>
        </p:spPr>
        <p:txBody>
          <a:bodyPr wrap="square" lIns="0" tIns="0" rIns="0" bIns="0">
            <a:spAutoFit/>
          </a:bodyPr>
          <a:lstStyle/>
          <a:p>
            <a:pPr lvl="0">
              <a:spcBef>
                <a:spcPts val="700"/>
              </a:spcBef>
            </a:pPr>
            <a:r>
              <a:rPr lang="en-AU" sz="1400" b="1" dirty="0">
                <a:solidFill>
                  <a:schemeClr val="accent2"/>
                </a:solidFill>
              </a:rPr>
              <a:t>There were divergent views about how much additional content to </a:t>
            </a:r>
            <a:r>
              <a:rPr lang="en-AU" sz="1400" b="1" dirty="0" smtClean="0">
                <a:solidFill>
                  <a:schemeClr val="accent2"/>
                </a:solidFill>
              </a:rPr>
              <a:t>include</a:t>
            </a:r>
          </a:p>
        </p:txBody>
      </p:sp>
      <p:sp>
        <p:nvSpPr>
          <p:cNvPr id="21" name="Rectangle 20"/>
          <p:cNvSpPr/>
          <p:nvPr/>
        </p:nvSpPr>
        <p:spPr>
          <a:xfrm>
            <a:off x="4510453" y="2334867"/>
            <a:ext cx="2921752" cy="3129062"/>
          </a:xfrm>
          <a:prstGeom prst="rect">
            <a:avLst/>
          </a:prstGeom>
        </p:spPr>
        <p:txBody>
          <a:bodyPr wrap="square" lIns="0" tIns="0" rIns="0" bIns="0">
            <a:spAutoFit/>
          </a:bodyPr>
          <a:lstStyle/>
          <a:p>
            <a:pPr lvl="0">
              <a:spcBef>
                <a:spcPts val="700"/>
              </a:spcBef>
            </a:pPr>
            <a:r>
              <a:rPr lang="en-AU" sz="1200" dirty="0" smtClean="0">
                <a:solidFill>
                  <a:srgbClr val="000000"/>
                </a:solidFill>
              </a:rPr>
              <a:t>There is broad agreement that the most important content should go on the first page (see, e.g. </a:t>
            </a:r>
            <a:r>
              <a:rPr lang="en-AU" sz="1200" dirty="0" err="1" smtClean="0">
                <a:solidFill>
                  <a:srgbClr val="000000"/>
                </a:solidFill>
              </a:rPr>
              <a:t>BEWorks</a:t>
            </a:r>
            <a:r>
              <a:rPr lang="en-AU" sz="1200" dirty="0" smtClean="0">
                <a:solidFill>
                  <a:srgbClr val="000000"/>
                </a:solidFill>
              </a:rPr>
              <a:t> </a:t>
            </a:r>
            <a:r>
              <a:rPr lang="en-AU" sz="1200" dirty="0" smtClean="0"/>
              <a:t>2016 p21; BETA 2018 p20; Energy Project 2020). From our review of the literature and stakeholder submissions, we concluded that the front page should contain the following essential elements</a:t>
            </a:r>
            <a:r>
              <a:rPr lang="en-AU" sz="1200" dirty="0" smtClean="0">
                <a:solidFill>
                  <a:srgbClr val="000000"/>
                </a:solidFill>
              </a:rPr>
              <a:t>:</a:t>
            </a:r>
          </a:p>
          <a:p>
            <a:pPr marL="171450" lvl="0" indent="-171450">
              <a:spcBef>
                <a:spcPts val="700"/>
              </a:spcBef>
              <a:buFont typeface="Arial" panose="020B0604020202020204" pitchFamily="34" charset="0"/>
              <a:buChar char="•"/>
            </a:pPr>
            <a:r>
              <a:rPr lang="en-AU" sz="1200" dirty="0" smtClean="0">
                <a:solidFill>
                  <a:srgbClr val="000000"/>
                </a:solidFill>
              </a:rPr>
              <a:t>The amount due and the billing period</a:t>
            </a:r>
          </a:p>
          <a:p>
            <a:pPr marL="171450" lvl="0" indent="-171450">
              <a:spcBef>
                <a:spcPts val="700"/>
              </a:spcBef>
              <a:buFont typeface="Arial" panose="020B0604020202020204" pitchFamily="34" charset="0"/>
              <a:buChar char="•"/>
            </a:pPr>
            <a:r>
              <a:rPr lang="en-AU" sz="1200" dirty="0" smtClean="0">
                <a:solidFill>
                  <a:srgbClr val="000000"/>
                </a:solidFill>
              </a:rPr>
              <a:t>The due date</a:t>
            </a:r>
          </a:p>
          <a:p>
            <a:pPr marL="171450" lvl="0" indent="-171450">
              <a:spcBef>
                <a:spcPts val="700"/>
              </a:spcBef>
              <a:buFont typeface="Arial" panose="020B0604020202020204" pitchFamily="34" charset="0"/>
              <a:buChar char="•"/>
            </a:pPr>
            <a:r>
              <a:rPr lang="en-AU" sz="1200" dirty="0" smtClean="0">
                <a:solidFill>
                  <a:srgbClr val="000000"/>
                </a:solidFill>
              </a:rPr>
              <a:t>Any discounts that have been applied.</a:t>
            </a:r>
          </a:p>
          <a:p>
            <a:pPr lvl="0">
              <a:spcBef>
                <a:spcPts val="700"/>
              </a:spcBef>
            </a:pPr>
            <a:r>
              <a:rPr lang="en-AU" sz="1200" dirty="0" smtClean="0">
                <a:solidFill>
                  <a:srgbClr val="000000"/>
                </a:solidFill>
              </a:rPr>
              <a:t>The front page could also include information on how to pay, or to help consumers compare plans (e.g. a ‘best offer’ – see </a:t>
            </a:r>
            <a:r>
              <a:rPr lang="en-AU" sz="1200" u="sng" dirty="0" smtClean="0">
                <a:solidFill>
                  <a:srgbClr val="000000"/>
                </a:solidFill>
              </a:rPr>
              <a:t>Section F</a:t>
            </a:r>
            <a:r>
              <a:rPr lang="en-AU" sz="1200" dirty="0" smtClean="0">
                <a:solidFill>
                  <a:srgbClr val="000000"/>
                </a:solidFill>
              </a:rPr>
              <a:t> for details).</a:t>
            </a:r>
            <a:endParaRPr lang="en-AU" sz="1200" dirty="0">
              <a:solidFill>
                <a:srgbClr val="000000"/>
              </a:solidFill>
            </a:endParaRPr>
          </a:p>
        </p:txBody>
      </p:sp>
      <p:sp>
        <p:nvSpPr>
          <p:cNvPr id="14" name="Rectangle 13"/>
          <p:cNvSpPr/>
          <p:nvPr/>
        </p:nvSpPr>
        <p:spPr>
          <a:xfrm>
            <a:off x="4510453" y="1615071"/>
            <a:ext cx="3146400" cy="430887"/>
          </a:xfrm>
          <a:prstGeom prst="rect">
            <a:avLst/>
          </a:prstGeom>
        </p:spPr>
        <p:txBody>
          <a:bodyPr wrap="square" lIns="0" tIns="0" rIns="0" bIns="0">
            <a:spAutoFit/>
          </a:bodyPr>
          <a:lstStyle/>
          <a:p>
            <a:pPr lvl="0">
              <a:spcBef>
                <a:spcPts val="700"/>
              </a:spcBef>
            </a:pPr>
            <a:r>
              <a:rPr lang="en-AU" sz="1400" b="1" dirty="0">
                <a:solidFill>
                  <a:schemeClr val="bg2"/>
                </a:solidFill>
              </a:rPr>
              <a:t>The most important content should go on the first </a:t>
            </a:r>
            <a:r>
              <a:rPr lang="en-AU" sz="1400" b="1" dirty="0" smtClean="0">
                <a:solidFill>
                  <a:schemeClr val="bg2"/>
                </a:solidFill>
              </a:rPr>
              <a:t>page</a:t>
            </a:r>
          </a:p>
        </p:txBody>
      </p:sp>
      <p:sp>
        <p:nvSpPr>
          <p:cNvPr id="24" name="Text Placeholder 4"/>
          <p:cNvSpPr txBox="1">
            <a:spLocks/>
          </p:cNvSpPr>
          <p:nvPr/>
        </p:nvSpPr>
        <p:spPr>
          <a:xfrm>
            <a:off x="479425" y="2334867"/>
            <a:ext cx="3146400" cy="1156700"/>
          </a:xfrm>
          <a:prstGeom prst="rect">
            <a:avLst/>
          </a:prstGeom>
        </p:spPr>
        <p:txBody>
          <a:bodyPr lIns="0" tIns="0" rIns="0" bIns="0" numCol="1"/>
          <a:lstStyle>
            <a:lvl1pPr marL="0" indent="0" algn="l" defTabSz="914400" rtl="0" eaLnBrk="1" latinLnBrk="0" hangingPunct="1">
              <a:lnSpc>
                <a:spcPct val="100000"/>
              </a:lnSpc>
              <a:spcBef>
                <a:spcPts val="700"/>
              </a:spcBef>
              <a:buFont typeface="Arial" panose="020B0604020202020204" pitchFamily="34" charset="0"/>
              <a:buNone/>
              <a:defRPr sz="1400" kern="1200">
                <a:solidFill>
                  <a:schemeClr val="accent1"/>
                </a:solidFill>
                <a:latin typeface="+mn-lt"/>
                <a:ea typeface="+mn-ea"/>
                <a:cs typeface="+mn-cs"/>
              </a:defRPr>
            </a:lvl1pPr>
            <a:lvl2pPr marL="0" indent="0" algn="l" defTabSz="914400" rtl="0" eaLnBrk="1" latinLnBrk="0" hangingPunct="1">
              <a:lnSpc>
                <a:spcPct val="100000"/>
              </a:lnSpc>
              <a:spcBef>
                <a:spcPts val="1400"/>
              </a:spcBef>
              <a:buFont typeface="Arial" panose="020B0604020202020204" pitchFamily="34" charset="0"/>
              <a:buNone/>
              <a:defRPr sz="1600" b="1" kern="1200">
                <a:solidFill>
                  <a:schemeClr val="accent1"/>
                </a:solidFill>
                <a:latin typeface="+mn-lt"/>
                <a:ea typeface="+mn-ea"/>
                <a:cs typeface="+mn-cs"/>
              </a:defRPr>
            </a:lvl2pPr>
            <a:lvl3pPr marL="0" indent="0" algn="l" defTabSz="914400" rtl="0" eaLnBrk="1" latinLnBrk="0" hangingPunct="1">
              <a:lnSpc>
                <a:spcPct val="110000"/>
              </a:lnSpc>
              <a:spcBef>
                <a:spcPts val="700"/>
              </a:spcBef>
              <a:buFont typeface="Arial" panose="020B0604020202020204" pitchFamily="34" charset="0"/>
              <a:buNone/>
              <a:defRPr lang="en-GB" sz="1000" kern="1200">
                <a:solidFill>
                  <a:schemeClr val="tx1"/>
                </a:solidFill>
                <a:latin typeface="+mn-lt"/>
                <a:ea typeface="+mn-ea"/>
                <a:cs typeface="+mn-cs"/>
              </a:defRPr>
            </a:lvl3pPr>
            <a:lvl4pPr marL="144000" indent="-144000" algn="l" defTabSz="914400" rtl="0" eaLnBrk="1" latinLnBrk="0" hangingPunct="1">
              <a:lnSpc>
                <a:spcPct val="110000"/>
              </a:lnSpc>
              <a:spcBef>
                <a:spcPts val="700"/>
              </a:spcBef>
              <a:buClr>
                <a:schemeClr val="accent2"/>
              </a:buClr>
              <a:buFont typeface="Arial" panose="020B0604020202020204" pitchFamily="34" charset="0"/>
              <a:buChar char="•"/>
              <a:defRPr sz="1000" kern="1200">
                <a:solidFill>
                  <a:schemeClr val="tx1"/>
                </a:solidFill>
                <a:latin typeface="+mn-lt"/>
                <a:ea typeface="+mn-ea"/>
                <a:cs typeface="+mn-cs"/>
              </a:defRPr>
            </a:lvl4pPr>
            <a:lvl5pPr marL="288000" indent="-144000" algn="l" defTabSz="914400" rtl="0" eaLnBrk="1" latinLnBrk="0" hangingPunct="1">
              <a:lnSpc>
                <a:spcPct val="110000"/>
              </a:lnSpc>
              <a:spcBef>
                <a:spcPts val="700"/>
              </a:spcBef>
              <a:buClr>
                <a:schemeClr val="accent2"/>
              </a:buClr>
              <a:buFont typeface="System Font Regular"/>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smtClean="0">
                <a:solidFill>
                  <a:schemeClr val="tx1"/>
                </a:solidFill>
              </a:rPr>
              <a:t>Consumers primarily use bills to make payments on time, check their energy consumption, and check they are being charged correctly (see, e.g., EU 2018 p127; our survey reached the very similar conclusions in the Australian context – see next slide).</a:t>
            </a:r>
            <a:endParaRPr lang="en-AU" sz="1200" dirty="0">
              <a:solidFill>
                <a:schemeClr val="tx1"/>
              </a:solidFill>
            </a:endParaRPr>
          </a:p>
        </p:txBody>
      </p:sp>
      <p:sp>
        <p:nvSpPr>
          <p:cNvPr id="13" name="Text Placeholder 4"/>
          <p:cNvSpPr txBox="1">
            <a:spLocks/>
          </p:cNvSpPr>
          <p:nvPr/>
        </p:nvSpPr>
        <p:spPr>
          <a:xfrm>
            <a:off x="479425" y="1615071"/>
            <a:ext cx="3146400" cy="681002"/>
          </a:xfrm>
          <a:prstGeom prst="rect">
            <a:avLst/>
          </a:prstGeom>
        </p:spPr>
        <p:txBody>
          <a:bodyPr lIns="0" tIns="0" rIns="0" bIns="0" numCol="1"/>
          <a:lstStyle>
            <a:lvl1pPr marL="0" indent="0" algn="l" defTabSz="914400" rtl="0" eaLnBrk="1" latinLnBrk="0" hangingPunct="1">
              <a:lnSpc>
                <a:spcPct val="100000"/>
              </a:lnSpc>
              <a:spcBef>
                <a:spcPts val="700"/>
              </a:spcBef>
              <a:buFont typeface="Arial" panose="020B0604020202020204" pitchFamily="34" charset="0"/>
              <a:buNone/>
              <a:defRPr sz="1400" kern="1200">
                <a:solidFill>
                  <a:schemeClr val="accent1"/>
                </a:solidFill>
                <a:latin typeface="+mn-lt"/>
                <a:ea typeface="+mn-ea"/>
                <a:cs typeface="+mn-cs"/>
              </a:defRPr>
            </a:lvl1pPr>
            <a:lvl2pPr marL="0" indent="0" algn="l" defTabSz="914400" rtl="0" eaLnBrk="1" latinLnBrk="0" hangingPunct="1">
              <a:lnSpc>
                <a:spcPct val="100000"/>
              </a:lnSpc>
              <a:spcBef>
                <a:spcPts val="1400"/>
              </a:spcBef>
              <a:buFont typeface="Arial" panose="020B0604020202020204" pitchFamily="34" charset="0"/>
              <a:buNone/>
              <a:defRPr sz="1600" b="1" kern="1200">
                <a:solidFill>
                  <a:schemeClr val="accent1"/>
                </a:solidFill>
                <a:latin typeface="+mn-lt"/>
                <a:ea typeface="+mn-ea"/>
                <a:cs typeface="+mn-cs"/>
              </a:defRPr>
            </a:lvl2pPr>
            <a:lvl3pPr marL="0" indent="0" algn="l" defTabSz="914400" rtl="0" eaLnBrk="1" latinLnBrk="0" hangingPunct="1">
              <a:lnSpc>
                <a:spcPct val="110000"/>
              </a:lnSpc>
              <a:spcBef>
                <a:spcPts val="700"/>
              </a:spcBef>
              <a:buFont typeface="Arial" panose="020B0604020202020204" pitchFamily="34" charset="0"/>
              <a:buNone/>
              <a:defRPr lang="en-GB" sz="1000" kern="1200">
                <a:solidFill>
                  <a:schemeClr val="tx1"/>
                </a:solidFill>
                <a:latin typeface="+mn-lt"/>
                <a:ea typeface="+mn-ea"/>
                <a:cs typeface="+mn-cs"/>
              </a:defRPr>
            </a:lvl3pPr>
            <a:lvl4pPr marL="144000" indent="-144000" algn="l" defTabSz="914400" rtl="0" eaLnBrk="1" latinLnBrk="0" hangingPunct="1">
              <a:lnSpc>
                <a:spcPct val="110000"/>
              </a:lnSpc>
              <a:spcBef>
                <a:spcPts val="700"/>
              </a:spcBef>
              <a:buClr>
                <a:schemeClr val="accent2"/>
              </a:buClr>
              <a:buFont typeface="Arial" panose="020B0604020202020204" pitchFamily="34" charset="0"/>
              <a:buChar char="•"/>
              <a:defRPr sz="1000" kern="1200">
                <a:solidFill>
                  <a:schemeClr val="tx1"/>
                </a:solidFill>
                <a:latin typeface="+mn-lt"/>
                <a:ea typeface="+mn-ea"/>
                <a:cs typeface="+mn-cs"/>
              </a:defRPr>
            </a:lvl4pPr>
            <a:lvl5pPr marL="288000" indent="-144000" algn="l" defTabSz="914400" rtl="0" eaLnBrk="1" latinLnBrk="0" hangingPunct="1">
              <a:lnSpc>
                <a:spcPct val="110000"/>
              </a:lnSpc>
              <a:spcBef>
                <a:spcPts val="700"/>
              </a:spcBef>
              <a:buClr>
                <a:schemeClr val="accent2"/>
              </a:buClr>
              <a:buFont typeface="System Font Regular"/>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smtClean="0">
                <a:solidFill>
                  <a:schemeClr val="tx2"/>
                </a:solidFill>
              </a:rPr>
              <a:t>Bills are mainly used to make payment, and to check energy usage and how the bill was calculated</a:t>
            </a:r>
          </a:p>
        </p:txBody>
      </p:sp>
      <p:pic>
        <p:nvPicPr>
          <p:cNvPr id="5" name="Picture 4" title="Coloured bars"/>
          <p:cNvPicPr>
            <a:picLocks noChangeAspect="1"/>
          </p:cNvPicPr>
          <p:nvPr/>
        </p:nvPicPr>
        <p:blipFill>
          <a:blip r:embed="rId3"/>
          <a:stretch>
            <a:fillRect/>
          </a:stretch>
        </p:blipFill>
        <p:spPr>
          <a:xfrm>
            <a:off x="479425" y="1414941"/>
            <a:ext cx="11205419" cy="73158"/>
          </a:xfrm>
          <a:prstGeom prst="rect">
            <a:avLst/>
          </a:prstGeom>
        </p:spPr>
      </p:pic>
      <p:sp>
        <p:nvSpPr>
          <p:cNvPr id="2" name="Title 1"/>
          <p:cNvSpPr>
            <a:spLocks noGrp="1"/>
          </p:cNvSpPr>
          <p:nvPr>
            <p:ph type="title"/>
          </p:nvPr>
        </p:nvSpPr>
        <p:spPr>
          <a:xfrm>
            <a:off x="479425" y="476250"/>
            <a:ext cx="11233149" cy="775597"/>
          </a:xfrm>
        </p:spPr>
        <p:txBody>
          <a:bodyPr/>
          <a:lstStyle/>
          <a:p>
            <a:r>
              <a:rPr lang="en-AU" dirty="0" smtClean="0"/>
              <a:t>What the literature and stakeholders say about bill content</a:t>
            </a:r>
            <a:endParaRPr lang="en-AU" dirty="0"/>
          </a:p>
        </p:txBody>
      </p:sp>
    </p:spTree>
    <p:extLst>
      <p:ext uri="{BB962C8B-B14F-4D97-AF65-F5344CB8AC3E}">
        <p14:creationId xmlns:p14="http://schemas.microsoft.com/office/powerpoint/2010/main" val="22495887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500C9E6-702F-A843-8A04-80C500C6891A}" type="slidenum">
              <a:rPr lang="en-AU" smtClean="0"/>
              <a:t>19</a:t>
            </a:fld>
            <a:endParaRPr lang="en-AU"/>
          </a:p>
        </p:txBody>
      </p:sp>
      <p:sp>
        <p:nvSpPr>
          <p:cNvPr id="4" name="Rectangle 1"/>
          <p:cNvSpPr>
            <a:spLocks noChangeArrowheads="1"/>
          </p:cNvSpPr>
          <p:nvPr/>
        </p:nvSpPr>
        <p:spPr bwMode="auto">
          <a:xfrm>
            <a:off x="1532237" y="6450228"/>
            <a:ext cx="996572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000" b="1" i="0" u="none" strike="noStrike" cap="none" normalizeH="0" baseline="0" dirty="0" smtClean="0">
                <a:ln>
                  <a:noFill/>
                </a:ln>
                <a:solidFill>
                  <a:schemeClr val="tx1"/>
                </a:solidFill>
                <a:effectLst/>
                <a:cs typeface="Times New Roman" panose="02020603050405020304" pitchFamily="18" charset="0"/>
              </a:rPr>
              <a:t>Caveat: </a:t>
            </a:r>
            <a:r>
              <a:rPr kumimoji="0" lang="en-AU" altLang="en-US" sz="1000" b="0" i="0" u="none" strike="noStrike" cap="none" normalizeH="0" baseline="0" dirty="0" smtClean="0">
                <a:ln>
                  <a:noFill/>
                </a:ln>
                <a:solidFill>
                  <a:schemeClr val="tx1"/>
                </a:solidFill>
                <a:effectLst/>
                <a:cs typeface="Times New Roman" panose="02020603050405020304" pitchFamily="18" charset="0"/>
              </a:rPr>
              <a:t>Some figures in this chart, especially smaller ones, should be treated with caution due to data quality issues. However, we regard the </a:t>
            </a:r>
            <a:r>
              <a:rPr kumimoji="0" lang="en-AU" altLang="en-US" sz="1000" b="0" i="1" u="none" strike="noStrike" cap="none" normalizeH="0" baseline="0" dirty="0" smtClean="0">
                <a:ln>
                  <a:noFill/>
                </a:ln>
                <a:solidFill>
                  <a:schemeClr val="tx1"/>
                </a:solidFill>
                <a:effectLst/>
                <a:cs typeface="Times New Roman" panose="02020603050405020304" pitchFamily="18" charset="0"/>
              </a:rPr>
              <a:t>ranking</a:t>
            </a:r>
            <a:r>
              <a:rPr kumimoji="0" lang="en-AU" altLang="en-US" sz="1000" b="0" i="0" u="none" strike="noStrike" cap="none" normalizeH="0" baseline="0" dirty="0" smtClean="0">
                <a:ln>
                  <a:noFill/>
                </a:ln>
                <a:solidFill>
                  <a:schemeClr val="tx1"/>
                </a:solidFill>
                <a:effectLst/>
                <a:cs typeface="Times New Roman" panose="02020603050405020304" pitchFamily="18" charset="0"/>
              </a:rPr>
              <a:t> of different uses as robust. See </a:t>
            </a:r>
            <a:r>
              <a:rPr kumimoji="0" lang="en-AU" altLang="en-US" sz="1000" b="0" i="0" u="sng" strike="noStrike" cap="none" normalizeH="0" baseline="0" dirty="0" smtClean="0">
                <a:ln>
                  <a:noFill/>
                </a:ln>
                <a:solidFill>
                  <a:schemeClr val="tx1"/>
                </a:solidFill>
                <a:effectLst/>
                <a:cs typeface="Times New Roman" panose="02020603050405020304" pitchFamily="18" charset="0"/>
              </a:rPr>
              <a:t>Section H</a:t>
            </a:r>
            <a:r>
              <a:rPr kumimoji="0" lang="en-AU" altLang="en-US" sz="1000" b="0" i="0" u="none" strike="noStrike" cap="none" normalizeH="0" baseline="0" dirty="0" smtClean="0">
                <a:ln>
                  <a:noFill/>
                </a:ln>
                <a:solidFill>
                  <a:schemeClr val="tx1"/>
                </a:solidFill>
                <a:effectLst/>
                <a:cs typeface="Times New Roman" panose="02020603050405020304" pitchFamily="18" charset="0"/>
              </a:rPr>
              <a:t> for further details.</a:t>
            </a:r>
            <a:r>
              <a:rPr kumimoji="0" lang="en-AU" altLang="en-US" sz="1000" b="0" i="0" u="none" strike="noStrike" cap="none" normalizeH="0" baseline="0" dirty="0" smtClean="0">
                <a:ln>
                  <a:noFill/>
                </a:ln>
                <a:solidFill>
                  <a:srgbClr val="000000"/>
                </a:solidFill>
                <a:effectLst/>
                <a:cs typeface="Segoe UI" panose="020B0502040204020203" pitchFamily="34" charset="0"/>
              </a:rPr>
              <a:t> </a:t>
            </a:r>
            <a:endParaRPr kumimoji="0" lang="en-AU" altLang="en-US" sz="1000" b="0" i="0" u="none" strike="noStrike" cap="none" normalizeH="0" baseline="0" dirty="0" smtClean="0">
              <a:ln>
                <a:noFill/>
              </a:ln>
              <a:solidFill>
                <a:schemeClr val="tx1"/>
              </a:solidFill>
              <a:effectLst/>
            </a:endParaRPr>
          </a:p>
        </p:txBody>
      </p:sp>
      <p:grpSp>
        <p:nvGrpSpPr>
          <p:cNvPr id="14" name="Group 13" descr="Exclamation icon"/>
          <p:cNvGrpSpPr/>
          <p:nvPr/>
        </p:nvGrpSpPr>
        <p:grpSpPr>
          <a:xfrm>
            <a:off x="1150616" y="6307155"/>
            <a:ext cx="293688" cy="450850"/>
            <a:chOff x="9025691" y="5994980"/>
            <a:chExt cx="293688" cy="450850"/>
          </a:xfrm>
          <a:solidFill>
            <a:schemeClr val="tx2"/>
          </a:solidFill>
          <a:effectLst>
            <a:outerShdw blurRad="50800" dist="38100" algn="l" rotWithShape="0">
              <a:prstClr val="black">
                <a:alpha val="40000"/>
              </a:prstClr>
            </a:outerShdw>
          </a:effectLst>
        </p:grpSpPr>
        <p:sp>
          <p:nvSpPr>
            <p:cNvPr id="15" name="Freeform 16"/>
            <p:cNvSpPr>
              <a:spLocks/>
            </p:cNvSpPr>
            <p:nvPr/>
          </p:nvSpPr>
          <p:spPr bwMode="auto">
            <a:xfrm>
              <a:off x="9025691" y="5994980"/>
              <a:ext cx="293688" cy="450850"/>
            </a:xfrm>
            <a:custGeom>
              <a:avLst/>
              <a:gdLst>
                <a:gd name="T0" fmla="*/ 60 w 60"/>
                <a:gd name="T1" fmla="*/ 30 h 92"/>
                <a:gd name="T2" fmla="*/ 30 w 60"/>
                <a:gd name="T3" fmla="*/ 92 h 92"/>
                <a:gd name="T4" fmla="*/ 0 w 60"/>
                <a:gd name="T5" fmla="*/ 30 h 92"/>
                <a:gd name="T6" fmla="*/ 30 w 60"/>
                <a:gd name="T7" fmla="*/ 0 h 92"/>
                <a:gd name="T8" fmla="*/ 60 w 60"/>
                <a:gd name="T9" fmla="*/ 30 h 92"/>
              </a:gdLst>
              <a:ahLst/>
              <a:cxnLst>
                <a:cxn ang="0">
                  <a:pos x="T0" y="T1"/>
                </a:cxn>
                <a:cxn ang="0">
                  <a:pos x="T2" y="T3"/>
                </a:cxn>
                <a:cxn ang="0">
                  <a:pos x="T4" y="T5"/>
                </a:cxn>
                <a:cxn ang="0">
                  <a:pos x="T6" y="T7"/>
                </a:cxn>
                <a:cxn ang="0">
                  <a:pos x="T8" y="T9"/>
                </a:cxn>
              </a:cxnLst>
              <a:rect l="0" t="0" r="r" b="b"/>
              <a:pathLst>
                <a:path w="60" h="92">
                  <a:moveTo>
                    <a:pt x="60" y="30"/>
                  </a:moveTo>
                  <a:cubicBezTo>
                    <a:pt x="60" y="47"/>
                    <a:pt x="30" y="92"/>
                    <a:pt x="30" y="92"/>
                  </a:cubicBezTo>
                  <a:cubicBezTo>
                    <a:pt x="30" y="92"/>
                    <a:pt x="0" y="47"/>
                    <a:pt x="0" y="30"/>
                  </a:cubicBezTo>
                  <a:cubicBezTo>
                    <a:pt x="0" y="13"/>
                    <a:pt x="13" y="0"/>
                    <a:pt x="30" y="0"/>
                  </a:cubicBezTo>
                  <a:cubicBezTo>
                    <a:pt x="47" y="0"/>
                    <a:pt x="60" y="13"/>
                    <a:pt x="60" y="30"/>
                  </a:cubicBezTo>
                  <a:close/>
                </a:path>
              </a:pathLst>
            </a:custGeom>
            <a:grpFill/>
            <a:ln w="19050" cap="rnd">
              <a:solidFill>
                <a:schemeClr val="bg2"/>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grpSp>
          <p:nvGrpSpPr>
            <p:cNvPr id="16" name="Group 15"/>
            <p:cNvGrpSpPr/>
            <p:nvPr/>
          </p:nvGrpSpPr>
          <p:grpSpPr>
            <a:xfrm>
              <a:off x="9151509" y="6077685"/>
              <a:ext cx="42051" cy="182037"/>
              <a:chOff x="9955172" y="6297400"/>
              <a:chExt cx="42051" cy="182037"/>
            </a:xfrm>
            <a:grpFill/>
          </p:grpSpPr>
          <p:sp>
            <p:nvSpPr>
              <p:cNvPr id="17" name="Line 193"/>
              <p:cNvSpPr>
                <a:spLocks noChangeShapeType="1"/>
              </p:cNvSpPr>
              <p:nvPr/>
            </p:nvSpPr>
            <p:spPr bwMode="auto">
              <a:xfrm>
                <a:off x="9976198" y="6297400"/>
                <a:ext cx="0" cy="114823"/>
              </a:xfrm>
              <a:prstGeom prst="line">
                <a:avLst/>
              </a:prstGeom>
              <a:grpFill/>
              <a:ln w="19050" cap="rnd">
                <a:solidFill>
                  <a:schemeClr val="bg2"/>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sp>
            <p:nvSpPr>
              <p:cNvPr id="18" name="Oval 194"/>
              <p:cNvSpPr>
                <a:spLocks noChangeArrowheads="1"/>
              </p:cNvSpPr>
              <p:nvPr/>
            </p:nvSpPr>
            <p:spPr bwMode="auto">
              <a:xfrm>
                <a:off x="9955172" y="6445830"/>
                <a:ext cx="42051" cy="33607"/>
              </a:xfrm>
              <a:prstGeom prst="ellipse">
                <a:avLst/>
              </a:prstGeom>
              <a:grpFill/>
              <a:ln w="19050">
                <a:solidFill>
                  <a:schemeClr val="bg2"/>
                </a:solidFill>
                <a:round/>
                <a:headEnd/>
                <a:tailEnd/>
              </a:ln>
            </p:spPr>
            <p:txBody>
              <a:bodyPr vert="horz" wrap="square" lIns="91440" tIns="45720" rIns="91440" bIns="45720" numCol="1" anchor="t" anchorCtr="0" compatLnSpc="1">
                <a:prstTxWarp prst="textNoShape">
                  <a:avLst/>
                </a:prstTxWarp>
              </a:bodyPr>
              <a:lstStyle/>
              <a:p>
                <a:endParaRPr lang="en-AU"/>
              </a:p>
            </p:txBody>
          </p:sp>
        </p:grpSp>
      </p:grpSp>
      <p:sp>
        <p:nvSpPr>
          <p:cNvPr id="9" name="TextBox 8"/>
          <p:cNvSpPr txBox="1"/>
          <p:nvPr/>
        </p:nvSpPr>
        <p:spPr>
          <a:xfrm>
            <a:off x="7051868" y="5274411"/>
            <a:ext cx="4370322" cy="553998"/>
          </a:xfrm>
          <a:prstGeom prst="rect">
            <a:avLst/>
          </a:prstGeom>
          <a:noFill/>
        </p:spPr>
        <p:txBody>
          <a:bodyPr wrap="square" lIns="0" rIns="0" rtlCol="0">
            <a:spAutoFit/>
          </a:bodyPr>
          <a:lstStyle/>
          <a:p>
            <a:r>
              <a:rPr lang="en-AU" sz="1000" dirty="0" smtClean="0"/>
              <a:t>N=4,818. Q4.8 </a:t>
            </a:r>
            <a:r>
              <a:rPr lang="en-AU" sz="1000" dirty="0"/>
              <a:t>Have you ever used your energy bill for the following </a:t>
            </a:r>
            <a:r>
              <a:rPr lang="en-AU" sz="1000" dirty="0" smtClean="0"/>
              <a:t>reasons? (Response options: Yes</a:t>
            </a:r>
            <a:r>
              <a:rPr lang="en-AU" sz="1000" dirty="0"/>
              <a:t>, used my bill for </a:t>
            </a:r>
            <a:r>
              <a:rPr lang="en-AU" sz="1000" dirty="0" smtClean="0"/>
              <a:t>this; Used </a:t>
            </a:r>
            <a:r>
              <a:rPr lang="en-AU" sz="1000" dirty="0"/>
              <a:t>other source for </a:t>
            </a:r>
            <a:r>
              <a:rPr lang="en-AU" sz="1000" dirty="0" smtClean="0"/>
              <a:t>this; Have not needed </a:t>
            </a:r>
            <a:r>
              <a:rPr lang="en-AU" sz="1000" dirty="0"/>
              <a:t>to do </a:t>
            </a:r>
            <a:r>
              <a:rPr lang="en-AU" sz="1000" dirty="0" smtClean="0"/>
              <a:t>this)</a:t>
            </a:r>
            <a:endParaRPr lang="en-AU" dirty="0"/>
          </a:p>
        </p:txBody>
      </p:sp>
      <p:pic>
        <p:nvPicPr>
          <p:cNvPr id="5" name="Picture 4" descr="A bar graph showing how consumers use their energy bill. Percentage of responses is as follows:&#10;Find how much to pay - 77%;&#10;Find information about how much energy I use - 65%;&#10;Check how my bill was calculated - 58%;&#10;Find information about my energy plan - 51%;&#10;Check meter read details are correct - 44%;&#10;Find contact details to ask a question - 41%;&#10;Find out how to report a fault or power outage - 28%;&#10;Find contact details  to make a complaint - 26%&#10;Seek  financial help (i.e a payment plan) - 23%&#10;Interpreter services - 12%.&#10;" title="Graph"/>
          <p:cNvPicPr>
            <a:picLocks noChangeAspect="1"/>
          </p:cNvPicPr>
          <p:nvPr/>
        </p:nvPicPr>
        <p:blipFill>
          <a:blip r:embed="rId3"/>
          <a:stretch>
            <a:fillRect/>
          </a:stretch>
        </p:blipFill>
        <p:spPr>
          <a:xfrm>
            <a:off x="6840210" y="1251847"/>
            <a:ext cx="4657748" cy="4170025"/>
          </a:xfrm>
          <a:prstGeom prst="rect">
            <a:avLst/>
          </a:prstGeom>
        </p:spPr>
      </p:pic>
      <p:sp>
        <p:nvSpPr>
          <p:cNvPr id="6" name="Rectangle 5"/>
          <p:cNvSpPr/>
          <p:nvPr/>
        </p:nvSpPr>
        <p:spPr>
          <a:xfrm>
            <a:off x="479425" y="4678327"/>
            <a:ext cx="5686597" cy="1536318"/>
          </a:xfrm>
          <a:prstGeom prst="rect">
            <a:avLst/>
          </a:prstGeom>
        </p:spPr>
        <p:txBody>
          <a:bodyPr wrap="square" lIns="0" rIns="0">
            <a:spAutoFit/>
          </a:bodyPr>
          <a:lstStyle/>
          <a:p>
            <a:pPr lvl="0">
              <a:spcBef>
                <a:spcPts val="700"/>
              </a:spcBef>
            </a:pPr>
            <a:r>
              <a:rPr lang="en-US" sz="1400" b="1" dirty="0">
                <a:solidFill>
                  <a:srgbClr val="117479"/>
                </a:solidFill>
              </a:rPr>
              <a:t>People experiencing financial hardship are more likely to use the bill for financial help, financial advice, or complaints</a:t>
            </a:r>
            <a:endParaRPr lang="en-US" sz="1400" dirty="0">
              <a:solidFill>
                <a:srgbClr val="000000"/>
              </a:solidFill>
            </a:endParaRPr>
          </a:p>
          <a:p>
            <a:pPr lvl="0">
              <a:spcBef>
                <a:spcPts val="700"/>
              </a:spcBef>
            </a:pPr>
            <a:r>
              <a:rPr lang="en-US" sz="1200" dirty="0">
                <a:solidFill>
                  <a:srgbClr val="000000"/>
                </a:solidFill>
              </a:rPr>
              <a:t>Respondents experiencing financial hardship were more much more likely to use their bill to seek financial help. They were also more likely to use it to: find contact details to make a complaint, ask a question, or find interpreter services. This group is also likely to refer to their bill when getting financial advice, or looking at ways to improve energy efficiency.</a:t>
            </a:r>
          </a:p>
        </p:txBody>
      </p:sp>
      <p:sp>
        <p:nvSpPr>
          <p:cNvPr id="10" name="Text Placeholder 4"/>
          <p:cNvSpPr>
            <a:spLocks noGrp="1"/>
          </p:cNvSpPr>
          <p:nvPr>
            <p:ph type="body" sz="quarter" idx="14"/>
          </p:nvPr>
        </p:nvSpPr>
        <p:spPr>
          <a:xfrm>
            <a:off x="479425" y="1447483"/>
            <a:ext cx="5591766" cy="3230844"/>
          </a:xfrm>
        </p:spPr>
        <p:txBody>
          <a:bodyPr numCol="1"/>
          <a:lstStyle/>
          <a:p>
            <a:r>
              <a:rPr lang="en-US" b="1" dirty="0"/>
              <a:t>Bills </a:t>
            </a:r>
            <a:r>
              <a:rPr lang="en-US" b="1" dirty="0" smtClean="0"/>
              <a:t>are mainly used to make payment, and to check energy usage and how the bill was calculated</a:t>
            </a:r>
            <a:endParaRPr lang="en-US" b="1" dirty="0"/>
          </a:p>
          <a:p>
            <a:r>
              <a:rPr lang="en-US" sz="1200" dirty="0" smtClean="0">
                <a:solidFill>
                  <a:schemeClr val="tx1"/>
                </a:solidFill>
              </a:rPr>
              <a:t>Consistent with previous research, the survey respondents’ top uses for energy bills were: </a:t>
            </a:r>
            <a:endParaRPr lang="en-US" sz="1200" dirty="0">
              <a:solidFill>
                <a:schemeClr val="tx1"/>
              </a:solidFill>
            </a:endParaRPr>
          </a:p>
          <a:p>
            <a:pPr marL="171450" indent="-171450">
              <a:buFont typeface="Arial" panose="020B0604020202020204" pitchFamily="34" charset="0"/>
              <a:buChar char="•"/>
            </a:pPr>
            <a:r>
              <a:rPr lang="en-US" sz="1200" dirty="0" smtClean="0">
                <a:solidFill>
                  <a:schemeClr val="tx1"/>
                </a:solidFill>
              </a:rPr>
              <a:t>Finding out how much to pay (this may be optional for the 26% of respondents who are direct debit consumers)</a:t>
            </a:r>
          </a:p>
          <a:p>
            <a:pPr marL="171450" indent="-171450">
              <a:buFont typeface="Arial" panose="020B0604020202020204" pitchFamily="34" charset="0"/>
              <a:buChar char="•"/>
            </a:pPr>
            <a:r>
              <a:rPr lang="en-US" sz="1200" dirty="0" smtClean="0">
                <a:solidFill>
                  <a:schemeClr val="tx1"/>
                </a:solidFill>
              </a:rPr>
              <a:t>Finding </a:t>
            </a:r>
            <a:r>
              <a:rPr lang="en-US" sz="1200" dirty="0">
                <a:solidFill>
                  <a:schemeClr val="tx1"/>
                </a:solidFill>
              </a:rPr>
              <a:t>out how much energy they have used</a:t>
            </a:r>
          </a:p>
          <a:p>
            <a:pPr marL="171450" indent="-171450">
              <a:buFont typeface="Arial" panose="020B0604020202020204" pitchFamily="34" charset="0"/>
              <a:buChar char="•"/>
            </a:pPr>
            <a:r>
              <a:rPr lang="en-US" sz="1200" dirty="0">
                <a:solidFill>
                  <a:schemeClr val="tx1"/>
                </a:solidFill>
              </a:rPr>
              <a:t>Checking how their bill was calculated</a:t>
            </a:r>
          </a:p>
          <a:p>
            <a:r>
              <a:rPr lang="en-US" sz="1200" dirty="0" smtClean="0">
                <a:solidFill>
                  <a:schemeClr val="tx1"/>
                </a:solidFill>
              </a:rPr>
              <a:t>However, bills are also used for many other purposes, as shown in the chart.</a:t>
            </a:r>
            <a:endParaRPr lang="en-US" sz="1200" dirty="0">
              <a:solidFill>
                <a:schemeClr val="tx1"/>
              </a:solidFill>
            </a:endParaRPr>
          </a:p>
          <a:p>
            <a:r>
              <a:rPr lang="en-US" sz="1200" dirty="0" smtClean="0">
                <a:solidFill>
                  <a:schemeClr val="tx1"/>
                </a:solidFill>
              </a:rPr>
              <a:t>The most-read </a:t>
            </a:r>
            <a:r>
              <a:rPr lang="en-US" sz="1200" dirty="0">
                <a:solidFill>
                  <a:schemeClr val="tx1"/>
                </a:solidFill>
              </a:rPr>
              <a:t>bill elements </a:t>
            </a:r>
            <a:r>
              <a:rPr lang="en-US" sz="1200" dirty="0" smtClean="0">
                <a:solidFill>
                  <a:schemeClr val="tx1"/>
                </a:solidFill>
              </a:rPr>
              <a:t>correspond closely to the most common ways bills are used. Almost all respondents </a:t>
            </a:r>
            <a:r>
              <a:rPr lang="en-US" sz="1200" dirty="0">
                <a:solidFill>
                  <a:schemeClr val="tx1"/>
                </a:solidFill>
              </a:rPr>
              <a:t>(88-89</a:t>
            </a:r>
            <a:r>
              <a:rPr lang="en-US" sz="1200" dirty="0" smtClean="0">
                <a:solidFill>
                  <a:schemeClr val="tx1"/>
                </a:solidFill>
              </a:rPr>
              <a:t>%) said they always or mostly read the </a:t>
            </a:r>
            <a:r>
              <a:rPr lang="en-US" sz="1200" dirty="0">
                <a:solidFill>
                  <a:schemeClr val="tx1"/>
                </a:solidFill>
              </a:rPr>
              <a:t>amount </a:t>
            </a:r>
            <a:r>
              <a:rPr lang="en-US" sz="1200" dirty="0" smtClean="0">
                <a:solidFill>
                  <a:schemeClr val="tx1"/>
                </a:solidFill>
              </a:rPr>
              <a:t>owing </a:t>
            </a:r>
            <a:r>
              <a:rPr lang="en-US" sz="1200" dirty="0">
                <a:solidFill>
                  <a:schemeClr val="tx1"/>
                </a:solidFill>
              </a:rPr>
              <a:t>and the due </a:t>
            </a:r>
            <a:r>
              <a:rPr lang="en-US" sz="1200" dirty="0" smtClean="0">
                <a:solidFill>
                  <a:schemeClr val="tx1"/>
                </a:solidFill>
              </a:rPr>
              <a:t>date. And a large </a:t>
            </a:r>
            <a:r>
              <a:rPr lang="en-US" sz="1200" dirty="0">
                <a:solidFill>
                  <a:schemeClr val="tx1"/>
                </a:solidFill>
              </a:rPr>
              <a:t>majority </a:t>
            </a:r>
            <a:r>
              <a:rPr lang="en-US" sz="1200" dirty="0" smtClean="0">
                <a:solidFill>
                  <a:schemeClr val="tx1"/>
                </a:solidFill>
              </a:rPr>
              <a:t>also </a:t>
            </a:r>
            <a:r>
              <a:rPr lang="en-US" sz="1200" dirty="0">
                <a:solidFill>
                  <a:schemeClr val="tx1"/>
                </a:solidFill>
              </a:rPr>
              <a:t>said they </a:t>
            </a:r>
            <a:r>
              <a:rPr lang="en-US" sz="1200" dirty="0" smtClean="0">
                <a:solidFill>
                  <a:schemeClr val="tx1"/>
                </a:solidFill>
              </a:rPr>
              <a:t>read </a:t>
            </a:r>
            <a:r>
              <a:rPr lang="en-US" sz="1200" dirty="0">
                <a:solidFill>
                  <a:schemeClr val="tx1"/>
                </a:solidFill>
              </a:rPr>
              <a:t>elements relating to</a:t>
            </a:r>
            <a:r>
              <a:rPr lang="en-US" sz="1200" dirty="0" smtClean="0">
                <a:solidFill>
                  <a:schemeClr val="tx1"/>
                </a:solidFill>
              </a:rPr>
              <a:t>: their </a:t>
            </a:r>
            <a:r>
              <a:rPr lang="en-US" sz="1200" dirty="0">
                <a:solidFill>
                  <a:schemeClr val="tx1"/>
                </a:solidFill>
              </a:rPr>
              <a:t>electricity usage (in the current period, and in the past year), </a:t>
            </a:r>
            <a:r>
              <a:rPr lang="en-US" sz="1200" dirty="0" smtClean="0">
                <a:solidFill>
                  <a:schemeClr val="tx1"/>
                </a:solidFill>
              </a:rPr>
              <a:t>discounts</a:t>
            </a:r>
            <a:r>
              <a:rPr lang="en-US" sz="1200" dirty="0">
                <a:solidFill>
                  <a:schemeClr val="tx1"/>
                </a:solidFill>
              </a:rPr>
              <a:t>, and </a:t>
            </a:r>
            <a:r>
              <a:rPr lang="en-US" sz="1200" dirty="0" smtClean="0">
                <a:solidFill>
                  <a:schemeClr val="tx1"/>
                </a:solidFill>
              </a:rPr>
              <a:t>the </a:t>
            </a:r>
            <a:r>
              <a:rPr lang="en-US" sz="1200" dirty="0">
                <a:solidFill>
                  <a:schemeClr val="tx1"/>
                </a:solidFill>
              </a:rPr>
              <a:t>detailed list of charges</a:t>
            </a:r>
            <a:r>
              <a:rPr lang="en-US" sz="1200" dirty="0" smtClean="0">
                <a:solidFill>
                  <a:schemeClr val="tx1"/>
                </a:solidFill>
              </a:rPr>
              <a:t>.</a:t>
            </a:r>
            <a:endParaRPr lang="en-US" sz="1200" dirty="0">
              <a:solidFill>
                <a:schemeClr val="tx1"/>
              </a:solidFill>
            </a:endParaRPr>
          </a:p>
        </p:txBody>
      </p:sp>
      <p:sp>
        <p:nvSpPr>
          <p:cNvPr id="2" name="Title 1"/>
          <p:cNvSpPr>
            <a:spLocks noGrp="1"/>
          </p:cNvSpPr>
          <p:nvPr>
            <p:ph type="title"/>
          </p:nvPr>
        </p:nvSpPr>
        <p:spPr>
          <a:xfrm>
            <a:off x="479425" y="476250"/>
            <a:ext cx="11233150" cy="775597"/>
          </a:xfrm>
        </p:spPr>
        <p:txBody>
          <a:bodyPr/>
          <a:lstStyle/>
          <a:p>
            <a:r>
              <a:rPr lang="en-AU" dirty="0" smtClean="0"/>
              <a:t>Survey respondents use bills to find out how much to pay, and for a variety of other purposes</a:t>
            </a:r>
            <a:endParaRPr lang="en-AU" dirty="0"/>
          </a:p>
        </p:txBody>
      </p:sp>
    </p:spTree>
    <p:extLst>
      <p:ext uri="{BB962C8B-B14F-4D97-AF65-F5344CB8AC3E}">
        <p14:creationId xmlns:p14="http://schemas.microsoft.com/office/powerpoint/2010/main" val="889935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11294925" y="6473031"/>
            <a:ext cx="414337" cy="122238"/>
          </a:xfrm>
        </p:spPr>
        <p:txBody>
          <a:bodyPr/>
          <a:lstStyle/>
          <a:p>
            <a:fld id="{7146FAA3-5F10-EC41-882E-FB4187E570D3}" type="slidenum">
              <a:rPr lang="en-AU" smtClean="0"/>
              <a:pPr/>
              <a:t>2</a:t>
            </a:fld>
            <a:endParaRPr lang="en-AU"/>
          </a:p>
        </p:txBody>
      </p:sp>
      <p:sp>
        <p:nvSpPr>
          <p:cNvPr id="5" name="Rectangle 4"/>
          <p:cNvSpPr/>
          <p:nvPr/>
        </p:nvSpPr>
        <p:spPr>
          <a:xfrm>
            <a:off x="425885" y="1138012"/>
            <a:ext cx="5448822" cy="5685146"/>
          </a:xfrm>
          <a:prstGeom prst="rect">
            <a:avLst/>
          </a:prstGeom>
        </p:spPr>
        <p:txBody>
          <a:bodyPr wrap="square">
            <a:spAutoFit/>
          </a:bodyPr>
          <a:lstStyle/>
          <a:p>
            <a:pPr marL="0" lvl="3" algn="just">
              <a:lnSpc>
                <a:spcPct val="110000"/>
              </a:lnSpc>
              <a:spcBef>
                <a:spcPts val="400"/>
              </a:spcBef>
              <a:buClr>
                <a:srgbClr val="AA338A"/>
              </a:buClr>
            </a:pPr>
            <a:r>
              <a:rPr lang="en-US" sz="1200" b="1" dirty="0" smtClean="0">
                <a:solidFill>
                  <a:srgbClr val="117479"/>
                </a:solidFill>
              </a:rPr>
              <a:t>Context </a:t>
            </a:r>
            <a:r>
              <a:rPr lang="en-US" sz="1200" b="1" dirty="0">
                <a:solidFill>
                  <a:srgbClr val="117479"/>
                </a:solidFill>
              </a:rPr>
              <a:t>and research design</a:t>
            </a:r>
          </a:p>
          <a:p>
            <a:pPr marL="0" lvl="3" algn="just">
              <a:lnSpc>
                <a:spcPct val="110000"/>
              </a:lnSpc>
              <a:spcBef>
                <a:spcPts val="400"/>
              </a:spcBef>
              <a:buClr>
                <a:srgbClr val="AA338A"/>
              </a:buClr>
            </a:pPr>
            <a:r>
              <a:rPr lang="en-US" sz="1200" dirty="0" smtClean="0">
                <a:solidFill>
                  <a:srgbClr val="000000"/>
                </a:solidFill>
              </a:rPr>
              <a:t>BETA partnered with the Australian Energy Regulator (AER) to apply </a:t>
            </a:r>
            <a:r>
              <a:rPr lang="en-US" sz="1200" dirty="0" err="1" smtClean="0">
                <a:solidFill>
                  <a:srgbClr val="000000"/>
                </a:solidFill>
              </a:rPr>
              <a:t>behavioural</a:t>
            </a:r>
            <a:r>
              <a:rPr lang="en-US" sz="1200" dirty="0" smtClean="0">
                <a:solidFill>
                  <a:srgbClr val="000000"/>
                </a:solidFill>
              </a:rPr>
              <a:t> insights to the design of energy bills. We conducted a literature review to identify key research questions, which we examined through two online samples involving over 14,000 Australians, including a survey and 6 </a:t>
            </a:r>
            <a:r>
              <a:rPr lang="en-US" sz="1200" dirty="0" err="1" smtClean="0">
                <a:solidFill>
                  <a:srgbClr val="000000"/>
                </a:solidFill>
              </a:rPr>
              <a:t>randomised</a:t>
            </a:r>
            <a:r>
              <a:rPr lang="en-US" sz="1200" dirty="0" smtClean="0">
                <a:solidFill>
                  <a:srgbClr val="000000"/>
                </a:solidFill>
              </a:rPr>
              <a:t> controlled trials (RCTs, or online survey experiments).</a:t>
            </a:r>
          </a:p>
          <a:p>
            <a:pPr marL="0" lvl="3" algn="just">
              <a:lnSpc>
                <a:spcPct val="110000"/>
              </a:lnSpc>
              <a:spcBef>
                <a:spcPts val="400"/>
              </a:spcBef>
              <a:buClr>
                <a:srgbClr val="AA338A"/>
              </a:buClr>
            </a:pPr>
            <a:r>
              <a:rPr lang="en-US" sz="1200" dirty="0" smtClean="0"/>
              <a:t>This Final Report incorporates the content from the Interim Report we published in September and also includes: survey results, additional RCT results, and qualitative research. In addition, we’ve </a:t>
            </a:r>
            <a:r>
              <a:rPr lang="en-US" sz="1200" dirty="0" err="1" smtClean="0"/>
              <a:t>synthesised</a:t>
            </a:r>
            <a:r>
              <a:rPr lang="en-US" sz="1200" dirty="0" smtClean="0"/>
              <a:t> our recent research with	 the findings from our literature review. For further details of the substantive additions to this Final Report, see </a:t>
            </a:r>
            <a:r>
              <a:rPr lang="en-US" sz="1200" u="sng" dirty="0" smtClean="0"/>
              <a:t>Section H</a:t>
            </a:r>
            <a:r>
              <a:rPr lang="en-US" sz="1200" dirty="0" smtClean="0"/>
              <a:t>.</a:t>
            </a:r>
          </a:p>
          <a:p>
            <a:pPr marL="0" lvl="3" algn="just">
              <a:lnSpc>
                <a:spcPct val="110000"/>
              </a:lnSpc>
              <a:spcBef>
                <a:spcPts val="400"/>
              </a:spcBef>
              <a:buClr>
                <a:srgbClr val="AA338A"/>
              </a:buClr>
            </a:pPr>
            <a:r>
              <a:rPr lang="en-US" sz="1200" dirty="0" smtClean="0">
                <a:solidFill>
                  <a:srgbClr val="000000"/>
                </a:solidFill>
              </a:rPr>
              <a:t>The Final Report is </a:t>
            </a:r>
            <a:r>
              <a:rPr lang="en-AU" sz="1200" dirty="0" smtClean="0"/>
              <a:t>accompanied by:</a:t>
            </a:r>
          </a:p>
          <a:p>
            <a:pPr marL="144000" lvl="3" indent="-144000" algn="just">
              <a:lnSpc>
                <a:spcPct val="110000"/>
              </a:lnSpc>
              <a:spcBef>
                <a:spcPts val="400"/>
              </a:spcBef>
              <a:buClr>
                <a:srgbClr val="000000"/>
              </a:buClr>
              <a:buFont typeface="Arial" panose="020B0604020202020204" pitchFamily="34" charset="0"/>
              <a:buChar char="•"/>
            </a:pPr>
            <a:r>
              <a:rPr lang="en-AU" sz="1200" b="1" dirty="0" smtClean="0">
                <a:solidFill>
                  <a:srgbClr val="000000"/>
                </a:solidFill>
              </a:rPr>
              <a:t>A technical appendix </a:t>
            </a:r>
            <a:r>
              <a:rPr lang="en-AU" sz="1200" dirty="0">
                <a:solidFill>
                  <a:srgbClr val="000000"/>
                </a:solidFill>
              </a:rPr>
              <a:t>detailing our research methods, survey questions, intervention designs, and a description of the results from secondary outcome measures, subgroup analyses and sensitivity analysis.</a:t>
            </a:r>
          </a:p>
          <a:p>
            <a:pPr marL="144000" lvl="3" indent="-144000" algn="just">
              <a:lnSpc>
                <a:spcPct val="110000"/>
              </a:lnSpc>
              <a:spcBef>
                <a:spcPts val="400"/>
              </a:spcBef>
              <a:buClr>
                <a:srgbClr val="000000"/>
              </a:buClr>
              <a:buFont typeface="Arial" panose="020B0604020202020204" pitchFamily="34" charset="0"/>
              <a:buChar char="•"/>
            </a:pPr>
            <a:r>
              <a:rPr lang="en-AU" sz="1200" b="1" dirty="0" smtClean="0">
                <a:solidFill>
                  <a:srgbClr val="000000"/>
                </a:solidFill>
              </a:rPr>
              <a:t>Data files </a:t>
            </a:r>
            <a:r>
              <a:rPr lang="en-AU" sz="1200" dirty="0" smtClean="0">
                <a:solidFill>
                  <a:srgbClr val="000000"/>
                </a:solidFill>
              </a:rPr>
              <a:t>containing tabulations of </a:t>
            </a:r>
            <a:r>
              <a:rPr lang="en-AU" sz="1200" dirty="0">
                <a:solidFill>
                  <a:srgbClr val="000000"/>
                </a:solidFill>
              </a:rPr>
              <a:t>survey responses, and the </a:t>
            </a:r>
            <a:r>
              <a:rPr lang="en-US" sz="1200" dirty="0">
                <a:solidFill>
                  <a:srgbClr val="000000"/>
                </a:solidFill>
              </a:rPr>
              <a:t>statistical analysis underpinning the results in this report.</a:t>
            </a:r>
          </a:p>
          <a:p>
            <a:pPr marL="144000" lvl="3" indent="-144000" algn="just">
              <a:lnSpc>
                <a:spcPct val="110000"/>
              </a:lnSpc>
              <a:spcBef>
                <a:spcPts val="400"/>
              </a:spcBef>
              <a:buClr>
                <a:srgbClr val="000000"/>
              </a:buClr>
              <a:buFont typeface="Arial" panose="020B0604020202020204" pitchFamily="34" charset="0"/>
              <a:buChar char="•"/>
            </a:pPr>
            <a:r>
              <a:rPr lang="en-AU" sz="1200" b="1" dirty="0">
                <a:solidFill>
                  <a:srgbClr val="000000"/>
                </a:solidFill>
              </a:rPr>
              <a:t>Unit record data</a:t>
            </a:r>
            <a:r>
              <a:rPr lang="en-AU" sz="1200" dirty="0">
                <a:solidFill>
                  <a:srgbClr val="000000"/>
                </a:solidFill>
              </a:rPr>
              <a:t> from this research, which is available through the Australian Data Archive</a:t>
            </a:r>
            <a:r>
              <a:rPr lang="en-AU" sz="1200" dirty="0" smtClean="0">
                <a:solidFill>
                  <a:srgbClr val="000000"/>
                </a:solidFill>
              </a:rPr>
              <a:t>.</a:t>
            </a:r>
          </a:p>
          <a:p>
            <a:pPr marL="144000" lvl="3" indent="-144000" algn="just">
              <a:lnSpc>
                <a:spcPct val="110000"/>
              </a:lnSpc>
              <a:spcBef>
                <a:spcPts val="400"/>
              </a:spcBef>
              <a:buClr>
                <a:srgbClr val="000000"/>
              </a:buClr>
              <a:buFont typeface="Arial" panose="020B0604020202020204" pitchFamily="34" charset="0"/>
              <a:buChar char="•"/>
            </a:pPr>
            <a:r>
              <a:rPr lang="en-AU" sz="1200" b="1" dirty="0" smtClean="0"/>
              <a:t>A literature review</a:t>
            </a:r>
            <a:r>
              <a:rPr lang="en-AU" sz="1200" dirty="0" smtClean="0"/>
              <a:t>, which has been updated since it was first published in September. </a:t>
            </a:r>
            <a:endParaRPr lang="en-AU" sz="1200" dirty="0"/>
          </a:p>
          <a:p>
            <a:pPr>
              <a:spcBef>
                <a:spcPts val="700"/>
              </a:spcBef>
            </a:pPr>
            <a:r>
              <a:rPr lang="en-AU" sz="1200" dirty="0" smtClean="0"/>
              <a:t>These </a:t>
            </a:r>
            <a:r>
              <a:rPr lang="en-AU" sz="1200" dirty="0"/>
              <a:t>publications are all available at: </a:t>
            </a:r>
            <a:r>
              <a:rPr lang="en-AU" sz="1200" dirty="0">
                <a:hlinkClick r:id="rId3"/>
              </a:rPr>
              <a:t>https://behaviouraleconomics.pmc.gov.au/projects/improving-energy-bills</a:t>
            </a:r>
            <a:endParaRPr lang="en-AU" sz="1200" dirty="0"/>
          </a:p>
          <a:p>
            <a:pPr marL="0" lvl="3" algn="just">
              <a:lnSpc>
                <a:spcPct val="110000"/>
              </a:lnSpc>
              <a:spcBef>
                <a:spcPts val="400"/>
              </a:spcBef>
              <a:buClr>
                <a:srgbClr val="AA338A"/>
              </a:buClr>
            </a:pPr>
            <a:endParaRPr lang="en-US" sz="1200" dirty="0" smtClean="0">
              <a:solidFill>
                <a:srgbClr val="000000"/>
              </a:solidFill>
            </a:endParaRPr>
          </a:p>
          <a:p>
            <a:pPr marL="0" lvl="3" algn="just">
              <a:lnSpc>
                <a:spcPct val="110000"/>
              </a:lnSpc>
              <a:spcBef>
                <a:spcPts val="400"/>
              </a:spcBef>
              <a:buClr>
                <a:srgbClr val="AA338A"/>
              </a:buClr>
            </a:pPr>
            <a:r>
              <a:rPr lang="en-US" sz="1200" dirty="0" smtClean="0">
                <a:solidFill>
                  <a:srgbClr val="000000"/>
                </a:solidFill>
              </a:rPr>
              <a:t> </a:t>
            </a:r>
            <a:endParaRPr lang="en-US" sz="1200" dirty="0">
              <a:solidFill>
                <a:srgbClr val="000000"/>
              </a:solidFill>
            </a:endParaRPr>
          </a:p>
        </p:txBody>
      </p:sp>
      <p:sp>
        <p:nvSpPr>
          <p:cNvPr id="9" name="Rectangle 8"/>
          <p:cNvSpPr/>
          <p:nvPr/>
        </p:nvSpPr>
        <p:spPr>
          <a:xfrm>
            <a:off x="5943600" y="1117692"/>
            <a:ext cx="5768975" cy="5683607"/>
          </a:xfrm>
          <a:prstGeom prst="rect">
            <a:avLst/>
          </a:prstGeom>
        </p:spPr>
        <p:txBody>
          <a:bodyPr wrap="square">
            <a:spAutoFit/>
          </a:bodyPr>
          <a:lstStyle/>
          <a:p>
            <a:pPr marL="0" lvl="3" algn="just">
              <a:lnSpc>
                <a:spcPct val="110000"/>
              </a:lnSpc>
              <a:spcBef>
                <a:spcPts val="400"/>
              </a:spcBef>
              <a:buClr>
                <a:srgbClr val="AA338A"/>
              </a:buClr>
            </a:pPr>
            <a:r>
              <a:rPr lang="en-US" sz="1200" b="1" dirty="0" smtClean="0">
                <a:solidFill>
                  <a:srgbClr val="117479"/>
                </a:solidFill>
              </a:rPr>
              <a:t>Survey overview</a:t>
            </a:r>
          </a:p>
          <a:p>
            <a:pPr marL="144000" lvl="3" indent="-144000" algn="just">
              <a:lnSpc>
                <a:spcPct val="110000"/>
              </a:lnSpc>
              <a:spcBef>
                <a:spcPts val="400"/>
              </a:spcBef>
              <a:buClr>
                <a:srgbClr val="000000"/>
              </a:buClr>
              <a:buFont typeface="Arial" panose="020B0604020202020204" pitchFamily="34" charset="0"/>
              <a:buChar char="•"/>
            </a:pPr>
            <a:r>
              <a:rPr lang="en-US" sz="1200" dirty="0">
                <a:solidFill>
                  <a:srgbClr val="000000"/>
                </a:solidFill>
              </a:rPr>
              <a:t>We conducted a survey to better understand how people receive and use their </a:t>
            </a:r>
            <a:r>
              <a:rPr lang="en-US" sz="1200" dirty="0" smtClean="0">
                <a:solidFill>
                  <a:srgbClr val="000000"/>
                </a:solidFill>
              </a:rPr>
              <a:t>bills.</a:t>
            </a:r>
          </a:p>
          <a:p>
            <a:pPr marL="144000" lvl="3" indent="-144000" algn="just">
              <a:lnSpc>
                <a:spcPct val="110000"/>
              </a:lnSpc>
              <a:spcBef>
                <a:spcPts val="400"/>
              </a:spcBef>
              <a:buClr>
                <a:srgbClr val="000000"/>
              </a:buClr>
              <a:buFont typeface="Arial" panose="020B0604020202020204" pitchFamily="34" charset="0"/>
              <a:buChar char="•"/>
            </a:pPr>
            <a:r>
              <a:rPr lang="en-US" sz="1200" dirty="0" smtClean="0">
                <a:solidFill>
                  <a:srgbClr val="000000"/>
                </a:solidFill>
              </a:rPr>
              <a:t>Most </a:t>
            </a:r>
            <a:r>
              <a:rPr lang="en-US" sz="1200" dirty="0">
                <a:solidFill>
                  <a:srgbClr val="000000"/>
                </a:solidFill>
              </a:rPr>
              <a:t>respondents receive their bills quarterly </a:t>
            </a:r>
            <a:r>
              <a:rPr lang="en-US" sz="1200" dirty="0" smtClean="0">
                <a:solidFill>
                  <a:srgbClr val="000000"/>
                </a:solidFill>
              </a:rPr>
              <a:t>and by </a:t>
            </a:r>
            <a:r>
              <a:rPr lang="en-US" sz="1200" dirty="0">
                <a:solidFill>
                  <a:srgbClr val="000000"/>
                </a:solidFill>
              </a:rPr>
              <a:t>email, and most pay by BPAY or </a:t>
            </a:r>
            <a:r>
              <a:rPr lang="en-US" sz="1200" dirty="0"/>
              <a:t>direct debit</a:t>
            </a:r>
            <a:r>
              <a:rPr lang="en-US" sz="1200" dirty="0" smtClean="0"/>
              <a:t>. </a:t>
            </a:r>
          </a:p>
          <a:p>
            <a:pPr marL="144000" lvl="3" indent="-144000" algn="just">
              <a:lnSpc>
                <a:spcPct val="110000"/>
              </a:lnSpc>
              <a:spcBef>
                <a:spcPts val="400"/>
              </a:spcBef>
              <a:buClr>
                <a:srgbClr val="000000"/>
              </a:buClr>
              <a:buFont typeface="Arial" panose="020B0604020202020204" pitchFamily="34" charset="0"/>
              <a:buChar char="•"/>
            </a:pPr>
            <a:r>
              <a:rPr lang="en-US" sz="1200" dirty="0" smtClean="0"/>
              <a:t>Only </a:t>
            </a:r>
            <a:r>
              <a:rPr lang="en-US" sz="1200" dirty="0"/>
              <a:t>9% </a:t>
            </a:r>
            <a:r>
              <a:rPr lang="en-US" sz="1200" dirty="0" smtClean="0"/>
              <a:t>of respondents had switched retailers in the </a:t>
            </a:r>
            <a:r>
              <a:rPr lang="en-US" sz="1200" dirty="0"/>
              <a:t>past </a:t>
            </a:r>
            <a:r>
              <a:rPr lang="en-US" sz="1200" dirty="0" smtClean="0"/>
              <a:t>year however a further </a:t>
            </a:r>
            <a:r>
              <a:rPr lang="en-US" sz="1200" dirty="0"/>
              <a:t>24% </a:t>
            </a:r>
            <a:r>
              <a:rPr lang="en-US" sz="1200" dirty="0" smtClean="0"/>
              <a:t>said they </a:t>
            </a:r>
            <a:r>
              <a:rPr lang="en-US" sz="1200" dirty="0"/>
              <a:t>had considered doing </a:t>
            </a:r>
            <a:r>
              <a:rPr lang="en-US" sz="1200" dirty="0" smtClean="0"/>
              <a:t>so.</a:t>
            </a:r>
            <a:endParaRPr lang="en-US" sz="1200" dirty="0">
              <a:solidFill>
                <a:srgbClr val="000000"/>
              </a:solidFill>
            </a:endParaRPr>
          </a:p>
          <a:p>
            <a:pPr marL="144000" lvl="3" indent="-144000" algn="just">
              <a:lnSpc>
                <a:spcPct val="110000"/>
              </a:lnSpc>
              <a:spcBef>
                <a:spcPts val="400"/>
              </a:spcBef>
              <a:buClr>
                <a:srgbClr val="000000"/>
              </a:buClr>
              <a:buFont typeface="Arial" panose="020B0604020202020204" pitchFamily="34" charset="0"/>
              <a:buChar char="•"/>
            </a:pPr>
            <a:r>
              <a:rPr lang="en-US" sz="1200" dirty="0" smtClean="0">
                <a:solidFill>
                  <a:srgbClr val="000000"/>
                </a:solidFill>
              </a:rPr>
              <a:t>Other survey results are presented at appropriate points in the report. </a:t>
            </a:r>
          </a:p>
          <a:p>
            <a:pPr marL="0" lvl="3" algn="just">
              <a:lnSpc>
                <a:spcPct val="110000"/>
              </a:lnSpc>
              <a:spcBef>
                <a:spcPts val="400"/>
              </a:spcBef>
              <a:buClr>
                <a:srgbClr val="AA338A"/>
              </a:buClr>
            </a:pPr>
            <a:r>
              <a:rPr lang="en-US" sz="1200" b="1" dirty="0" smtClean="0">
                <a:solidFill>
                  <a:srgbClr val="117479"/>
                </a:solidFill>
              </a:rPr>
              <a:t>Bill content</a:t>
            </a:r>
            <a:endParaRPr lang="en-US" sz="1200" b="1" strike="sngStrike" dirty="0">
              <a:solidFill>
                <a:srgbClr val="117479"/>
              </a:solidFill>
            </a:endParaRPr>
          </a:p>
          <a:p>
            <a:pPr marL="144000" lvl="3" indent="-144000" algn="just">
              <a:lnSpc>
                <a:spcPct val="110000"/>
              </a:lnSpc>
              <a:spcBef>
                <a:spcPts val="400"/>
              </a:spcBef>
              <a:buClr>
                <a:srgbClr val="000000"/>
              </a:buClr>
              <a:buFont typeface="Arial" panose="020B0604020202020204" pitchFamily="34" charset="0"/>
              <a:buChar char="•"/>
            </a:pPr>
            <a:r>
              <a:rPr lang="en-US" sz="1200" dirty="0" smtClean="0">
                <a:solidFill>
                  <a:srgbClr val="000000"/>
                </a:solidFill>
              </a:rPr>
              <a:t>The top </a:t>
            </a:r>
            <a:r>
              <a:rPr lang="en-US" sz="1200" dirty="0">
                <a:solidFill>
                  <a:srgbClr val="000000"/>
                </a:solidFill>
              </a:rPr>
              <a:t>ways </a:t>
            </a:r>
            <a:r>
              <a:rPr lang="en-US" sz="1200" dirty="0" smtClean="0">
                <a:solidFill>
                  <a:srgbClr val="000000"/>
                </a:solidFill>
              </a:rPr>
              <a:t>that consumers </a:t>
            </a:r>
            <a:r>
              <a:rPr lang="en-US" sz="1200" dirty="0">
                <a:solidFill>
                  <a:srgbClr val="000000"/>
                </a:solidFill>
              </a:rPr>
              <a:t>use their energy bill are: finding out how much to pay, finding out how much energy they have used, and checking how their bill was calculated. </a:t>
            </a:r>
            <a:endParaRPr lang="en-US" sz="1200" dirty="0" smtClean="0">
              <a:solidFill>
                <a:srgbClr val="000000"/>
              </a:solidFill>
            </a:endParaRPr>
          </a:p>
          <a:p>
            <a:pPr marL="144000" lvl="3" indent="-144000" algn="just">
              <a:lnSpc>
                <a:spcPct val="110000"/>
              </a:lnSpc>
              <a:spcBef>
                <a:spcPts val="400"/>
              </a:spcBef>
              <a:buClr>
                <a:srgbClr val="000000"/>
              </a:buClr>
              <a:buFont typeface="Arial" panose="020B0604020202020204" pitchFamily="34" charset="0"/>
              <a:buChar char="•"/>
            </a:pPr>
            <a:r>
              <a:rPr lang="en-US" sz="1200" dirty="0" smtClean="0">
                <a:solidFill>
                  <a:srgbClr val="000000"/>
                </a:solidFill>
              </a:rPr>
              <a:t>However, survey </a:t>
            </a:r>
            <a:r>
              <a:rPr lang="en-US" sz="1200" dirty="0">
                <a:solidFill>
                  <a:srgbClr val="000000"/>
                </a:solidFill>
              </a:rPr>
              <a:t>respondents, especially those in financial hardship, also use the bill for </a:t>
            </a:r>
            <a:r>
              <a:rPr lang="en-US" sz="1200" dirty="0" smtClean="0">
                <a:solidFill>
                  <a:srgbClr val="000000"/>
                </a:solidFill>
              </a:rPr>
              <a:t>a range of other purposes such as </a:t>
            </a:r>
            <a:r>
              <a:rPr lang="en-US" sz="1200" dirty="0"/>
              <a:t>complaints, faults, seeking financial help, or to find interpreter services</a:t>
            </a:r>
            <a:r>
              <a:rPr lang="en-US" sz="1200" dirty="0" smtClean="0">
                <a:solidFill>
                  <a:srgbClr val="000000"/>
                </a:solidFill>
              </a:rPr>
              <a:t>. </a:t>
            </a:r>
          </a:p>
          <a:p>
            <a:pPr marL="144000" lvl="3" indent="-144000" algn="just">
              <a:lnSpc>
                <a:spcPct val="110000"/>
              </a:lnSpc>
              <a:spcBef>
                <a:spcPts val="400"/>
              </a:spcBef>
              <a:buClr>
                <a:srgbClr val="000000"/>
              </a:buClr>
              <a:buFont typeface="Arial" panose="020B0604020202020204" pitchFamily="34" charset="0"/>
              <a:buChar char="•"/>
            </a:pPr>
            <a:r>
              <a:rPr lang="en-US" sz="1200" dirty="0" smtClean="0">
                <a:solidFill>
                  <a:srgbClr val="000000"/>
                </a:solidFill>
              </a:rPr>
              <a:t>There is a general consensus that a </a:t>
            </a:r>
            <a:r>
              <a:rPr lang="en-US" sz="1200" dirty="0">
                <a:solidFill>
                  <a:srgbClr val="000000"/>
                </a:solidFill>
              </a:rPr>
              <a:t>bill should, at a minimum, </a:t>
            </a:r>
            <a:r>
              <a:rPr lang="en-US" sz="1200" dirty="0" smtClean="0">
                <a:solidFill>
                  <a:srgbClr val="000000"/>
                </a:solidFill>
              </a:rPr>
              <a:t>include: the </a:t>
            </a:r>
            <a:r>
              <a:rPr lang="en-US" sz="1200" dirty="0">
                <a:solidFill>
                  <a:srgbClr val="000000"/>
                </a:solidFill>
              </a:rPr>
              <a:t>amount due, due date, billing period, discounts, how to pay, a detailed charges table, and key contact details. Most of this content </a:t>
            </a:r>
            <a:r>
              <a:rPr lang="en-US" sz="1200" dirty="0"/>
              <a:t>should go on the first page.</a:t>
            </a:r>
          </a:p>
          <a:p>
            <a:pPr marL="144000" lvl="3" indent="-144000" algn="just">
              <a:lnSpc>
                <a:spcPct val="110000"/>
              </a:lnSpc>
              <a:spcBef>
                <a:spcPts val="400"/>
              </a:spcBef>
              <a:buClr>
                <a:srgbClr val="000000"/>
              </a:buClr>
              <a:buFont typeface="Arial" panose="020B0604020202020204" pitchFamily="34" charset="0"/>
              <a:buChar char="•"/>
            </a:pPr>
            <a:r>
              <a:rPr lang="en-US" sz="1200" dirty="0" smtClean="0">
                <a:solidFill>
                  <a:srgbClr val="000000"/>
                </a:solidFill>
              </a:rPr>
              <a:t>A </a:t>
            </a:r>
            <a:r>
              <a:rPr lang="en-US" sz="1200" dirty="0">
                <a:solidFill>
                  <a:srgbClr val="000000"/>
                </a:solidFill>
              </a:rPr>
              <a:t>bill with only </a:t>
            </a:r>
            <a:r>
              <a:rPr lang="en-US" sz="1200" dirty="0" smtClean="0">
                <a:solidFill>
                  <a:srgbClr val="000000"/>
                </a:solidFill>
              </a:rPr>
              <a:t>this </a:t>
            </a:r>
            <a:r>
              <a:rPr lang="en-US" sz="1200" dirty="0">
                <a:solidFill>
                  <a:srgbClr val="000000"/>
                </a:solidFill>
              </a:rPr>
              <a:t>‘minimum content’ would fail to meet the needs of many consumers. </a:t>
            </a:r>
            <a:r>
              <a:rPr lang="en-US" sz="1200" dirty="0" smtClean="0">
                <a:solidFill>
                  <a:srgbClr val="000000"/>
                </a:solidFill>
              </a:rPr>
              <a:t>Additional </a:t>
            </a:r>
            <a:r>
              <a:rPr lang="en-US" sz="1200" dirty="0">
                <a:solidFill>
                  <a:srgbClr val="000000"/>
                </a:solidFill>
              </a:rPr>
              <a:t>content </a:t>
            </a:r>
            <a:r>
              <a:rPr lang="en-US" sz="1200" i="1" dirty="0">
                <a:solidFill>
                  <a:srgbClr val="000000"/>
                </a:solidFill>
              </a:rPr>
              <a:t>could </a:t>
            </a:r>
            <a:r>
              <a:rPr lang="en-US" sz="1200" dirty="0">
                <a:solidFill>
                  <a:srgbClr val="000000"/>
                </a:solidFill>
              </a:rPr>
              <a:t>include: past energy usage, benchmark comparisons, solar exports, a plan summary, help to switch to a cheaper plan, or definitions of technical </a:t>
            </a:r>
            <a:r>
              <a:rPr lang="en-US" sz="1200" dirty="0" smtClean="0">
                <a:solidFill>
                  <a:srgbClr val="000000"/>
                </a:solidFill>
              </a:rPr>
              <a:t>terms.</a:t>
            </a:r>
          </a:p>
          <a:p>
            <a:pPr marL="144000" lvl="3" indent="-144000" algn="just">
              <a:lnSpc>
                <a:spcPct val="110000"/>
              </a:lnSpc>
              <a:spcBef>
                <a:spcPts val="400"/>
              </a:spcBef>
              <a:buClr>
                <a:srgbClr val="000000"/>
              </a:buClr>
              <a:buFont typeface="Arial" panose="020B0604020202020204" pitchFamily="34" charset="0"/>
              <a:buChar char="•"/>
            </a:pPr>
            <a:r>
              <a:rPr lang="en-US" sz="1200" spc="-20" dirty="0" smtClean="0">
                <a:latin typeface="Helvetica" pitchFamily="50" charset="0"/>
              </a:rPr>
              <a:t>To inform how these additional </a:t>
            </a:r>
            <a:r>
              <a:rPr lang="en-US" sz="1200" spc="-20" dirty="0">
                <a:latin typeface="Helvetica" pitchFamily="50" charset="0"/>
              </a:rPr>
              <a:t>elements should be </a:t>
            </a:r>
            <a:r>
              <a:rPr lang="en-US" sz="1200" spc="-20" dirty="0" err="1" smtClean="0">
                <a:latin typeface="Helvetica" pitchFamily="50" charset="0"/>
              </a:rPr>
              <a:t>prioritised</a:t>
            </a:r>
            <a:r>
              <a:rPr lang="en-US" sz="1200" spc="-20" dirty="0" smtClean="0">
                <a:latin typeface="Helvetica" pitchFamily="50" charset="0"/>
              </a:rPr>
              <a:t>, w</a:t>
            </a:r>
            <a:r>
              <a:rPr lang="en-US" sz="1200" dirty="0" smtClean="0">
                <a:solidFill>
                  <a:srgbClr val="000000"/>
                </a:solidFill>
              </a:rPr>
              <a:t>e </a:t>
            </a:r>
            <a:r>
              <a:rPr lang="en-US" sz="1200" dirty="0">
                <a:solidFill>
                  <a:srgbClr val="000000"/>
                </a:solidFill>
              </a:rPr>
              <a:t>tested whether including </a:t>
            </a:r>
            <a:r>
              <a:rPr lang="en-US" sz="1200" i="1" dirty="0">
                <a:solidFill>
                  <a:srgbClr val="000000"/>
                </a:solidFill>
              </a:rPr>
              <a:t>all </a:t>
            </a:r>
            <a:r>
              <a:rPr lang="en-US" sz="1200" dirty="0">
                <a:solidFill>
                  <a:srgbClr val="000000"/>
                </a:solidFill>
              </a:rPr>
              <a:t>the additional elements would become overwhelming. We also tested </a:t>
            </a:r>
            <a:r>
              <a:rPr lang="en-US" sz="1200" dirty="0" smtClean="0">
                <a:solidFill>
                  <a:srgbClr val="000000"/>
                </a:solidFill>
              </a:rPr>
              <a:t>the efficacy of each </a:t>
            </a:r>
            <a:r>
              <a:rPr lang="en-US" sz="1200" dirty="0">
                <a:solidFill>
                  <a:srgbClr val="000000"/>
                </a:solidFill>
              </a:rPr>
              <a:t>of these </a:t>
            </a:r>
            <a:r>
              <a:rPr lang="en-US" sz="1200" dirty="0" smtClean="0">
                <a:solidFill>
                  <a:srgbClr val="000000"/>
                </a:solidFill>
              </a:rPr>
              <a:t>elements individually.</a:t>
            </a:r>
            <a:endParaRPr lang="en-US" sz="1200" dirty="0">
              <a:solidFill>
                <a:srgbClr val="000000"/>
              </a:solidFill>
            </a:endParaRPr>
          </a:p>
        </p:txBody>
      </p:sp>
      <p:sp>
        <p:nvSpPr>
          <p:cNvPr id="6" name="Title 5"/>
          <p:cNvSpPr>
            <a:spLocks noGrp="1"/>
          </p:cNvSpPr>
          <p:nvPr>
            <p:ph type="title"/>
          </p:nvPr>
        </p:nvSpPr>
        <p:spPr/>
        <p:txBody>
          <a:bodyPr/>
          <a:lstStyle/>
          <a:p>
            <a:r>
              <a:rPr lang="en-AU" dirty="0" smtClean="0"/>
              <a:t>Executive Summary (</a:t>
            </a:r>
            <a:r>
              <a:rPr lang="en-AU" dirty="0" err="1" smtClean="0"/>
              <a:t>i</a:t>
            </a:r>
            <a:r>
              <a:rPr lang="en-AU" dirty="0" smtClean="0"/>
              <a:t>) </a:t>
            </a:r>
            <a:endParaRPr lang="en-AU" dirty="0"/>
          </a:p>
        </p:txBody>
      </p:sp>
    </p:spTree>
    <p:extLst>
      <p:ext uri="{BB962C8B-B14F-4D97-AF65-F5344CB8AC3E}">
        <p14:creationId xmlns:p14="http://schemas.microsoft.com/office/powerpoint/2010/main" val="4487868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Grey background"/>
          <p:cNvSpPr/>
          <p:nvPr/>
        </p:nvSpPr>
        <p:spPr>
          <a:xfrm>
            <a:off x="5850924" y="0"/>
            <a:ext cx="6341076"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2"/>
              </a:solidFill>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00C9E6-702F-A843-8A04-80C500C6891A}" type="slidenum">
              <a:rPr kumimoji="0" lang="en-AU" sz="800" b="0" i="0" u="none" strike="noStrike" kern="1200" cap="none" spc="0" normalizeH="0" baseline="0" noProof="0" smtClean="0">
                <a:ln>
                  <a:noFill/>
                </a:ln>
                <a:solidFill>
                  <a:srgbClr val="000000">
                    <a:tint val="75000"/>
                  </a:srgb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AU" sz="800" b="0" i="0" u="none" strike="noStrike" kern="1200" cap="none" spc="0" normalizeH="0" baseline="0" noProof="0">
              <a:ln>
                <a:noFill/>
              </a:ln>
              <a:solidFill>
                <a:srgbClr val="000000">
                  <a:tint val="75000"/>
                </a:srgbClr>
              </a:solidFill>
              <a:effectLst/>
              <a:uLnTx/>
              <a:uFillTx/>
              <a:latin typeface="Helvetica"/>
              <a:ea typeface="+mn-ea"/>
              <a:cs typeface="+mn-cs"/>
            </a:endParaRPr>
          </a:p>
        </p:txBody>
      </p:sp>
      <p:sp>
        <p:nvSpPr>
          <p:cNvPr id="4" name="TextBox 3"/>
          <p:cNvSpPr txBox="1"/>
          <p:nvPr/>
        </p:nvSpPr>
        <p:spPr>
          <a:xfrm>
            <a:off x="6606404" y="5623947"/>
            <a:ext cx="5156351" cy="707886"/>
          </a:xfrm>
          <a:prstGeom prst="rect">
            <a:avLst/>
          </a:prstGeom>
          <a:noFill/>
        </p:spPr>
        <p:txBody>
          <a:bodyPr wrap="square" rtlCol="0">
            <a:spAutoFit/>
          </a:bodyPr>
          <a:lstStyle/>
          <a:p>
            <a:r>
              <a:rPr lang="en-AU" sz="1000" dirty="0" smtClean="0"/>
              <a:t>N=4,818. Q4.11 </a:t>
            </a:r>
            <a:r>
              <a:rPr lang="en-AU" sz="1000" dirty="0"/>
              <a:t>Have you ever looked at your energy bill for more information when doing any of the following things</a:t>
            </a:r>
            <a:r>
              <a:rPr lang="en-AU" sz="1000" dirty="0" smtClean="0"/>
              <a:t>? (Response options: Have </a:t>
            </a:r>
            <a:r>
              <a:rPr lang="en-AU" sz="1000" dirty="0"/>
              <a:t>never done </a:t>
            </a:r>
            <a:r>
              <a:rPr lang="en-AU" sz="1000" dirty="0" smtClean="0"/>
              <a:t>this, Did </a:t>
            </a:r>
            <a:r>
              <a:rPr lang="en-AU" sz="1000" dirty="0"/>
              <a:t>this without looking at my </a:t>
            </a:r>
            <a:r>
              <a:rPr lang="en-AU" sz="1000" dirty="0" smtClean="0"/>
              <a:t>bill, Looked </a:t>
            </a:r>
            <a:r>
              <a:rPr lang="en-AU" sz="1000" dirty="0"/>
              <a:t>at my bill when doing this but it didn't </a:t>
            </a:r>
            <a:r>
              <a:rPr lang="en-AU" sz="1000" dirty="0" smtClean="0"/>
              <a:t>help, Looked </a:t>
            </a:r>
            <a:r>
              <a:rPr lang="en-AU" sz="1000" dirty="0"/>
              <a:t>at my bill when doing this and it </a:t>
            </a:r>
            <a:r>
              <a:rPr lang="en-AU" sz="1000" dirty="0" smtClean="0"/>
              <a:t>helped, Not </a:t>
            </a:r>
            <a:r>
              <a:rPr lang="en-AU" sz="1000" dirty="0"/>
              <a:t>sure / can't </a:t>
            </a:r>
            <a:r>
              <a:rPr lang="en-AU" sz="1000" dirty="0" smtClean="0"/>
              <a:t>recall)</a:t>
            </a:r>
            <a:endParaRPr lang="en-AU" sz="1000" dirty="0"/>
          </a:p>
        </p:txBody>
      </p:sp>
      <p:pic>
        <p:nvPicPr>
          <p:cNvPr id="7" name="Picture 6" descr="This bar graph shows the percetnage of respondents who used bills to compare plans and whether this did, and didn't help. The results are as follows:&#10;Compare my plan with another energy plan: 25% it helped, 13% it didn't help;&#10;Doing my own research on energy retailers: 21% it helped, 13% it didn't help;&#10;Visit an energy retailer comparison site: 19% it helped, 11% it didn't help;&#10;Talk to friends and damily about which are best: 12% it helped, 10% it didn't help;&#10;Ask a financial planner for advice about plan: 7% it helped, 7% it didn't help. " title="Graph"/>
          <p:cNvPicPr>
            <a:picLocks noChangeAspect="1"/>
          </p:cNvPicPr>
          <p:nvPr/>
        </p:nvPicPr>
        <p:blipFill>
          <a:blip r:embed="rId3"/>
          <a:stretch>
            <a:fillRect/>
          </a:stretch>
        </p:blipFill>
        <p:spPr>
          <a:xfrm>
            <a:off x="6448215" y="1023445"/>
            <a:ext cx="5480779" cy="4444369"/>
          </a:xfrm>
          <a:prstGeom prst="rect">
            <a:avLst/>
          </a:prstGeom>
        </p:spPr>
      </p:pic>
      <p:sp>
        <p:nvSpPr>
          <p:cNvPr id="8" name="Rectangle 7"/>
          <p:cNvSpPr/>
          <p:nvPr/>
        </p:nvSpPr>
        <p:spPr>
          <a:xfrm>
            <a:off x="394607" y="4969019"/>
            <a:ext cx="4982400" cy="1351652"/>
          </a:xfrm>
          <a:prstGeom prst="rect">
            <a:avLst/>
          </a:prstGeom>
        </p:spPr>
        <p:txBody>
          <a:bodyPr wrap="square" lIns="0">
            <a:spAutoFit/>
          </a:bodyPr>
          <a:lstStyle/>
          <a:p>
            <a:pPr lvl="0">
              <a:spcBef>
                <a:spcPts val="700"/>
              </a:spcBef>
            </a:pPr>
            <a:r>
              <a:rPr lang="en-US" sz="1400" b="1" dirty="0">
                <a:solidFill>
                  <a:srgbClr val="117479"/>
                </a:solidFill>
              </a:rPr>
              <a:t>Consumers use a range of strategies to select an energy plan</a:t>
            </a:r>
            <a:endParaRPr lang="en-US" sz="1400" dirty="0">
              <a:solidFill>
                <a:srgbClr val="000000"/>
              </a:solidFill>
            </a:endParaRPr>
          </a:p>
          <a:p>
            <a:pPr lvl="0">
              <a:spcBef>
                <a:spcPts val="700"/>
              </a:spcBef>
            </a:pPr>
            <a:r>
              <a:rPr lang="en-US" sz="1200" dirty="0">
                <a:solidFill>
                  <a:srgbClr val="000000"/>
                </a:solidFill>
              </a:rPr>
              <a:t>The most common approaches for selecting an energy plan were to choose: the cheapest plan (27%), a plan that suits how much energy you use (15%), the largest discounts (11%), or a retailer you have heard of or used previously (10%).</a:t>
            </a:r>
          </a:p>
        </p:txBody>
      </p:sp>
      <p:sp>
        <p:nvSpPr>
          <p:cNvPr id="6" name="Rectangle 5"/>
          <p:cNvSpPr/>
          <p:nvPr/>
        </p:nvSpPr>
        <p:spPr>
          <a:xfrm>
            <a:off x="394607" y="2728370"/>
            <a:ext cx="4982400" cy="2144177"/>
          </a:xfrm>
          <a:prstGeom prst="rect">
            <a:avLst/>
          </a:prstGeom>
        </p:spPr>
        <p:txBody>
          <a:bodyPr wrap="square" lIns="0">
            <a:spAutoFit/>
          </a:bodyPr>
          <a:lstStyle/>
          <a:p>
            <a:pPr lvl="0">
              <a:spcBef>
                <a:spcPts val="700"/>
              </a:spcBef>
            </a:pPr>
            <a:r>
              <a:rPr lang="en-US" sz="1400" b="1" dirty="0">
                <a:solidFill>
                  <a:srgbClr val="117479"/>
                </a:solidFill>
              </a:rPr>
              <a:t>Respondents use bills to compare plans</a:t>
            </a:r>
          </a:p>
          <a:p>
            <a:pPr lvl="0">
              <a:spcBef>
                <a:spcPts val="700"/>
              </a:spcBef>
            </a:pPr>
            <a:r>
              <a:rPr lang="en-US" sz="1200" dirty="0">
                <a:solidFill>
                  <a:srgbClr val="000000"/>
                </a:solidFill>
              </a:rPr>
              <a:t>A substantial minority of respondents refer to their bills when they are comparing plans. For example:</a:t>
            </a:r>
          </a:p>
          <a:p>
            <a:pPr marL="171450" lvl="0" indent="-171450">
              <a:spcBef>
                <a:spcPts val="700"/>
              </a:spcBef>
              <a:buFont typeface="Arial" panose="020B0604020202020204" pitchFamily="34" charset="0"/>
              <a:buChar char="•"/>
            </a:pPr>
            <a:r>
              <a:rPr lang="en-US" sz="1200" dirty="0">
                <a:solidFill>
                  <a:srgbClr val="000000"/>
                </a:solidFill>
              </a:rPr>
              <a:t>38% look at their bill when comparing their plan with another energy plan</a:t>
            </a:r>
          </a:p>
          <a:p>
            <a:pPr marL="171450" lvl="0" indent="-171450">
              <a:spcBef>
                <a:spcPts val="700"/>
              </a:spcBef>
              <a:buFont typeface="Arial" panose="020B0604020202020204" pitchFamily="34" charset="0"/>
              <a:buChar char="•"/>
            </a:pPr>
            <a:r>
              <a:rPr lang="en-US" sz="1200" dirty="0">
                <a:solidFill>
                  <a:srgbClr val="000000"/>
                </a:solidFill>
              </a:rPr>
              <a:t>30-34% look at their bill when doing their own research on retailers or visiting an energy retailer comparison site</a:t>
            </a:r>
          </a:p>
          <a:p>
            <a:pPr lvl="0">
              <a:spcBef>
                <a:spcPts val="700"/>
              </a:spcBef>
            </a:pPr>
            <a:r>
              <a:rPr lang="en-US" sz="1200" dirty="0">
                <a:solidFill>
                  <a:srgbClr val="000000"/>
                </a:solidFill>
              </a:rPr>
              <a:t>However, many of those who refer to their bills for these tasks say they didn’t find bills helpful (refer to the grey bars in the chart). </a:t>
            </a:r>
          </a:p>
        </p:txBody>
      </p:sp>
      <p:sp>
        <p:nvSpPr>
          <p:cNvPr id="5" name="Text Placeholder 4"/>
          <p:cNvSpPr>
            <a:spLocks noGrp="1"/>
          </p:cNvSpPr>
          <p:nvPr>
            <p:ph type="body" sz="quarter" idx="14"/>
          </p:nvPr>
        </p:nvSpPr>
        <p:spPr>
          <a:xfrm>
            <a:off x="394607" y="1568316"/>
            <a:ext cx="4982400" cy="995270"/>
          </a:xfrm>
        </p:spPr>
        <p:txBody>
          <a:bodyPr lIns="0"/>
          <a:lstStyle/>
          <a:p>
            <a:r>
              <a:rPr lang="en-US" b="1" dirty="0" smtClean="0"/>
              <a:t>Switching retailers is uncommon</a:t>
            </a:r>
            <a:endParaRPr lang="en-US" b="1" dirty="0"/>
          </a:p>
          <a:p>
            <a:r>
              <a:rPr lang="en-US" sz="1200" dirty="0" smtClean="0">
                <a:solidFill>
                  <a:schemeClr val="tx1"/>
                </a:solidFill>
              </a:rPr>
              <a:t>Less </a:t>
            </a:r>
            <a:r>
              <a:rPr lang="en-US" sz="1200" dirty="0">
                <a:solidFill>
                  <a:schemeClr val="tx1"/>
                </a:solidFill>
              </a:rPr>
              <a:t>than half </a:t>
            </a:r>
            <a:r>
              <a:rPr lang="en-US" sz="1200" dirty="0" smtClean="0">
                <a:solidFill>
                  <a:schemeClr val="tx1"/>
                </a:solidFill>
              </a:rPr>
              <a:t>of </a:t>
            </a:r>
            <a:r>
              <a:rPr lang="en-US" sz="1200" dirty="0">
                <a:solidFill>
                  <a:schemeClr val="tx1"/>
                </a:solidFill>
              </a:rPr>
              <a:t>respondents (43%) </a:t>
            </a:r>
            <a:r>
              <a:rPr lang="en-US" sz="1200" dirty="0" smtClean="0">
                <a:solidFill>
                  <a:schemeClr val="tx1"/>
                </a:solidFill>
              </a:rPr>
              <a:t>said </a:t>
            </a:r>
            <a:r>
              <a:rPr lang="en-US" sz="1200" dirty="0">
                <a:solidFill>
                  <a:schemeClr val="tx1"/>
                </a:solidFill>
              </a:rPr>
              <a:t>they had switched retailers at some point in the </a:t>
            </a:r>
            <a:r>
              <a:rPr lang="en-US" sz="1200" dirty="0" smtClean="0">
                <a:solidFill>
                  <a:schemeClr val="tx1"/>
                </a:solidFill>
              </a:rPr>
              <a:t>past and </a:t>
            </a:r>
            <a:r>
              <a:rPr lang="en-US" sz="1200" dirty="0">
                <a:solidFill>
                  <a:schemeClr val="tx1"/>
                </a:solidFill>
              </a:rPr>
              <a:t>only 9% had done so </a:t>
            </a:r>
            <a:r>
              <a:rPr lang="en-US" sz="1200" dirty="0" smtClean="0">
                <a:solidFill>
                  <a:schemeClr val="tx1"/>
                </a:solidFill>
              </a:rPr>
              <a:t>in </a:t>
            </a:r>
            <a:r>
              <a:rPr lang="en-US" sz="1200" dirty="0">
                <a:solidFill>
                  <a:schemeClr val="tx1"/>
                </a:solidFill>
              </a:rPr>
              <a:t>the past year. </a:t>
            </a:r>
            <a:r>
              <a:rPr lang="en-US" sz="1200" dirty="0" smtClean="0">
                <a:solidFill>
                  <a:schemeClr val="tx1"/>
                </a:solidFill>
              </a:rPr>
              <a:t>A further </a:t>
            </a:r>
            <a:r>
              <a:rPr lang="en-US" sz="1200" dirty="0">
                <a:solidFill>
                  <a:schemeClr val="tx1"/>
                </a:solidFill>
              </a:rPr>
              <a:t>24% saying they had considered doing so, and 3% </a:t>
            </a:r>
            <a:r>
              <a:rPr lang="en-US" sz="1200" dirty="0" smtClean="0">
                <a:solidFill>
                  <a:schemeClr val="tx1"/>
                </a:solidFill>
              </a:rPr>
              <a:t>said they </a:t>
            </a:r>
            <a:r>
              <a:rPr lang="en-US" sz="1200" dirty="0">
                <a:solidFill>
                  <a:schemeClr val="tx1"/>
                </a:solidFill>
              </a:rPr>
              <a:t>tried to switch but it got too hard. </a:t>
            </a:r>
            <a:endParaRPr lang="en-US" sz="1200" dirty="0" smtClean="0">
              <a:solidFill>
                <a:schemeClr val="tx1"/>
              </a:solidFill>
            </a:endParaRPr>
          </a:p>
          <a:p>
            <a:endParaRPr lang="en-US" sz="1200" dirty="0">
              <a:solidFill>
                <a:schemeClr val="tx1"/>
              </a:solidFill>
            </a:endParaRPr>
          </a:p>
        </p:txBody>
      </p:sp>
      <p:sp>
        <p:nvSpPr>
          <p:cNvPr id="2" name="Title 1"/>
          <p:cNvSpPr>
            <a:spLocks noGrp="1"/>
          </p:cNvSpPr>
          <p:nvPr>
            <p:ph type="title"/>
          </p:nvPr>
        </p:nvSpPr>
        <p:spPr>
          <a:xfrm>
            <a:off x="479425" y="476250"/>
            <a:ext cx="4615089" cy="775597"/>
          </a:xfrm>
        </p:spPr>
        <p:txBody>
          <a:bodyPr/>
          <a:lstStyle/>
          <a:p>
            <a:r>
              <a:rPr lang="en-AU" dirty="0" smtClean="0"/>
              <a:t>Bills are used when comparing plans</a:t>
            </a:r>
            <a:endParaRPr lang="en-AU" dirty="0"/>
          </a:p>
        </p:txBody>
      </p:sp>
    </p:spTree>
    <p:extLst>
      <p:ext uri="{BB962C8B-B14F-4D97-AF65-F5344CB8AC3E}">
        <p14:creationId xmlns:p14="http://schemas.microsoft.com/office/powerpoint/2010/main" val="10401677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Grey background"/>
          <p:cNvSpPr/>
          <p:nvPr/>
        </p:nvSpPr>
        <p:spPr>
          <a:xfrm>
            <a:off x="5529944" y="0"/>
            <a:ext cx="6662056"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ysClr val="windowText" lastClr="000000"/>
              </a:solidFill>
            </a:endParaRPr>
          </a:p>
        </p:txBody>
      </p:sp>
      <p:pic>
        <p:nvPicPr>
          <p:cNvPr id="4" name="Picture 3" descr="Graph shows the proportion of people who have used energy bills to improve energy efficieny and whether it has helped or not. 30% have looked at bills to improve energy efficiency, though 13% of that 30% noted that it did not help them. 22% of people said they used bills to research new technologies to reduce energy costs, though 10% of that 22% noted that it did not help them."/>
          <p:cNvPicPr>
            <a:picLocks noChangeAspect="1"/>
          </p:cNvPicPr>
          <p:nvPr/>
        </p:nvPicPr>
        <p:blipFill>
          <a:blip r:embed="rId3"/>
          <a:stretch>
            <a:fillRect/>
          </a:stretch>
        </p:blipFill>
        <p:spPr>
          <a:xfrm>
            <a:off x="5937250" y="3647675"/>
            <a:ext cx="5547841" cy="2225233"/>
          </a:xfrm>
          <a:prstGeom prst="rect">
            <a:avLst/>
          </a:prstGeom>
        </p:spPr>
      </p:pic>
      <p:sp>
        <p:nvSpPr>
          <p:cNvPr id="27" name="TextBox 26" descr="Graph note"/>
          <p:cNvSpPr txBox="1"/>
          <p:nvPr/>
        </p:nvSpPr>
        <p:spPr>
          <a:xfrm>
            <a:off x="5849145" y="5978972"/>
            <a:ext cx="5863430" cy="707886"/>
          </a:xfrm>
          <a:prstGeom prst="rect">
            <a:avLst/>
          </a:prstGeom>
          <a:noFill/>
        </p:spPr>
        <p:txBody>
          <a:bodyPr wrap="square" rtlCol="0">
            <a:spAutoFit/>
          </a:bodyPr>
          <a:lstStyle/>
          <a:p>
            <a:r>
              <a:rPr lang="en-AU" sz="1000" dirty="0"/>
              <a:t>N=4,818. Q4.11 Have you ever looked at your energy bill for more information when doing any of the following things</a:t>
            </a:r>
            <a:r>
              <a:rPr lang="en-AU" sz="1000" dirty="0" smtClean="0"/>
              <a:t>? (Response options: Have </a:t>
            </a:r>
            <a:r>
              <a:rPr lang="en-AU" sz="1000" dirty="0"/>
              <a:t>never done </a:t>
            </a:r>
            <a:r>
              <a:rPr lang="en-AU" sz="1000" dirty="0" smtClean="0"/>
              <a:t>this, Did </a:t>
            </a:r>
            <a:r>
              <a:rPr lang="en-AU" sz="1000" dirty="0"/>
              <a:t>this without looking at my </a:t>
            </a:r>
            <a:r>
              <a:rPr lang="en-AU" sz="1000" dirty="0" smtClean="0"/>
              <a:t>bill, Looked </a:t>
            </a:r>
            <a:r>
              <a:rPr lang="en-AU" sz="1000" dirty="0"/>
              <a:t>at my bill when doing this but it didn't </a:t>
            </a:r>
            <a:r>
              <a:rPr lang="en-AU" sz="1000" dirty="0" smtClean="0"/>
              <a:t>help, Looked </a:t>
            </a:r>
            <a:r>
              <a:rPr lang="en-AU" sz="1000" dirty="0"/>
              <a:t>at my bill when doing this and it </a:t>
            </a:r>
            <a:r>
              <a:rPr lang="en-AU" sz="1000" dirty="0" smtClean="0"/>
              <a:t>helped, Not </a:t>
            </a:r>
            <a:r>
              <a:rPr lang="en-AU" sz="1000" dirty="0"/>
              <a:t>sure / can't </a:t>
            </a:r>
            <a:r>
              <a:rPr lang="en-AU" sz="1000" dirty="0" smtClean="0"/>
              <a:t>recall)</a:t>
            </a:r>
            <a:endParaRPr lang="en-AU" sz="1000" dirty="0"/>
          </a:p>
        </p:txBody>
      </p:sp>
      <p:sp>
        <p:nvSpPr>
          <p:cNvPr id="13" name="TextBox 12" descr="Graph title: How important is it to you to use less energy."/>
          <p:cNvSpPr txBox="1"/>
          <p:nvPr/>
        </p:nvSpPr>
        <p:spPr>
          <a:xfrm>
            <a:off x="6764105" y="3128267"/>
            <a:ext cx="4425310" cy="246221"/>
          </a:xfrm>
          <a:prstGeom prst="rect">
            <a:avLst/>
          </a:prstGeom>
          <a:noFill/>
        </p:spPr>
        <p:txBody>
          <a:bodyPr wrap="square" rtlCol="0">
            <a:spAutoFit/>
          </a:bodyPr>
          <a:lstStyle/>
          <a:p>
            <a:r>
              <a:rPr lang="en-US" sz="1000" dirty="0"/>
              <a:t>Q3.8 How important is it to you to use less energy</a:t>
            </a:r>
            <a:r>
              <a:rPr lang="en-US" sz="1000" dirty="0" smtClean="0"/>
              <a:t>?</a:t>
            </a:r>
            <a:endParaRPr lang="en-AU" sz="1000" dirty="0"/>
          </a:p>
        </p:txBody>
      </p:sp>
      <p:graphicFrame>
        <p:nvGraphicFramePr>
          <p:cNvPr id="24" name="Chart 23" descr="Graph showing the distribution of how important it is for them to use less energy. 35% find it extremely important. 37% find it very important. 23% find it moderately important. 4% find it slightly important. And 2% find it not at all important." title="Bar graph"/>
          <p:cNvGraphicFramePr>
            <a:graphicFrameLocks/>
          </p:cNvGraphicFramePr>
          <p:nvPr>
            <p:extLst>
              <p:ext uri="{D42A27DB-BD31-4B8C-83A1-F6EECF244321}">
                <p14:modId xmlns:p14="http://schemas.microsoft.com/office/powerpoint/2010/main" val="4141424393"/>
              </p:ext>
            </p:extLst>
          </p:nvPr>
        </p:nvGraphicFramePr>
        <p:xfrm>
          <a:off x="5937250" y="427415"/>
          <a:ext cx="5362573" cy="2726629"/>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p:cNvSpPr/>
          <p:nvPr/>
        </p:nvSpPr>
        <p:spPr>
          <a:xfrm>
            <a:off x="479425" y="3791369"/>
            <a:ext cx="4575607" cy="1900520"/>
          </a:xfrm>
          <a:prstGeom prst="rect">
            <a:avLst/>
          </a:prstGeom>
        </p:spPr>
        <p:txBody>
          <a:bodyPr wrap="square" lIns="0" rIns="0">
            <a:spAutoFit/>
          </a:bodyPr>
          <a:lstStyle/>
          <a:p>
            <a:pPr lvl="0">
              <a:spcBef>
                <a:spcPts val="700"/>
              </a:spcBef>
            </a:pPr>
            <a:r>
              <a:rPr lang="en-US" sz="1400" b="1" dirty="0">
                <a:solidFill>
                  <a:srgbClr val="117479"/>
                </a:solidFill>
              </a:rPr>
              <a:t>Respondents use bills to improve their energy efficiency</a:t>
            </a:r>
          </a:p>
          <a:p>
            <a:pPr lvl="0">
              <a:spcBef>
                <a:spcPts val="700"/>
              </a:spcBef>
            </a:pPr>
            <a:r>
              <a:rPr lang="en-US" sz="1200" dirty="0">
                <a:solidFill>
                  <a:srgbClr val="000000"/>
                </a:solidFill>
              </a:rPr>
              <a:t>A substantial minority said they look at their bill for more information when seeking to improve energy efficiency or reduce energy costs:</a:t>
            </a:r>
          </a:p>
          <a:p>
            <a:pPr marL="171450" lvl="0" indent="-171450">
              <a:spcBef>
                <a:spcPts val="700"/>
              </a:spcBef>
              <a:buFont typeface="Arial" panose="020B0604020202020204" pitchFamily="34" charset="0"/>
              <a:buChar char="•"/>
            </a:pPr>
            <a:r>
              <a:rPr lang="en-US" sz="1200" dirty="0">
                <a:solidFill>
                  <a:srgbClr val="000000"/>
                </a:solidFill>
              </a:rPr>
              <a:t>30% looked at their bill when investigating ways to improve energy efficiency </a:t>
            </a:r>
          </a:p>
          <a:p>
            <a:pPr marL="171450" lvl="0" indent="-171450">
              <a:spcBef>
                <a:spcPts val="700"/>
              </a:spcBef>
              <a:buFont typeface="Arial" panose="020B0604020202020204" pitchFamily="34" charset="0"/>
              <a:buChar char="•"/>
            </a:pPr>
            <a:r>
              <a:rPr lang="en-US" sz="1200" dirty="0">
                <a:solidFill>
                  <a:srgbClr val="000000"/>
                </a:solidFill>
              </a:rPr>
              <a:t>22% looked at their bill when researching new technologies to reduce energy costs.</a:t>
            </a:r>
          </a:p>
        </p:txBody>
      </p:sp>
      <p:sp>
        <p:nvSpPr>
          <p:cNvPr id="5" name="Text Placeholder 4"/>
          <p:cNvSpPr>
            <a:spLocks noGrp="1"/>
          </p:cNvSpPr>
          <p:nvPr>
            <p:ph type="body" sz="quarter" idx="14"/>
          </p:nvPr>
        </p:nvSpPr>
        <p:spPr>
          <a:xfrm>
            <a:off x="479425" y="1521908"/>
            <a:ext cx="4397375" cy="1886205"/>
          </a:xfrm>
        </p:spPr>
        <p:txBody>
          <a:bodyPr/>
          <a:lstStyle/>
          <a:p>
            <a:r>
              <a:rPr lang="en-US" b="1" dirty="0"/>
              <a:t>Most </a:t>
            </a:r>
            <a:r>
              <a:rPr lang="en-US" b="1" dirty="0" smtClean="0"/>
              <a:t>said </a:t>
            </a:r>
            <a:r>
              <a:rPr lang="en-US" b="1" dirty="0"/>
              <a:t>it was very important to </a:t>
            </a:r>
            <a:r>
              <a:rPr lang="en-US" b="1" dirty="0" smtClean="0"/>
              <a:t>use </a:t>
            </a:r>
            <a:r>
              <a:rPr lang="en-US" b="1" dirty="0"/>
              <a:t>less energy</a:t>
            </a:r>
          </a:p>
          <a:p>
            <a:r>
              <a:rPr lang="en-US" sz="1200" dirty="0">
                <a:solidFill>
                  <a:schemeClr val="tx1"/>
                </a:solidFill>
              </a:rPr>
              <a:t>72% of respondents said it was ‘very’ or ‘extremely’ important to them to use less energy, and almost all (</a:t>
            </a:r>
            <a:r>
              <a:rPr lang="en-US" sz="1200" dirty="0" smtClean="0">
                <a:solidFill>
                  <a:schemeClr val="tx1"/>
                </a:solidFill>
              </a:rPr>
              <a:t>94%) </a:t>
            </a:r>
            <a:r>
              <a:rPr lang="en-US" sz="1200" dirty="0">
                <a:solidFill>
                  <a:schemeClr val="tx1"/>
                </a:solidFill>
              </a:rPr>
              <a:t>said it was at least moderately important. </a:t>
            </a:r>
          </a:p>
          <a:p>
            <a:r>
              <a:rPr lang="en-US" sz="1200" dirty="0" smtClean="0">
                <a:solidFill>
                  <a:schemeClr val="tx1"/>
                </a:solidFill>
              </a:rPr>
              <a:t>When </a:t>
            </a:r>
            <a:r>
              <a:rPr lang="en-US" sz="1200" dirty="0">
                <a:solidFill>
                  <a:schemeClr val="tx1"/>
                </a:solidFill>
              </a:rPr>
              <a:t>asked ‘If you made a decision to use less energy, what would be the main reason?’, 77% said ‘to lower the cost of the bill’, and 23% said ‘better for the environment’. The most likely to </a:t>
            </a:r>
            <a:r>
              <a:rPr lang="en-US" sz="1200" dirty="0" err="1">
                <a:solidFill>
                  <a:schemeClr val="tx1"/>
                </a:solidFill>
              </a:rPr>
              <a:t>prioritise</a:t>
            </a:r>
            <a:r>
              <a:rPr lang="en-US" sz="1200" dirty="0">
                <a:solidFill>
                  <a:schemeClr val="tx1"/>
                </a:solidFill>
              </a:rPr>
              <a:t> cost were people: in financial hardship, in rental accommodation, or aged over 65. </a:t>
            </a:r>
            <a:endParaRPr lang="en-US" sz="1200" dirty="0" smtClean="0">
              <a:solidFill>
                <a:schemeClr val="tx1"/>
              </a:solidFill>
            </a:endParaRPr>
          </a:p>
        </p:txBody>
      </p:sp>
      <p:sp>
        <p:nvSpPr>
          <p:cNvPr id="2" name="Title 1"/>
          <p:cNvSpPr>
            <a:spLocks noGrp="1"/>
          </p:cNvSpPr>
          <p:nvPr>
            <p:ph type="title"/>
          </p:nvPr>
        </p:nvSpPr>
        <p:spPr>
          <a:xfrm>
            <a:off x="479425" y="476250"/>
            <a:ext cx="4702175" cy="775597"/>
          </a:xfrm>
        </p:spPr>
        <p:txBody>
          <a:bodyPr/>
          <a:lstStyle/>
          <a:p>
            <a:r>
              <a:rPr lang="en-AU" dirty="0" smtClean="0"/>
              <a:t>Bills are also used to improve energy efficiency</a:t>
            </a:r>
            <a:endParaRPr lang="en-AU" dirty="0"/>
          </a:p>
        </p:txBody>
      </p:sp>
    </p:spTree>
    <p:extLst>
      <p:ext uri="{BB962C8B-B14F-4D97-AF65-F5344CB8AC3E}">
        <p14:creationId xmlns:p14="http://schemas.microsoft.com/office/powerpoint/2010/main" val="30262821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descr="Grey box"/>
          <p:cNvSpPr/>
          <p:nvPr/>
        </p:nvSpPr>
        <p:spPr>
          <a:xfrm>
            <a:off x="1078279" y="2292367"/>
            <a:ext cx="9886901" cy="38993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2"/>
              </a:solidFill>
            </a:endParaRPr>
          </a:p>
        </p:txBody>
      </p:sp>
      <p:sp>
        <p:nvSpPr>
          <p:cNvPr id="55" name="Slide Number Placeholder 2"/>
          <p:cNvSpPr>
            <a:spLocks noGrp="1"/>
          </p:cNvSpPr>
          <p:nvPr>
            <p:ph type="sldNum" sz="quarter" idx="12"/>
          </p:nvPr>
        </p:nvSpPr>
        <p:spPr>
          <a:xfrm>
            <a:off x="11299823" y="6532580"/>
            <a:ext cx="412751" cy="123111"/>
          </a:xfrm>
        </p:spPr>
        <p:txBody>
          <a:bodyPr/>
          <a:lstStyle/>
          <a:p>
            <a:fld id="{0500C9E6-702F-A843-8A04-80C500C6891A}" type="slidenum">
              <a:rPr lang="en-AU" smtClean="0"/>
              <a:t>22</a:t>
            </a:fld>
            <a:endParaRPr lang="en-AU" dirty="0"/>
          </a:p>
        </p:txBody>
      </p:sp>
      <p:grpSp>
        <p:nvGrpSpPr>
          <p:cNvPr id="3" name="Group 2" descr="Exclamation icon"/>
          <p:cNvGrpSpPr/>
          <p:nvPr/>
        </p:nvGrpSpPr>
        <p:grpSpPr>
          <a:xfrm>
            <a:off x="1127081" y="6258981"/>
            <a:ext cx="10551470" cy="450850"/>
            <a:chOff x="1177880" y="6180588"/>
            <a:chExt cx="9562108" cy="450850"/>
          </a:xfrm>
        </p:grpSpPr>
        <p:grpSp>
          <p:nvGrpSpPr>
            <p:cNvPr id="50" name="Group 49"/>
            <p:cNvGrpSpPr/>
            <p:nvPr/>
          </p:nvGrpSpPr>
          <p:grpSpPr>
            <a:xfrm>
              <a:off x="1177880" y="6180588"/>
              <a:ext cx="293688" cy="450850"/>
              <a:chOff x="9025691" y="5994980"/>
              <a:chExt cx="293688" cy="450850"/>
            </a:xfrm>
            <a:solidFill>
              <a:schemeClr val="tx2"/>
            </a:solidFill>
            <a:effectLst>
              <a:outerShdw blurRad="50800" dist="38100" algn="l" rotWithShape="0">
                <a:prstClr val="black">
                  <a:alpha val="40000"/>
                </a:prstClr>
              </a:outerShdw>
            </a:effectLst>
          </p:grpSpPr>
          <p:sp>
            <p:nvSpPr>
              <p:cNvPr id="51" name="Freeform 16"/>
              <p:cNvSpPr>
                <a:spLocks/>
              </p:cNvSpPr>
              <p:nvPr/>
            </p:nvSpPr>
            <p:spPr bwMode="auto">
              <a:xfrm>
                <a:off x="9025691" y="5994980"/>
                <a:ext cx="293688" cy="450850"/>
              </a:xfrm>
              <a:custGeom>
                <a:avLst/>
                <a:gdLst>
                  <a:gd name="T0" fmla="*/ 60 w 60"/>
                  <a:gd name="T1" fmla="*/ 30 h 92"/>
                  <a:gd name="T2" fmla="*/ 30 w 60"/>
                  <a:gd name="T3" fmla="*/ 92 h 92"/>
                  <a:gd name="T4" fmla="*/ 0 w 60"/>
                  <a:gd name="T5" fmla="*/ 30 h 92"/>
                  <a:gd name="T6" fmla="*/ 30 w 60"/>
                  <a:gd name="T7" fmla="*/ 0 h 92"/>
                  <a:gd name="T8" fmla="*/ 60 w 60"/>
                  <a:gd name="T9" fmla="*/ 30 h 92"/>
                </a:gdLst>
                <a:ahLst/>
                <a:cxnLst>
                  <a:cxn ang="0">
                    <a:pos x="T0" y="T1"/>
                  </a:cxn>
                  <a:cxn ang="0">
                    <a:pos x="T2" y="T3"/>
                  </a:cxn>
                  <a:cxn ang="0">
                    <a:pos x="T4" y="T5"/>
                  </a:cxn>
                  <a:cxn ang="0">
                    <a:pos x="T6" y="T7"/>
                  </a:cxn>
                  <a:cxn ang="0">
                    <a:pos x="T8" y="T9"/>
                  </a:cxn>
                </a:cxnLst>
                <a:rect l="0" t="0" r="r" b="b"/>
                <a:pathLst>
                  <a:path w="60" h="92">
                    <a:moveTo>
                      <a:pt x="60" y="30"/>
                    </a:moveTo>
                    <a:cubicBezTo>
                      <a:pt x="60" y="47"/>
                      <a:pt x="30" y="92"/>
                      <a:pt x="30" y="92"/>
                    </a:cubicBezTo>
                    <a:cubicBezTo>
                      <a:pt x="30" y="92"/>
                      <a:pt x="0" y="47"/>
                      <a:pt x="0" y="30"/>
                    </a:cubicBezTo>
                    <a:cubicBezTo>
                      <a:pt x="0" y="13"/>
                      <a:pt x="13" y="0"/>
                      <a:pt x="30" y="0"/>
                    </a:cubicBezTo>
                    <a:cubicBezTo>
                      <a:pt x="47" y="0"/>
                      <a:pt x="60" y="13"/>
                      <a:pt x="60" y="30"/>
                    </a:cubicBezTo>
                    <a:close/>
                  </a:path>
                </a:pathLst>
              </a:custGeom>
              <a:grpFill/>
              <a:ln w="19050" cap="rnd">
                <a:solidFill>
                  <a:schemeClr val="bg2"/>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grpSp>
            <p:nvGrpSpPr>
              <p:cNvPr id="52" name="Group 51"/>
              <p:cNvGrpSpPr/>
              <p:nvPr/>
            </p:nvGrpSpPr>
            <p:grpSpPr>
              <a:xfrm>
                <a:off x="9151509" y="6077685"/>
                <a:ext cx="42051" cy="182037"/>
                <a:chOff x="9955172" y="6297400"/>
                <a:chExt cx="42051" cy="182037"/>
              </a:xfrm>
              <a:grpFill/>
            </p:grpSpPr>
            <p:sp>
              <p:nvSpPr>
                <p:cNvPr id="53" name="Line 193"/>
                <p:cNvSpPr>
                  <a:spLocks noChangeShapeType="1"/>
                </p:cNvSpPr>
                <p:nvPr/>
              </p:nvSpPr>
              <p:spPr bwMode="auto">
                <a:xfrm>
                  <a:off x="9976198" y="6297400"/>
                  <a:ext cx="0" cy="114823"/>
                </a:xfrm>
                <a:prstGeom prst="line">
                  <a:avLst/>
                </a:prstGeom>
                <a:grpFill/>
                <a:ln w="19050" cap="rnd">
                  <a:solidFill>
                    <a:schemeClr val="bg2"/>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sp>
              <p:nvSpPr>
                <p:cNvPr id="61" name="Oval 194"/>
                <p:cNvSpPr>
                  <a:spLocks noChangeArrowheads="1"/>
                </p:cNvSpPr>
                <p:nvPr/>
              </p:nvSpPr>
              <p:spPr bwMode="auto">
                <a:xfrm>
                  <a:off x="9955172" y="6445830"/>
                  <a:ext cx="42051" cy="33607"/>
                </a:xfrm>
                <a:prstGeom prst="ellipse">
                  <a:avLst/>
                </a:prstGeom>
                <a:grpFill/>
                <a:ln w="19050">
                  <a:solidFill>
                    <a:schemeClr val="bg2"/>
                  </a:solidFill>
                  <a:round/>
                  <a:headEnd/>
                  <a:tailEnd/>
                </a:ln>
              </p:spPr>
              <p:txBody>
                <a:bodyPr vert="horz" wrap="square" lIns="91440" tIns="45720" rIns="91440" bIns="45720" numCol="1" anchor="t" anchorCtr="0" compatLnSpc="1">
                  <a:prstTxWarp prst="textNoShape">
                    <a:avLst/>
                  </a:prstTxWarp>
                </a:bodyPr>
                <a:lstStyle/>
                <a:p>
                  <a:endParaRPr lang="en-AU"/>
                </a:p>
              </p:txBody>
            </p:sp>
          </p:grpSp>
        </p:grpSp>
        <p:sp>
          <p:nvSpPr>
            <p:cNvPr id="48" name="Rectangle 47"/>
            <p:cNvSpPr/>
            <p:nvPr/>
          </p:nvSpPr>
          <p:spPr>
            <a:xfrm>
              <a:off x="1522050" y="6288612"/>
              <a:ext cx="9217938" cy="246221"/>
            </a:xfrm>
            <a:prstGeom prst="rect">
              <a:avLst/>
            </a:prstGeom>
            <a:ln w="28575">
              <a:noFill/>
            </a:ln>
          </p:spPr>
          <p:txBody>
            <a:bodyPr wrap="square">
              <a:spAutoFit/>
            </a:bodyPr>
            <a:lstStyle/>
            <a:p>
              <a:r>
                <a:rPr lang="en-AU" sz="1000" b="1" dirty="0" smtClean="0">
                  <a:solidFill>
                    <a:schemeClr val="tx2"/>
                  </a:solidFill>
                </a:rPr>
                <a:t>Caveat: </a:t>
              </a:r>
              <a:r>
                <a:rPr lang="en-AU" sz="1000" dirty="0" smtClean="0">
                  <a:solidFill>
                    <a:schemeClr val="tx2"/>
                  </a:solidFill>
                </a:rPr>
                <a:t>stated preferences do not always match actual preferences.</a:t>
              </a:r>
              <a:endParaRPr lang="en-AU" sz="1000" dirty="0">
                <a:solidFill>
                  <a:schemeClr val="tx2"/>
                </a:solidFill>
              </a:endParaRPr>
            </a:p>
          </p:txBody>
        </p:sp>
      </p:grpSp>
      <p:pic>
        <p:nvPicPr>
          <p:cNvPr id="4" name="Picture 3" descr="Graphs shows a 5 point likert for levels of agreement for various information presented on their bill. Respondents were asked, to what extent do you agree/disagree with the following statement: I would value having (insert item) on my bill. For best offer, 30% strongly agreed, 26% moderately agreed, 20% slightly agreed, 19% were neutral and 5% disagreed. For reference price, 34% strongly agreed, 28% moderately agreed, 16% slightly agreed, 18% were neutral and 4% disagreed. For plan summary, 29% strongly agreed, 32% moderately agreed, 17% slightly agreed, 18% were neutral and 4% disagreed. For benchmark, 28% strongly agreed, 26% moderately agreed, 21% slightly agreed, 18% were neutral and 7% disagreed. For solar, 43% strongly agreed, 30% moderately agreed, 16% slightly agreed, 9% were neutral and 2% disagreed. Only consumers who have solar energy were asked about solar." title="Graph"/>
          <p:cNvPicPr>
            <a:picLocks noChangeAspect="1"/>
          </p:cNvPicPr>
          <p:nvPr/>
        </p:nvPicPr>
        <p:blipFill>
          <a:blip r:embed="rId3"/>
          <a:stretch>
            <a:fillRect/>
          </a:stretch>
        </p:blipFill>
        <p:spPr>
          <a:xfrm>
            <a:off x="1312318" y="2458526"/>
            <a:ext cx="9845893" cy="3712786"/>
          </a:xfrm>
          <a:prstGeom prst="rect">
            <a:avLst/>
          </a:prstGeom>
        </p:spPr>
      </p:pic>
      <p:sp>
        <p:nvSpPr>
          <p:cNvPr id="5" name="Text Placeholder 4"/>
          <p:cNvSpPr>
            <a:spLocks noGrp="1"/>
          </p:cNvSpPr>
          <p:nvPr>
            <p:ph type="body" sz="quarter" idx="14"/>
          </p:nvPr>
        </p:nvSpPr>
        <p:spPr>
          <a:xfrm>
            <a:off x="479423" y="1399238"/>
            <a:ext cx="11233152" cy="775714"/>
          </a:xfrm>
        </p:spPr>
        <p:txBody>
          <a:bodyPr/>
          <a:lstStyle/>
          <a:p>
            <a:pPr algn="just"/>
            <a:r>
              <a:rPr lang="en-US" sz="1200" dirty="0">
                <a:solidFill>
                  <a:schemeClr val="tx1"/>
                </a:solidFill>
              </a:rPr>
              <a:t>We tested several types of new and existing bill content designed to meet the Australian Energy Market Commission’s (AEMC) billing objectives. After giving respondents an opportunity to engage with the bill content (through a </a:t>
            </a:r>
            <a:r>
              <a:rPr lang="en-US" sz="1200" dirty="0" err="1">
                <a:solidFill>
                  <a:schemeClr val="tx1"/>
                </a:solidFill>
              </a:rPr>
              <a:t>randomised</a:t>
            </a:r>
            <a:r>
              <a:rPr lang="en-US" sz="1200" dirty="0">
                <a:solidFill>
                  <a:schemeClr val="tx1"/>
                </a:solidFill>
              </a:rPr>
              <a:t> controlled trial), we asked a follow-up question to find out whether they agreed that they would value this information on their own energy bill. The graphics below show that a large majority of respondents strongly, moderately or slightly agreed that  they would value this information.</a:t>
            </a:r>
          </a:p>
          <a:p>
            <a:pPr algn="just"/>
            <a:endParaRPr lang="en-AU" sz="1200" dirty="0">
              <a:solidFill>
                <a:schemeClr val="tx1"/>
              </a:solidFill>
            </a:endParaRPr>
          </a:p>
        </p:txBody>
      </p:sp>
      <p:sp>
        <p:nvSpPr>
          <p:cNvPr id="2" name="Title 1"/>
          <p:cNvSpPr>
            <a:spLocks noGrp="1"/>
          </p:cNvSpPr>
          <p:nvPr>
            <p:ph type="title"/>
          </p:nvPr>
        </p:nvSpPr>
        <p:spPr>
          <a:xfrm>
            <a:off x="479425" y="476250"/>
            <a:ext cx="11233150" cy="1163395"/>
          </a:xfrm>
        </p:spPr>
        <p:txBody>
          <a:bodyPr/>
          <a:lstStyle/>
          <a:p>
            <a:r>
              <a:rPr lang="en-US" dirty="0" smtClean="0"/>
              <a:t>We asked consumers whether they would value new or existing elements of their </a:t>
            </a:r>
            <a:r>
              <a:rPr lang="en-US" dirty="0"/>
              <a:t>bills</a:t>
            </a:r>
            <a:br>
              <a:rPr lang="en-US" dirty="0"/>
            </a:br>
            <a:r>
              <a:rPr lang="en-US" dirty="0"/>
              <a:t> </a:t>
            </a:r>
          </a:p>
        </p:txBody>
      </p:sp>
    </p:spTree>
    <p:extLst>
      <p:ext uri="{BB962C8B-B14F-4D97-AF65-F5344CB8AC3E}">
        <p14:creationId xmlns:p14="http://schemas.microsoft.com/office/powerpoint/2010/main" val="1550515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146FAA3-5F10-EC41-882E-FB4187E570D3}" type="slidenum">
              <a:rPr lang="en-AU" smtClean="0"/>
              <a:pPr/>
              <a:t>23</a:t>
            </a:fld>
            <a:endParaRPr lang="en-AU"/>
          </a:p>
        </p:txBody>
      </p:sp>
      <p:graphicFrame>
        <p:nvGraphicFramePr>
          <p:cNvPr id="6" name="Table 5" descr="D: Bill simplification: length and layout"/>
          <p:cNvGraphicFramePr>
            <a:graphicFrameLocks noGrp="1"/>
          </p:cNvGraphicFramePr>
          <p:nvPr>
            <p:extLst>
              <p:ext uri="{D42A27DB-BD31-4B8C-83A1-F6EECF244321}">
                <p14:modId xmlns:p14="http://schemas.microsoft.com/office/powerpoint/2010/main" val="2254583259"/>
              </p:ext>
            </p:extLst>
          </p:nvPr>
        </p:nvGraphicFramePr>
        <p:xfrm>
          <a:off x="546099" y="1226471"/>
          <a:ext cx="11166476" cy="4023360"/>
        </p:xfrm>
        <a:graphic>
          <a:graphicData uri="http://schemas.openxmlformats.org/drawingml/2006/table">
            <a:tbl>
              <a:tblPr firstRow="1" bandRow="1">
                <a:tableStyleId>{5C22544A-7EE6-4342-B048-85BDC9FD1C3A}</a:tableStyleId>
              </a:tblPr>
              <a:tblGrid>
                <a:gridCol w="463551">
                  <a:extLst>
                    <a:ext uri="{9D8B030D-6E8A-4147-A177-3AD203B41FA5}">
                      <a16:colId xmlns:a16="http://schemas.microsoft.com/office/drawing/2014/main" val="2038765868"/>
                    </a:ext>
                  </a:extLst>
                </a:gridCol>
                <a:gridCol w="10702925">
                  <a:extLst>
                    <a:ext uri="{9D8B030D-6E8A-4147-A177-3AD203B41FA5}">
                      <a16:colId xmlns:a16="http://schemas.microsoft.com/office/drawing/2014/main" val="1348013624"/>
                    </a:ext>
                  </a:extLst>
                </a:gridCol>
              </a:tblGrid>
              <a:tr h="460535">
                <a:tc>
                  <a:txBody>
                    <a:bodyPr/>
                    <a:lstStyle/>
                    <a:p>
                      <a:pPr>
                        <a:lnSpc>
                          <a:spcPct val="150000"/>
                        </a:lnSpc>
                      </a:pPr>
                      <a:r>
                        <a:rPr lang="en-AU" b="1" dirty="0" smtClean="0">
                          <a:solidFill>
                            <a:schemeClr val="bg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ct val="150000"/>
                        </a:lnSpc>
                      </a:pPr>
                      <a:r>
                        <a:rPr lang="en-AU" b="1" dirty="0" smtClean="0">
                          <a:solidFill>
                            <a:schemeClr val="bg1"/>
                          </a:solidFill>
                        </a:rPr>
                        <a:t>Context and research design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9906460"/>
                  </a:ext>
                </a:extLst>
              </a:tr>
              <a:tr h="460535">
                <a:tc>
                  <a:txBody>
                    <a:bodyPr/>
                    <a:lstStyle/>
                    <a:p>
                      <a:pPr>
                        <a:lnSpc>
                          <a:spcPct val="150000"/>
                        </a:lnSpc>
                      </a:pPr>
                      <a:r>
                        <a:rPr lang="en-AU" b="1" dirty="0" smtClean="0">
                          <a:solidFill>
                            <a:schemeClr val="bg1"/>
                          </a:solidFill>
                        </a:rPr>
                        <a:t>B.</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AU" b="1" smtClean="0">
                          <a:solidFill>
                            <a:schemeClr val="bg1"/>
                          </a:solidFill>
                        </a:rPr>
                        <a:t>Survey overview</a:t>
                      </a:r>
                      <a:endParaRPr lang="en-AU" b="1" dirty="0" smtClean="0">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93609543"/>
                  </a:ext>
                </a:extLst>
              </a:tr>
              <a:tr h="460535">
                <a:tc>
                  <a:txBody>
                    <a:bodyPr/>
                    <a:lstStyle/>
                    <a:p>
                      <a:pPr>
                        <a:lnSpc>
                          <a:spcPct val="150000"/>
                        </a:lnSpc>
                      </a:pPr>
                      <a:r>
                        <a:rPr lang="en-AU" b="1" smtClean="0">
                          <a:solidFill>
                            <a:schemeClr val="bg1"/>
                          </a:solidFill>
                        </a:rPr>
                        <a:t>C.</a:t>
                      </a:r>
                      <a:endParaRPr lang="en-AU"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AU" b="1" smtClean="0">
                          <a:solidFill>
                            <a:schemeClr val="bg1"/>
                          </a:solidFill>
                        </a:rPr>
                        <a:t>Bill content</a:t>
                      </a:r>
                      <a:endParaRPr lang="en-AU"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2763270"/>
                  </a:ext>
                </a:extLst>
              </a:tr>
              <a:tr h="460535">
                <a:tc>
                  <a:txBody>
                    <a:bodyPr/>
                    <a:lstStyle/>
                    <a:p>
                      <a:pPr>
                        <a:lnSpc>
                          <a:spcPct val="150000"/>
                        </a:lnSpc>
                      </a:pPr>
                      <a:r>
                        <a:rPr lang="en-AU" b="1" smtClean="0">
                          <a:solidFill>
                            <a:schemeClr val="bg1"/>
                          </a:solidFill>
                        </a:rPr>
                        <a:t>D.</a:t>
                      </a:r>
                      <a:endParaRPr lang="en-AU"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42E3B"/>
                    </a:solidFill>
                  </a:tcPr>
                </a:tc>
                <a:tc>
                  <a:txBody>
                    <a:bodyPr/>
                    <a:lstStyle/>
                    <a:p>
                      <a:pPr>
                        <a:lnSpc>
                          <a:spcPct val="150000"/>
                        </a:lnSpc>
                      </a:pPr>
                      <a:r>
                        <a:rPr lang="en-AU" b="1" dirty="0" smtClean="0">
                          <a:solidFill>
                            <a:schemeClr val="bg1"/>
                          </a:solidFill>
                        </a:rPr>
                        <a:t>Bill simplification: length</a:t>
                      </a:r>
                      <a:r>
                        <a:rPr lang="en-AU" b="1" baseline="0" dirty="0" smtClean="0">
                          <a:solidFill>
                            <a:schemeClr val="bg1"/>
                          </a:solidFill>
                        </a:rPr>
                        <a:t> and layout</a:t>
                      </a:r>
                      <a:endParaRPr lang="en-AU"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42E3B"/>
                    </a:solidFill>
                  </a:tcPr>
                </a:tc>
                <a:extLst>
                  <a:ext uri="{0D108BD9-81ED-4DB2-BD59-A6C34878D82A}">
                    <a16:rowId xmlns:a16="http://schemas.microsoft.com/office/drawing/2014/main" val="3565524755"/>
                  </a:ext>
                </a:extLst>
              </a:tr>
              <a:tr h="460535">
                <a:tc>
                  <a:txBody>
                    <a:bodyPr/>
                    <a:lstStyle/>
                    <a:p>
                      <a:pPr>
                        <a:lnSpc>
                          <a:spcPct val="150000"/>
                        </a:lnSpc>
                      </a:pPr>
                      <a:r>
                        <a:rPr lang="en-AU" b="1" dirty="0" smtClean="0">
                          <a:solidFill>
                            <a:schemeClr val="bg1"/>
                          </a:solidFill>
                        </a:rPr>
                        <a: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US" b="1" smtClean="0">
                          <a:solidFill>
                            <a:schemeClr val="bg1"/>
                          </a:solidFill>
                        </a:rPr>
                        <a:t>Bill comprehension: how the bill is calculated</a:t>
                      </a:r>
                      <a:endParaRPr lang="en-US"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15367288"/>
                  </a:ext>
                </a:extLst>
              </a:tr>
              <a:tr h="460535">
                <a:tc>
                  <a:txBody>
                    <a:bodyPr/>
                    <a:lstStyle/>
                    <a:p>
                      <a:pPr>
                        <a:lnSpc>
                          <a:spcPct val="150000"/>
                        </a:lnSpc>
                      </a:pPr>
                      <a:r>
                        <a:rPr lang="en-AU" b="1" dirty="0" smtClean="0">
                          <a:solidFill>
                            <a:schemeClr val="bg1"/>
                          </a:solidFill>
                        </a:rPr>
                        <a:t>F.</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AU" b="1" smtClean="0">
                          <a:solidFill>
                            <a:schemeClr val="bg1"/>
                          </a:solidFill>
                        </a:rPr>
                        <a:t>Bill</a:t>
                      </a:r>
                      <a:r>
                        <a:rPr lang="en-AU" b="1" baseline="0" smtClean="0">
                          <a:solidFill>
                            <a:schemeClr val="bg1"/>
                          </a:solidFill>
                        </a:rPr>
                        <a:t> c</a:t>
                      </a:r>
                      <a:r>
                        <a:rPr lang="en-AU" b="1" smtClean="0">
                          <a:solidFill>
                            <a:schemeClr val="bg1"/>
                          </a:solidFill>
                        </a:rPr>
                        <a:t>omprehension: switching and market engagement</a:t>
                      </a:r>
                      <a:endParaRPr lang="en-AU"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56872847"/>
                  </a:ext>
                </a:extLst>
              </a:tr>
              <a:tr h="460535">
                <a:tc>
                  <a:txBody>
                    <a:bodyPr/>
                    <a:lstStyle/>
                    <a:p>
                      <a:pPr>
                        <a:lnSpc>
                          <a:spcPct val="150000"/>
                        </a:lnSpc>
                      </a:pPr>
                      <a:r>
                        <a:rPr lang="en-AU" b="1" dirty="0" smtClean="0">
                          <a:solidFill>
                            <a:schemeClr val="bg1"/>
                          </a:solidFill>
                        </a:rPr>
                        <a:t>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US" b="1" dirty="0" smtClean="0">
                          <a:solidFill>
                            <a:schemeClr val="bg1"/>
                          </a:solidFill>
                        </a:rPr>
                        <a:t>Bill comprehension: energy usage and solar exports</a:t>
                      </a:r>
                      <a:endParaRPr lang="en-AU"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88239260"/>
                  </a:ext>
                </a:extLst>
              </a:tr>
              <a:tr h="460535">
                <a:tc>
                  <a:txBody>
                    <a:bodyPr/>
                    <a:lstStyle/>
                    <a:p>
                      <a:pPr>
                        <a:lnSpc>
                          <a:spcPct val="150000"/>
                        </a:lnSpc>
                      </a:pPr>
                      <a:r>
                        <a:rPr lang="en-AU" b="1" dirty="0" smtClean="0">
                          <a:solidFill>
                            <a:schemeClr val="bg1"/>
                          </a:solidFill>
                        </a:rPr>
                        <a:t>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AU" b="1" dirty="0" smtClean="0">
                          <a:solidFill>
                            <a:schemeClr val="bg1"/>
                          </a:solidFill>
                        </a:rPr>
                        <a:t>Limitations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19100608"/>
                  </a:ext>
                </a:extLst>
              </a:tr>
            </a:tbl>
          </a:graphicData>
        </a:graphic>
      </p:graphicFrame>
      <p:sp>
        <p:nvSpPr>
          <p:cNvPr id="5" name="Title 5"/>
          <p:cNvSpPr>
            <a:spLocks noGrp="1"/>
          </p:cNvSpPr>
          <p:nvPr>
            <p:ph type="title"/>
          </p:nvPr>
        </p:nvSpPr>
        <p:spPr>
          <a:xfrm>
            <a:off x="479425" y="476250"/>
            <a:ext cx="11233150" cy="443198"/>
          </a:xfrm>
        </p:spPr>
        <p:txBody>
          <a:bodyPr/>
          <a:lstStyle/>
          <a:p>
            <a:r>
              <a:rPr lang="en-AU" sz="3200" dirty="0" smtClean="0"/>
              <a:t>Contents</a:t>
            </a:r>
            <a:endParaRPr lang="en-AU" sz="3200" dirty="0"/>
          </a:p>
        </p:txBody>
      </p:sp>
    </p:spTree>
    <p:extLst>
      <p:ext uri="{BB962C8B-B14F-4D97-AF65-F5344CB8AC3E}">
        <p14:creationId xmlns:p14="http://schemas.microsoft.com/office/powerpoint/2010/main" val="22656478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EECEA"/>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500C9E6-702F-A843-8A04-80C500C6891A}" type="slidenum">
              <a:rPr lang="en-AU" smtClean="0"/>
              <a:t>24</a:t>
            </a:fld>
            <a:endParaRPr lang="en-AU"/>
          </a:p>
        </p:txBody>
      </p:sp>
      <p:sp>
        <p:nvSpPr>
          <p:cNvPr id="5" name="Text Placeholder 4"/>
          <p:cNvSpPr>
            <a:spLocks noGrp="1"/>
          </p:cNvSpPr>
          <p:nvPr>
            <p:ph type="body" sz="quarter" idx="14"/>
          </p:nvPr>
        </p:nvSpPr>
        <p:spPr>
          <a:xfrm>
            <a:off x="479425" y="1250610"/>
            <a:ext cx="11233150" cy="5182087"/>
          </a:xfrm>
        </p:spPr>
        <p:txBody>
          <a:bodyPr spcCol="540000"/>
          <a:lstStyle/>
          <a:p>
            <a:pPr algn="just">
              <a:spcBef>
                <a:spcPts val="600"/>
              </a:spcBef>
            </a:pPr>
            <a:r>
              <a:rPr lang="en-US" b="1" spc="-20" dirty="0">
                <a:solidFill>
                  <a:srgbClr val="000000"/>
                </a:solidFill>
                <a:latin typeface="Helvetica" pitchFamily="50" charset="0"/>
              </a:rPr>
              <a:t>Overview</a:t>
            </a:r>
            <a:endParaRPr lang="en-AU" b="1" spc="-20" dirty="0">
              <a:solidFill>
                <a:srgbClr val="000000"/>
              </a:solidFill>
              <a:latin typeface="Helvetica" pitchFamily="50" charset="0"/>
            </a:endParaRPr>
          </a:p>
          <a:p>
            <a:pPr algn="just">
              <a:spcBef>
                <a:spcPts val="600"/>
              </a:spcBef>
            </a:pPr>
            <a:r>
              <a:rPr lang="en-US" sz="1200" spc="-20" dirty="0">
                <a:solidFill>
                  <a:schemeClr val="tx1"/>
                </a:solidFill>
                <a:latin typeface="Helvetica" pitchFamily="50" charset="0"/>
              </a:rPr>
              <a:t>Consumers want bills that are clear and simple to understand. This section explores the research on how this can be achieved. </a:t>
            </a:r>
            <a:endParaRPr lang="en-AU" sz="1200" spc="-20" dirty="0">
              <a:solidFill>
                <a:schemeClr val="tx1"/>
              </a:solidFill>
              <a:latin typeface="Helvetica" pitchFamily="50" charset="0"/>
            </a:endParaRPr>
          </a:p>
          <a:p>
            <a:pPr algn="just">
              <a:spcBef>
                <a:spcPts val="600"/>
              </a:spcBef>
            </a:pPr>
            <a:r>
              <a:rPr lang="en-US" sz="1200" spc="-20" dirty="0">
                <a:solidFill>
                  <a:schemeClr val="tx1"/>
                </a:solidFill>
                <a:latin typeface="Helvetica" pitchFamily="50" charset="0"/>
              </a:rPr>
              <a:t>We identified key design principles for energy bills, drawing on the existing literature (including our own previous research). </a:t>
            </a:r>
          </a:p>
          <a:p>
            <a:pPr algn="just">
              <a:spcBef>
                <a:spcPts val="600"/>
              </a:spcBef>
            </a:pPr>
            <a:r>
              <a:rPr lang="en-US" sz="1200" spc="-20" dirty="0">
                <a:solidFill>
                  <a:schemeClr val="tx1"/>
                </a:solidFill>
                <a:latin typeface="Helvetica" pitchFamily="50" charset="0"/>
              </a:rPr>
              <a:t>Using these design principles, we developed 4 prototype bills. While the 4 bills had many design features in common, they varied in specific aspects of the bill’s length or layout. </a:t>
            </a:r>
          </a:p>
          <a:p>
            <a:pPr marL="228600" indent="-228600" algn="just">
              <a:spcBef>
                <a:spcPts val="600"/>
              </a:spcBef>
              <a:buFont typeface="+mj-lt"/>
              <a:buAutoNum type="arabicPeriod"/>
            </a:pPr>
            <a:r>
              <a:rPr lang="en-US" sz="1200" spc="-20" dirty="0">
                <a:solidFill>
                  <a:srgbClr val="000000"/>
                </a:solidFill>
                <a:latin typeface="Helvetica" pitchFamily="50" charset="0"/>
              </a:rPr>
              <a:t>A ‘comprehensive’ 2-page bill with much additional content (e.g. plan summary, best offer, benchmarks, </a:t>
            </a:r>
            <a:r>
              <a:rPr lang="en-US" sz="1200" spc="-20" dirty="0" err="1">
                <a:solidFill>
                  <a:srgbClr val="000000"/>
                </a:solidFill>
                <a:latin typeface="Helvetica" pitchFamily="50" charset="0"/>
              </a:rPr>
              <a:t>etc</a:t>
            </a:r>
            <a:r>
              <a:rPr lang="en-US" sz="1200" spc="-20" dirty="0">
                <a:solidFill>
                  <a:srgbClr val="000000"/>
                </a:solidFill>
                <a:latin typeface="Helvetica" pitchFamily="50" charset="0"/>
              </a:rPr>
              <a:t>)</a:t>
            </a:r>
            <a:endParaRPr lang="en-AU" sz="1200" spc="-20" dirty="0">
              <a:solidFill>
                <a:srgbClr val="000000"/>
              </a:solidFill>
              <a:latin typeface="Helvetica" pitchFamily="50" charset="0"/>
            </a:endParaRPr>
          </a:p>
          <a:p>
            <a:pPr marL="228600" indent="-228600" algn="just">
              <a:spcBef>
                <a:spcPts val="600"/>
              </a:spcBef>
              <a:buFont typeface="+mj-lt"/>
              <a:buAutoNum type="arabicPeriod"/>
            </a:pPr>
            <a:r>
              <a:rPr lang="en-US" sz="1200" spc="-20" dirty="0">
                <a:solidFill>
                  <a:srgbClr val="000000"/>
                </a:solidFill>
                <a:latin typeface="Helvetica" pitchFamily="50" charset="0"/>
              </a:rPr>
              <a:t>A ‘structured comprehensive’ bill with the same content but more structured and spread over 3 pages</a:t>
            </a:r>
            <a:endParaRPr lang="en-AU" sz="1200" spc="-20" dirty="0">
              <a:solidFill>
                <a:srgbClr val="000000"/>
              </a:solidFill>
              <a:latin typeface="Helvetica" pitchFamily="50" charset="0"/>
            </a:endParaRPr>
          </a:p>
          <a:p>
            <a:pPr marL="228600" indent="-228600" algn="just">
              <a:spcBef>
                <a:spcPts val="600"/>
              </a:spcBef>
              <a:buFont typeface="+mj-lt"/>
              <a:buAutoNum type="arabicPeriod"/>
            </a:pPr>
            <a:r>
              <a:rPr lang="en-US" sz="1200" spc="-20" dirty="0">
                <a:solidFill>
                  <a:srgbClr val="000000"/>
                </a:solidFill>
                <a:latin typeface="Helvetica" pitchFamily="50" charset="0"/>
              </a:rPr>
              <a:t>An ‘email-style’ bill with the same content except some was ‘off-bill’, accessible via a link</a:t>
            </a:r>
            <a:endParaRPr lang="en-AU" sz="1200" spc="-20" dirty="0">
              <a:solidFill>
                <a:srgbClr val="000000"/>
              </a:solidFill>
              <a:latin typeface="Helvetica" pitchFamily="50" charset="0"/>
            </a:endParaRPr>
          </a:p>
          <a:p>
            <a:pPr marL="228600" indent="-228600" algn="just">
              <a:spcBef>
                <a:spcPts val="600"/>
              </a:spcBef>
              <a:buFont typeface="+mj-lt"/>
              <a:buAutoNum type="arabicPeriod"/>
            </a:pPr>
            <a:r>
              <a:rPr lang="en-US" sz="1200" spc="-20" dirty="0">
                <a:solidFill>
                  <a:srgbClr val="000000"/>
                </a:solidFill>
                <a:latin typeface="Helvetica" pitchFamily="50" charset="0"/>
              </a:rPr>
              <a:t>A ‘basic’ 2-page bill with just the minimum content</a:t>
            </a:r>
          </a:p>
          <a:p>
            <a:pPr algn="just">
              <a:spcBef>
                <a:spcPts val="600"/>
              </a:spcBef>
            </a:pPr>
            <a:endParaRPr lang="en-US" b="1" spc="-20" dirty="0">
              <a:solidFill>
                <a:srgbClr val="000000"/>
              </a:solidFill>
              <a:latin typeface="Helvetica" pitchFamily="50" charset="0"/>
            </a:endParaRPr>
          </a:p>
          <a:p>
            <a:pPr algn="just">
              <a:spcBef>
                <a:spcPts val="600"/>
              </a:spcBef>
            </a:pPr>
            <a:endParaRPr lang="en-US" b="1" spc="-20" dirty="0">
              <a:solidFill>
                <a:srgbClr val="000000"/>
              </a:solidFill>
              <a:latin typeface="Helvetica" pitchFamily="50" charset="0"/>
            </a:endParaRPr>
          </a:p>
          <a:p>
            <a:pPr algn="just">
              <a:spcBef>
                <a:spcPts val="600"/>
              </a:spcBef>
            </a:pPr>
            <a:endParaRPr lang="en-US" b="1" spc="-20" dirty="0">
              <a:solidFill>
                <a:srgbClr val="000000"/>
              </a:solidFill>
              <a:latin typeface="Helvetica" pitchFamily="50" charset="0"/>
            </a:endParaRPr>
          </a:p>
          <a:p>
            <a:pPr algn="just">
              <a:spcBef>
                <a:spcPts val="600"/>
              </a:spcBef>
            </a:pPr>
            <a:r>
              <a:rPr lang="en-US" b="1" spc="-20" dirty="0">
                <a:solidFill>
                  <a:srgbClr val="000000"/>
                </a:solidFill>
                <a:latin typeface="Helvetica" pitchFamily="50" charset="0"/>
              </a:rPr>
              <a:t>Design principles for energy bills</a:t>
            </a:r>
            <a:endParaRPr lang="en-AU" b="1" spc="-20" dirty="0">
              <a:solidFill>
                <a:srgbClr val="000000"/>
              </a:solidFill>
              <a:latin typeface="Helvetica" pitchFamily="50" charset="0"/>
            </a:endParaRPr>
          </a:p>
          <a:p>
            <a:pPr algn="just">
              <a:spcBef>
                <a:spcPts val="600"/>
              </a:spcBef>
            </a:pPr>
            <a:r>
              <a:rPr lang="en-US" sz="1200" spc="-20" dirty="0">
                <a:solidFill>
                  <a:srgbClr val="000000"/>
                </a:solidFill>
                <a:latin typeface="Helvetica" pitchFamily="50" charset="0"/>
              </a:rPr>
              <a:t>The existing literature reinforces the importance of bill design and layout for consumer comprehension and engagement. It also provides numerous techniques for how to achieve good design, including: using boxes and bold sparingly to highlight key information, structuring information carefully, and u</a:t>
            </a:r>
            <a:r>
              <a:rPr lang="en-AU" sz="1200" spc="-20" dirty="0">
                <a:solidFill>
                  <a:srgbClr val="000000"/>
                </a:solidFill>
                <a:latin typeface="Helvetica" pitchFamily="50" charset="0"/>
              </a:rPr>
              <a:t>sing conversational language. </a:t>
            </a:r>
          </a:p>
          <a:p>
            <a:pPr algn="just">
              <a:spcBef>
                <a:spcPts val="600"/>
              </a:spcBef>
            </a:pPr>
            <a:r>
              <a:rPr lang="en-US" sz="1200" spc="-20" dirty="0">
                <a:solidFill>
                  <a:srgbClr val="000000"/>
                </a:solidFill>
                <a:latin typeface="Helvetica" pitchFamily="50" charset="0"/>
              </a:rPr>
              <a:t>We distilled these suggestions and insights into 4 key design principles for energy bills.</a:t>
            </a:r>
            <a:endParaRPr lang="en-AU" sz="1200" spc="-20" dirty="0">
              <a:solidFill>
                <a:srgbClr val="000000"/>
              </a:solidFill>
              <a:latin typeface="Helvetica" pitchFamily="50" charset="0"/>
            </a:endParaRPr>
          </a:p>
          <a:p>
            <a:pPr marL="171450" indent="-171450" algn="just">
              <a:spcBef>
                <a:spcPts val="600"/>
              </a:spcBef>
              <a:buFont typeface="Arial" panose="020B0604020202020204" pitchFamily="34" charset="0"/>
              <a:buChar char="•"/>
            </a:pPr>
            <a:r>
              <a:rPr lang="en-US" sz="1200" spc="-20" dirty="0">
                <a:solidFill>
                  <a:srgbClr val="000000"/>
                </a:solidFill>
                <a:latin typeface="Helvetica" pitchFamily="50" charset="0"/>
              </a:rPr>
              <a:t>Language: Use simple, conversational language.</a:t>
            </a:r>
            <a:endParaRPr lang="en-AU" sz="1200" spc="-20" dirty="0">
              <a:solidFill>
                <a:srgbClr val="000000"/>
              </a:solidFill>
              <a:latin typeface="Helvetica" pitchFamily="50" charset="0"/>
            </a:endParaRPr>
          </a:p>
          <a:p>
            <a:pPr marL="171450" indent="-171450" algn="just">
              <a:spcBef>
                <a:spcPts val="600"/>
              </a:spcBef>
              <a:buFont typeface="Arial" panose="020B0604020202020204" pitchFamily="34" charset="0"/>
              <a:buChar char="•"/>
            </a:pPr>
            <a:r>
              <a:rPr lang="en-US" sz="1200" spc="-20" dirty="0">
                <a:solidFill>
                  <a:srgbClr val="000000"/>
                </a:solidFill>
                <a:latin typeface="Helvetica" pitchFamily="50" charset="0"/>
              </a:rPr>
              <a:t>Presentation: Make the bill visually attractive.</a:t>
            </a:r>
            <a:endParaRPr lang="en-AU" sz="1200" spc="-20" dirty="0">
              <a:solidFill>
                <a:srgbClr val="000000"/>
              </a:solidFill>
              <a:latin typeface="Helvetica" pitchFamily="50" charset="0"/>
            </a:endParaRPr>
          </a:p>
          <a:p>
            <a:pPr marL="171450" indent="-171450" algn="just">
              <a:spcBef>
                <a:spcPts val="600"/>
              </a:spcBef>
              <a:buFont typeface="Arial" panose="020B0604020202020204" pitchFamily="34" charset="0"/>
              <a:buChar char="•"/>
            </a:pPr>
            <a:r>
              <a:rPr lang="en-US" sz="1200" spc="-20" dirty="0">
                <a:solidFill>
                  <a:srgbClr val="000000"/>
                </a:solidFill>
                <a:latin typeface="Helvetica" pitchFamily="50" charset="0"/>
              </a:rPr>
              <a:t>Salience: Make the key information salient</a:t>
            </a:r>
            <a:endParaRPr lang="en-AU" sz="1200" spc="-20" dirty="0">
              <a:solidFill>
                <a:srgbClr val="000000"/>
              </a:solidFill>
              <a:latin typeface="Helvetica" pitchFamily="50" charset="0"/>
            </a:endParaRPr>
          </a:p>
          <a:p>
            <a:pPr marL="171450" indent="-171450" algn="just">
              <a:spcBef>
                <a:spcPts val="600"/>
              </a:spcBef>
              <a:buFont typeface="Arial" panose="020B0604020202020204" pitchFamily="34" charset="0"/>
              <a:buChar char="•"/>
            </a:pPr>
            <a:r>
              <a:rPr lang="en-US" sz="1200" spc="-20" dirty="0">
                <a:solidFill>
                  <a:srgbClr val="000000"/>
                </a:solidFill>
                <a:latin typeface="Helvetica" pitchFamily="50" charset="0"/>
              </a:rPr>
              <a:t>Structure: Order the information carefully and logically.</a:t>
            </a:r>
            <a:endParaRPr lang="en-AU" sz="1200" spc="-20" dirty="0">
              <a:solidFill>
                <a:srgbClr val="000000"/>
              </a:solidFill>
              <a:latin typeface="Helvetica" pitchFamily="50" charset="0"/>
            </a:endParaRPr>
          </a:p>
          <a:p>
            <a:pPr algn="just">
              <a:spcBef>
                <a:spcPts val="600"/>
              </a:spcBef>
            </a:pPr>
            <a:r>
              <a:rPr lang="en-US" sz="1200" spc="-20" dirty="0">
                <a:solidFill>
                  <a:srgbClr val="000000"/>
                </a:solidFill>
                <a:latin typeface="Helvetica" pitchFamily="50" charset="0"/>
              </a:rPr>
              <a:t>We confirmed these principles in qualitative research from focus groups and our survey. Consumers indicated that they want bills to be easy to understand. Specific suggestions for simplification included: reduce clutter, make critical information stand out, increase the font size, </a:t>
            </a:r>
            <a:r>
              <a:rPr lang="en-AU" sz="1200" spc="-20" dirty="0">
                <a:solidFill>
                  <a:srgbClr val="000000"/>
                </a:solidFill>
                <a:latin typeface="Helvetica" pitchFamily="50" charset="0"/>
              </a:rPr>
              <a:t>u</a:t>
            </a:r>
            <a:r>
              <a:rPr lang="en-US" sz="1200" spc="-20" dirty="0">
                <a:solidFill>
                  <a:srgbClr val="000000"/>
                </a:solidFill>
                <a:latin typeface="Helvetica" pitchFamily="50" charset="0"/>
              </a:rPr>
              <a:t>se less jargon, and provide clearer explanations.</a:t>
            </a:r>
          </a:p>
          <a:p>
            <a:pPr algn="just">
              <a:spcBef>
                <a:spcPts val="600"/>
              </a:spcBef>
            </a:pPr>
            <a:endParaRPr lang="en-US" sz="1200" spc="-20" dirty="0">
              <a:solidFill>
                <a:srgbClr val="000000"/>
              </a:solidFill>
              <a:latin typeface="Helvetica" pitchFamily="50" charset="0"/>
            </a:endParaRPr>
          </a:p>
          <a:p>
            <a:pPr algn="just">
              <a:spcBef>
                <a:spcPts val="600"/>
              </a:spcBef>
            </a:pPr>
            <a:endParaRPr lang="en-AU" sz="1200" spc="-20" dirty="0">
              <a:solidFill>
                <a:srgbClr val="000000"/>
              </a:solidFill>
              <a:latin typeface="Helvetica" pitchFamily="50" charset="0"/>
            </a:endParaRPr>
          </a:p>
          <a:p>
            <a:pPr algn="just">
              <a:spcBef>
                <a:spcPts val="600"/>
              </a:spcBef>
            </a:pPr>
            <a:r>
              <a:rPr lang="en-US" b="1" spc="-20" dirty="0">
                <a:solidFill>
                  <a:srgbClr val="000000"/>
                </a:solidFill>
                <a:latin typeface="Helvetica" pitchFamily="50" charset="0"/>
              </a:rPr>
              <a:t>Testing bill length and layout</a:t>
            </a:r>
            <a:endParaRPr lang="en-AU" b="1" spc="-20" dirty="0">
              <a:solidFill>
                <a:srgbClr val="000000"/>
              </a:solidFill>
              <a:latin typeface="Helvetica" pitchFamily="50" charset="0"/>
            </a:endParaRPr>
          </a:p>
          <a:p>
            <a:pPr algn="just">
              <a:spcBef>
                <a:spcPts val="600"/>
              </a:spcBef>
            </a:pPr>
            <a:r>
              <a:rPr lang="en-US" sz="1200" spc="-20" dirty="0">
                <a:solidFill>
                  <a:srgbClr val="000000"/>
                </a:solidFill>
                <a:latin typeface="Helvetica" pitchFamily="50" charset="0"/>
              </a:rPr>
              <a:t>We tested the impact of the bill prototypes on comprehension. This helped us answer 3 questions in relation to bill length and layout. </a:t>
            </a:r>
            <a:endParaRPr lang="en-AU" sz="1200" spc="-20" dirty="0">
              <a:solidFill>
                <a:srgbClr val="000000"/>
              </a:solidFill>
              <a:latin typeface="Helvetica" pitchFamily="50" charset="0"/>
            </a:endParaRPr>
          </a:p>
          <a:p>
            <a:pPr algn="just">
              <a:spcBef>
                <a:spcPts val="600"/>
              </a:spcBef>
            </a:pPr>
            <a:r>
              <a:rPr lang="en-AU" sz="1200" spc="-20" dirty="0">
                <a:solidFill>
                  <a:srgbClr val="000000"/>
                </a:solidFill>
                <a:latin typeface="Helvetica" pitchFamily="50" charset="0"/>
              </a:rPr>
              <a:t>First, </a:t>
            </a:r>
            <a:r>
              <a:rPr lang="en-US" sz="1200" spc="-20" dirty="0">
                <a:solidFill>
                  <a:srgbClr val="000000"/>
                </a:solidFill>
                <a:latin typeface="Helvetica" pitchFamily="50" charset="0"/>
              </a:rPr>
              <a:t>would too much additional content be overwhelming? We tested this by comparing comprehension levels for respondents who saw Bills 1 &amp; 2 vs. those who saw Bill 4. We did not find evidence of a difference in comprehension. This implies that, in a well-designed bill, additional content may not be overwhelming. </a:t>
            </a:r>
            <a:endParaRPr lang="en-AU" sz="1200" spc="-20" dirty="0">
              <a:solidFill>
                <a:srgbClr val="000000"/>
              </a:solidFill>
              <a:latin typeface="Helvetica" pitchFamily="50" charset="0"/>
            </a:endParaRPr>
          </a:p>
          <a:p>
            <a:pPr algn="just">
              <a:spcBef>
                <a:spcPts val="600"/>
              </a:spcBef>
            </a:pPr>
            <a:r>
              <a:rPr lang="en-AU" sz="1200" spc="-20" dirty="0">
                <a:solidFill>
                  <a:srgbClr val="000000"/>
                </a:solidFill>
                <a:latin typeface="Helvetica" pitchFamily="50" charset="0"/>
              </a:rPr>
              <a:t>Second, would </a:t>
            </a:r>
            <a:r>
              <a:rPr lang="en-US" sz="1200" spc="-20" dirty="0">
                <a:solidFill>
                  <a:srgbClr val="000000"/>
                </a:solidFill>
                <a:latin typeface="Helvetica" pitchFamily="50" charset="0"/>
              </a:rPr>
              <a:t>better structure and more white space improve comprehension (Bill 1 vs. Bill 2)? Again, we did not find evidence of a difference. </a:t>
            </a:r>
            <a:endParaRPr lang="en-AU" sz="1200" spc="-20" dirty="0">
              <a:solidFill>
                <a:srgbClr val="000000"/>
              </a:solidFill>
              <a:latin typeface="Helvetica" pitchFamily="50" charset="0"/>
            </a:endParaRPr>
          </a:p>
          <a:p>
            <a:pPr algn="just">
              <a:spcBef>
                <a:spcPts val="600"/>
              </a:spcBef>
            </a:pPr>
            <a:r>
              <a:rPr lang="en-US" sz="1200" spc="-20" dirty="0">
                <a:solidFill>
                  <a:srgbClr val="000000"/>
                </a:solidFill>
                <a:latin typeface="Helvetica" pitchFamily="50" charset="0"/>
              </a:rPr>
              <a:t>Finally, we also looked at whether it would help to move some information off-bill (Bill 1&amp;2 vs. Bill 3). In this case, we found moving information off-bill had a negative impact on comprehension because many respondents did not click on the link. </a:t>
            </a:r>
          </a:p>
          <a:p>
            <a:pPr algn="just">
              <a:spcBef>
                <a:spcPts val="600"/>
              </a:spcBef>
            </a:pPr>
            <a:r>
              <a:rPr lang="en-US" sz="1200" spc="-20" dirty="0">
                <a:solidFill>
                  <a:srgbClr val="000000"/>
                </a:solidFill>
                <a:latin typeface="Helvetica" pitchFamily="50" charset="0"/>
              </a:rPr>
              <a:t>We asked respondents what they liked and disliked about the bill they saw. They generally commented </a:t>
            </a:r>
            <a:r>
              <a:rPr lang="en-US" sz="1200" spc="-20" dirty="0" err="1">
                <a:solidFill>
                  <a:srgbClr val="000000"/>
                </a:solidFill>
                <a:latin typeface="Helvetica" pitchFamily="50" charset="0"/>
              </a:rPr>
              <a:t>favourably</a:t>
            </a:r>
            <a:r>
              <a:rPr lang="en-US" sz="1200" spc="-20" dirty="0">
                <a:solidFill>
                  <a:srgbClr val="000000"/>
                </a:solidFill>
                <a:latin typeface="Helvetica" pitchFamily="50" charset="0"/>
              </a:rPr>
              <a:t> on the bills’ designs but, for all 4 bills, there were mixed views on specific features (see slides on ‘What people liked or disliked’ for further details). </a:t>
            </a:r>
            <a:endParaRPr lang="en-AU" sz="1200" spc="-20" dirty="0">
              <a:solidFill>
                <a:srgbClr val="000000"/>
              </a:solidFill>
              <a:latin typeface="Helvetica" pitchFamily="50" charset="0"/>
            </a:endParaRPr>
          </a:p>
        </p:txBody>
      </p:sp>
      <p:sp>
        <p:nvSpPr>
          <p:cNvPr id="2" name="Title 1"/>
          <p:cNvSpPr>
            <a:spLocks noGrp="1"/>
          </p:cNvSpPr>
          <p:nvPr>
            <p:ph type="title"/>
          </p:nvPr>
        </p:nvSpPr>
        <p:spPr/>
        <p:txBody>
          <a:bodyPr/>
          <a:lstStyle/>
          <a:p>
            <a:r>
              <a:rPr lang="en-AU" dirty="0"/>
              <a:t>Bill simplification: Overview and key findings</a:t>
            </a:r>
          </a:p>
        </p:txBody>
      </p:sp>
    </p:spTree>
    <p:extLst>
      <p:ext uri="{BB962C8B-B14F-4D97-AF65-F5344CB8AC3E}">
        <p14:creationId xmlns:p14="http://schemas.microsoft.com/office/powerpoint/2010/main" val="19945827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descr="Navy background"/>
          <p:cNvSpPr/>
          <p:nvPr/>
        </p:nvSpPr>
        <p:spPr>
          <a:xfrm>
            <a:off x="8950410" y="0"/>
            <a:ext cx="32415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2"/>
              </a:solidFill>
            </a:endParaRPr>
          </a:p>
        </p:txBody>
      </p:sp>
      <p:sp>
        <p:nvSpPr>
          <p:cNvPr id="3" name="Slide Number Placeholder 2"/>
          <p:cNvSpPr>
            <a:spLocks noGrp="1"/>
          </p:cNvSpPr>
          <p:nvPr>
            <p:ph type="sldNum" sz="quarter" idx="12"/>
          </p:nvPr>
        </p:nvSpPr>
        <p:spPr/>
        <p:txBody>
          <a:bodyPr/>
          <a:lstStyle/>
          <a:p>
            <a:fld id="{0500C9E6-702F-A843-8A04-80C500C6891A}" type="slidenum">
              <a:rPr lang="en-AU" smtClean="0"/>
              <a:t>25</a:t>
            </a:fld>
            <a:endParaRPr lang="en-AU" dirty="0"/>
          </a:p>
        </p:txBody>
      </p:sp>
      <p:sp>
        <p:nvSpPr>
          <p:cNvPr id="8" name="Text Placeholder 4"/>
          <p:cNvSpPr>
            <a:spLocks noGrp="1"/>
          </p:cNvSpPr>
          <p:nvPr>
            <p:ph type="body" sz="quarter" idx="14"/>
          </p:nvPr>
        </p:nvSpPr>
        <p:spPr>
          <a:xfrm>
            <a:off x="9397092" y="2237700"/>
            <a:ext cx="2245179" cy="2945960"/>
          </a:xfrm>
        </p:spPr>
        <p:txBody>
          <a:bodyPr/>
          <a:lstStyle/>
          <a:p>
            <a:pPr>
              <a:spcBef>
                <a:spcPts val="1200"/>
              </a:spcBef>
            </a:pPr>
            <a:r>
              <a:rPr lang="en-US" sz="2000" b="1" dirty="0">
                <a:solidFill>
                  <a:schemeClr val="accent5"/>
                </a:solidFill>
              </a:rPr>
              <a:t>Make it easy </a:t>
            </a:r>
          </a:p>
          <a:p>
            <a:pPr>
              <a:spcBef>
                <a:spcPts val="1200"/>
              </a:spcBef>
            </a:pPr>
            <a:r>
              <a:rPr lang="en-US" dirty="0">
                <a:solidFill>
                  <a:schemeClr val="bg1"/>
                </a:solidFill>
              </a:rPr>
              <a:t>Presenting information in a simple and salient way – highlighting the key information, using simple and conversational language, and </a:t>
            </a:r>
            <a:r>
              <a:rPr lang="en-US" dirty="0" err="1">
                <a:solidFill>
                  <a:schemeClr val="bg1"/>
                </a:solidFill>
              </a:rPr>
              <a:t>utilising</a:t>
            </a:r>
            <a:r>
              <a:rPr lang="en-US" dirty="0">
                <a:solidFill>
                  <a:schemeClr val="bg1"/>
                </a:solidFill>
              </a:rPr>
              <a:t> white space – helps consumers better attend to and understand information presented.</a:t>
            </a:r>
          </a:p>
        </p:txBody>
      </p:sp>
      <p:pic>
        <p:nvPicPr>
          <p:cNvPr id="10" name="Picture 9" descr="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190" y="864048"/>
            <a:ext cx="1497227" cy="1497227"/>
          </a:xfrm>
          <a:prstGeom prst="rect">
            <a:avLst/>
          </a:prstGeom>
        </p:spPr>
      </p:pic>
      <p:sp>
        <p:nvSpPr>
          <p:cNvPr id="4" name="TextBox 3"/>
          <p:cNvSpPr txBox="1"/>
          <p:nvPr/>
        </p:nvSpPr>
        <p:spPr>
          <a:xfrm>
            <a:off x="1052842" y="6445173"/>
            <a:ext cx="6453004" cy="246221"/>
          </a:xfrm>
          <a:prstGeom prst="rect">
            <a:avLst/>
          </a:prstGeom>
          <a:noFill/>
        </p:spPr>
        <p:txBody>
          <a:bodyPr wrap="square" rtlCol="0">
            <a:spAutoFit/>
          </a:bodyPr>
          <a:lstStyle/>
          <a:p>
            <a:r>
              <a:rPr lang="en-AU" sz="1000" b="1" dirty="0" smtClean="0"/>
              <a:t>Note: </a:t>
            </a:r>
            <a:r>
              <a:rPr lang="en-AU" sz="1000" dirty="0" smtClean="0"/>
              <a:t>For more detail, refer to Section 3 of the Literature Review.</a:t>
            </a:r>
            <a:endParaRPr lang="en-AU" sz="1000" dirty="0"/>
          </a:p>
        </p:txBody>
      </p:sp>
      <p:sp>
        <p:nvSpPr>
          <p:cNvPr id="5" name="Text Placeholder 4"/>
          <p:cNvSpPr>
            <a:spLocks noGrp="1"/>
          </p:cNvSpPr>
          <p:nvPr>
            <p:ph type="body" sz="quarter" idx="14"/>
          </p:nvPr>
        </p:nvSpPr>
        <p:spPr>
          <a:xfrm>
            <a:off x="479423" y="1336053"/>
            <a:ext cx="8027763" cy="4597294"/>
          </a:xfrm>
        </p:spPr>
        <p:txBody>
          <a:bodyPr numCol="3" spcCol="468000"/>
          <a:lstStyle/>
          <a:p>
            <a:r>
              <a:rPr lang="en-AU" b="1" dirty="0"/>
              <a:t>The bill layout</a:t>
            </a:r>
            <a:r>
              <a:rPr lang="en-AU" dirty="0">
                <a:solidFill>
                  <a:schemeClr val="tx1"/>
                </a:solidFill>
              </a:rPr>
              <a:t> </a:t>
            </a:r>
            <a:r>
              <a:rPr lang="en-AU" b="1" dirty="0"/>
              <a:t>matters for consumer comprehension and engagement. </a:t>
            </a:r>
          </a:p>
          <a:p>
            <a:r>
              <a:rPr lang="en-AU" sz="1200" dirty="0">
                <a:solidFill>
                  <a:schemeClr val="tx1"/>
                </a:solidFill>
              </a:rPr>
              <a:t>An online experiment with over 10,000 participants across 10 countries tested the impact of a ‘best practice’ bill, which clearly and coherently laid out important information (European Commission 2018, pp136-144). This bill outperformed a stylised ‘current market practice’ bill on a several measures of comprehension and easing of understanding.</a:t>
            </a:r>
          </a:p>
          <a:p>
            <a:endParaRPr lang="en-AU" sz="1200" dirty="0">
              <a:solidFill>
                <a:schemeClr val="tx1"/>
              </a:solidFill>
            </a:endParaRPr>
          </a:p>
          <a:p>
            <a:endParaRPr lang="en-AU" sz="1200" dirty="0">
              <a:solidFill>
                <a:schemeClr val="tx1"/>
              </a:solidFill>
            </a:endParaRPr>
          </a:p>
          <a:p>
            <a:endParaRPr lang="en-AU" sz="1200" dirty="0">
              <a:solidFill>
                <a:schemeClr val="tx1"/>
              </a:solidFill>
            </a:endParaRPr>
          </a:p>
          <a:p>
            <a:endParaRPr lang="en-AU" sz="1200" dirty="0">
              <a:solidFill>
                <a:schemeClr val="tx1"/>
              </a:solidFill>
            </a:endParaRPr>
          </a:p>
          <a:p>
            <a:endParaRPr lang="en-AU" sz="1200" dirty="0">
              <a:solidFill>
                <a:schemeClr val="tx1"/>
              </a:solidFill>
            </a:endParaRPr>
          </a:p>
          <a:p>
            <a:endParaRPr lang="en-AU" sz="1200" dirty="0">
              <a:solidFill>
                <a:schemeClr val="tx1"/>
              </a:solidFill>
            </a:endParaRPr>
          </a:p>
          <a:p>
            <a:r>
              <a:rPr lang="en-AU" b="1" dirty="0">
                <a:solidFill>
                  <a:schemeClr val="accent2"/>
                </a:solidFill>
              </a:rPr>
              <a:t>The bill’s formatting and presentation is also important. </a:t>
            </a:r>
          </a:p>
          <a:p>
            <a:r>
              <a:rPr lang="en-AU" sz="1200" dirty="0">
                <a:solidFill>
                  <a:schemeClr val="tx1"/>
                </a:solidFill>
              </a:rPr>
              <a:t>Presentation matters for gaining and holding the reader’s attention. This could include: </a:t>
            </a:r>
          </a:p>
          <a:p>
            <a:pPr marL="171450" indent="-171450">
              <a:buFont typeface="Arial" panose="020B0604020202020204" pitchFamily="34" charset="0"/>
              <a:buChar char="•"/>
            </a:pPr>
            <a:r>
              <a:rPr lang="en-AU" sz="1200" dirty="0">
                <a:solidFill>
                  <a:schemeClr val="tx1"/>
                </a:solidFill>
              </a:rPr>
              <a:t>Using boxes and bold sparingly to highlight key information</a:t>
            </a:r>
          </a:p>
          <a:p>
            <a:pPr marL="171450" indent="-171450">
              <a:buFont typeface="Arial" panose="020B0604020202020204" pitchFamily="34" charset="0"/>
              <a:buChar char="•"/>
            </a:pPr>
            <a:r>
              <a:rPr lang="en-AU" sz="1200" dirty="0">
                <a:solidFill>
                  <a:schemeClr val="tx1"/>
                </a:solidFill>
              </a:rPr>
              <a:t>Making the bill visually attractive</a:t>
            </a:r>
          </a:p>
          <a:p>
            <a:pPr marL="171450" indent="-171450">
              <a:buFont typeface="Arial" panose="020B0604020202020204" pitchFamily="34" charset="0"/>
              <a:buChar char="•"/>
            </a:pPr>
            <a:r>
              <a:rPr lang="en-AU" sz="1200" dirty="0">
                <a:solidFill>
                  <a:schemeClr val="tx1"/>
                </a:solidFill>
              </a:rPr>
              <a:t>Ordering information carefully</a:t>
            </a:r>
          </a:p>
          <a:p>
            <a:pPr marL="171450" indent="-171450">
              <a:buFont typeface="Arial" panose="020B0604020202020204" pitchFamily="34" charset="0"/>
              <a:buChar char="•"/>
            </a:pPr>
            <a:r>
              <a:rPr lang="en-AU" sz="1200" dirty="0">
                <a:solidFill>
                  <a:schemeClr val="tx1"/>
                </a:solidFill>
              </a:rPr>
              <a:t>Using a combination of text, diagrams and tables.</a:t>
            </a:r>
          </a:p>
          <a:p>
            <a:endParaRPr lang="en-AU" b="1" dirty="0"/>
          </a:p>
          <a:p>
            <a:endParaRPr lang="en-AU" b="1" dirty="0"/>
          </a:p>
          <a:p>
            <a:endParaRPr lang="en-AU" b="1" dirty="0"/>
          </a:p>
          <a:p>
            <a:endParaRPr lang="en-AU" b="1" dirty="0"/>
          </a:p>
          <a:p>
            <a:endParaRPr lang="en-AU" b="1" dirty="0"/>
          </a:p>
          <a:p>
            <a:endParaRPr lang="en-AU" b="1" dirty="0"/>
          </a:p>
          <a:p>
            <a:r>
              <a:rPr lang="en-AU" b="1" dirty="0">
                <a:solidFill>
                  <a:schemeClr val="accent3"/>
                </a:solidFill>
              </a:rPr>
              <a:t>Complex language and terminology reduces consumer comprehension. </a:t>
            </a:r>
          </a:p>
          <a:p>
            <a:r>
              <a:rPr lang="en-AU" sz="1200" dirty="0">
                <a:solidFill>
                  <a:schemeClr val="tx1"/>
                </a:solidFill>
              </a:rPr>
              <a:t>Consumers struggle with complex language, detailed data, and with technical terms such as ‘supply charge’, ‘kilowatt-hour (kWh)’, or ‘solar exports’. Techniques to address this include: </a:t>
            </a:r>
          </a:p>
          <a:p>
            <a:pPr marL="171450" indent="-171450">
              <a:buFont typeface="Arial" panose="020B0604020202020204" pitchFamily="34" charset="0"/>
              <a:buChar char="•"/>
            </a:pPr>
            <a:r>
              <a:rPr lang="en-AU" sz="1200" dirty="0">
                <a:solidFill>
                  <a:schemeClr val="tx1"/>
                </a:solidFill>
              </a:rPr>
              <a:t>Using graphs to present data</a:t>
            </a:r>
          </a:p>
          <a:p>
            <a:pPr marL="171450" indent="-171450">
              <a:buFont typeface="Arial" panose="020B0604020202020204" pitchFamily="34" charset="0"/>
              <a:buChar char="•"/>
            </a:pPr>
            <a:r>
              <a:rPr lang="en-AU" sz="1200" dirty="0">
                <a:solidFill>
                  <a:schemeClr val="tx1"/>
                </a:solidFill>
              </a:rPr>
              <a:t>Using conversational language (such as ‘What do I owe?’ and ‘When should I pay by?’)</a:t>
            </a:r>
          </a:p>
          <a:p>
            <a:pPr marL="171450" indent="-171450">
              <a:buFont typeface="Arial" panose="020B0604020202020204" pitchFamily="34" charset="0"/>
              <a:buChar char="•"/>
            </a:pPr>
            <a:r>
              <a:rPr lang="en-AU" sz="1200" dirty="0">
                <a:solidFill>
                  <a:schemeClr val="tx1"/>
                </a:solidFill>
              </a:rPr>
              <a:t>Removing jargon or defining technical terms</a:t>
            </a:r>
          </a:p>
          <a:p>
            <a:pPr marL="171450" indent="-171450">
              <a:buFont typeface="Arial" panose="020B0604020202020204" pitchFamily="34" charset="0"/>
              <a:buChar char="•"/>
            </a:pPr>
            <a:r>
              <a:rPr lang="en-AU" sz="1200" dirty="0">
                <a:solidFill>
                  <a:schemeClr val="tx1"/>
                </a:solidFill>
              </a:rPr>
              <a:t>Aiming for a year 7/8 reading level</a:t>
            </a:r>
          </a:p>
          <a:p>
            <a:r>
              <a:rPr lang="en-AU" sz="1200" dirty="0">
                <a:solidFill>
                  <a:schemeClr val="tx1"/>
                </a:solidFill>
              </a:rPr>
              <a:t> </a:t>
            </a:r>
          </a:p>
          <a:p>
            <a:endParaRPr lang="en-AU" sz="1200" dirty="0">
              <a:solidFill>
                <a:schemeClr val="tx1"/>
              </a:solidFill>
            </a:endParaRPr>
          </a:p>
        </p:txBody>
      </p:sp>
      <p:sp>
        <p:nvSpPr>
          <p:cNvPr id="2" name="Title 1"/>
          <p:cNvSpPr>
            <a:spLocks noGrp="1"/>
          </p:cNvSpPr>
          <p:nvPr>
            <p:ph type="title"/>
          </p:nvPr>
        </p:nvSpPr>
        <p:spPr>
          <a:xfrm>
            <a:off x="479424" y="476250"/>
            <a:ext cx="8150225" cy="387798"/>
          </a:xfrm>
        </p:spPr>
        <p:txBody>
          <a:bodyPr/>
          <a:lstStyle/>
          <a:p>
            <a:r>
              <a:rPr lang="en-AU" dirty="0" smtClean="0"/>
              <a:t>What the literature says about bill simplification</a:t>
            </a:r>
            <a:endParaRPr lang="en-AU" dirty="0"/>
          </a:p>
        </p:txBody>
      </p:sp>
    </p:spTree>
    <p:extLst>
      <p:ext uri="{BB962C8B-B14F-4D97-AF65-F5344CB8AC3E}">
        <p14:creationId xmlns:p14="http://schemas.microsoft.com/office/powerpoint/2010/main" val="33524876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Grey background"/>
          <p:cNvSpPr/>
          <p:nvPr/>
        </p:nvSpPr>
        <p:spPr>
          <a:xfrm>
            <a:off x="6025019" y="6980"/>
            <a:ext cx="6166981" cy="684843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Slide Number Placeholder 2"/>
          <p:cNvSpPr>
            <a:spLocks noGrp="1"/>
          </p:cNvSpPr>
          <p:nvPr>
            <p:ph type="sldNum" sz="quarter" idx="12"/>
          </p:nvPr>
        </p:nvSpPr>
        <p:spPr>
          <a:xfrm>
            <a:off x="11299823" y="6532580"/>
            <a:ext cx="412751" cy="123111"/>
          </a:xfrm>
        </p:spPr>
        <p:txBody>
          <a:bodyPr/>
          <a:lstStyle/>
          <a:p>
            <a:fld id="{0500C9E6-702F-A843-8A04-80C500C6891A}" type="slidenum">
              <a:rPr lang="en-AU" smtClean="0"/>
              <a:t>26</a:t>
            </a:fld>
            <a:endParaRPr lang="en-AU" dirty="0"/>
          </a:p>
        </p:txBody>
      </p:sp>
      <p:sp>
        <p:nvSpPr>
          <p:cNvPr id="46" name="Rectangle 45"/>
          <p:cNvSpPr/>
          <p:nvPr/>
        </p:nvSpPr>
        <p:spPr>
          <a:xfrm>
            <a:off x="7337843" y="4937473"/>
            <a:ext cx="4506226" cy="861774"/>
          </a:xfrm>
          <a:prstGeom prst="rect">
            <a:avLst/>
          </a:prstGeom>
        </p:spPr>
        <p:txBody>
          <a:bodyPr wrap="square">
            <a:spAutoFit/>
          </a:bodyPr>
          <a:lstStyle/>
          <a:p>
            <a:pPr lvl="0" algn="just"/>
            <a:r>
              <a:rPr lang="en-US" sz="1400" b="1" dirty="0" smtClean="0">
                <a:solidFill>
                  <a:schemeClr val="accent2"/>
                </a:solidFill>
              </a:rPr>
              <a:t>Structure</a:t>
            </a:r>
            <a:endParaRPr lang="en-US" sz="1400" b="1" dirty="0">
              <a:solidFill>
                <a:schemeClr val="accent2"/>
              </a:solidFill>
            </a:endParaRPr>
          </a:p>
          <a:p>
            <a:pPr lvl="0" algn="just"/>
            <a:r>
              <a:rPr lang="en-US" sz="1200" dirty="0" smtClean="0">
                <a:solidFill>
                  <a:srgbClr val="000000"/>
                </a:solidFill>
              </a:rPr>
              <a:t>Group the bill contents into common themes (e.g. how to pay, understand your bill, understand your plan). Order information carefully and draw out key facts.</a:t>
            </a:r>
            <a:endParaRPr lang="en-AU" sz="1200" dirty="0">
              <a:solidFill>
                <a:srgbClr val="000000"/>
              </a:solidFill>
            </a:endParaRPr>
          </a:p>
        </p:txBody>
      </p:sp>
      <p:pic>
        <p:nvPicPr>
          <p:cNvPr id="10" name="Picture 9" descr="Three connected circles icon"/>
          <p:cNvPicPr>
            <a:picLocks noChangeAspect="1"/>
          </p:cNvPicPr>
          <p:nvPr/>
        </p:nvPicPr>
        <p:blipFill>
          <a:blip r:embed="rId3"/>
          <a:stretch>
            <a:fillRect/>
          </a:stretch>
        </p:blipFill>
        <p:spPr>
          <a:xfrm>
            <a:off x="6483429" y="5023906"/>
            <a:ext cx="682811" cy="688908"/>
          </a:xfrm>
          <a:prstGeom prst="rect">
            <a:avLst/>
          </a:prstGeom>
        </p:spPr>
      </p:pic>
      <p:sp>
        <p:nvSpPr>
          <p:cNvPr id="45" name="Rectangle 44"/>
          <p:cNvSpPr/>
          <p:nvPr/>
        </p:nvSpPr>
        <p:spPr>
          <a:xfrm>
            <a:off x="7337843" y="3755673"/>
            <a:ext cx="4506226" cy="1046440"/>
          </a:xfrm>
          <a:prstGeom prst="rect">
            <a:avLst/>
          </a:prstGeom>
        </p:spPr>
        <p:txBody>
          <a:bodyPr wrap="square">
            <a:spAutoFit/>
          </a:bodyPr>
          <a:lstStyle/>
          <a:p>
            <a:pPr lvl="0" algn="just"/>
            <a:r>
              <a:rPr lang="en-US" sz="1400" b="1" dirty="0" smtClean="0">
                <a:solidFill>
                  <a:schemeClr val="accent1"/>
                </a:solidFill>
              </a:rPr>
              <a:t>Salience</a:t>
            </a:r>
            <a:endParaRPr lang="en-US" sz="1400" b="1" dirty="0">
              <a:solidFill>
                <a:schemeClr val="accent1"/>
              </a:solidFill>
            </a:endParaRPr>
          </a:p>
          <a:p>
            <a:pPr algn="just"/>
            <a:r>
              <a:rPr lang="en-US" sz="1200" dirty="0" smtClean="0">
                <a:solidFill>
                  <a:srgbClr val="000000"/>
                </a:solidFill>
              </a:rPr>
              <a:t>Include </a:t>
            </a:r>
            <a:r>
              <a:rPr lang="en-US" sz="1200" dirty="0">
                <a:solidFill>
                  <a:srgbClr val="000000"/>
                </a:solidFill>
              </a:rPr>
              <a:t>key information on the front page. Only include one graphic for the ‘amount due’. Use boxes and bold sparingly to highlight key information.</a:t>
            </a:r>
          </a:p>
          <a:p>
            <a:pPr lvl="0" algn="just"/>
            <a:endParaRPr lang="en-US" sz="1200" dirty="0">
              <a:solidFill>
                <a:srgbClr val="000000"/>
              </a:solidFill>
            </a:endParaRPr>
          </a:p>
        </p:txBody>
      </p:sp>
      <p:pic>
        <p:nvPicPr>
          <p:cNvPr id="8" name="Picture 7" descr="Star inside a circle icon"/>
          <p:cNvPicPr>
            <a:picLocks noChangeAspect="1"/>
          </p:cNvPicPr>
          <p:nvPr/>
        </p:nvPicPr>
        <p:blipFill>
          <a:blip r:embed="rId4"/>
          <a:stretch>
            <a:fillRect/>
          </a:stretch>
        </p:blipFill>
        <p:spPr>
          <a:xfrm>
            <a:off x="6483429" y="3820216"/>
            <a:ext cx="682811" cy="682811"/>
          </a:xfrm>
          <a:prstGeom prst="rect">
            <a:avLst/>
          </a:prstGeom>
        </p:spPr>
      </p:pic>
      <p:sp>
        <p:nvSpPr>
          <p:cNvPr id="44" name="Rectangle 43"/>
          <p:cNvSpPr/>
          <p:nvPr/>
        </p:nvSpPr>
        <p:spPr>
          <a:xfrm>
            <a:off x="7337843" y="2624517"/>
            <a:ext cx="4506226" cy="677108"/>
          </a:xfrm>
          <a:prstGeom prst="rect">
            <a:avLst/>
          </a:prstGeom>
        </p:spPr>
        <p:txBody>
          <a:bodyPr wrap="square">
            <a:spAutoFit/>
          </a:bodyPr>
          <a:lstStyle/>
          <a:p>
            <a:pPr lvl="0" algn="just"/>
            <a:r>
              <a:rPr lang="en-US" sz="1400" b="1" dirty="0" smtClean="0">
                <a:solidFill>
                  <a:schemeClr val="tx2"/>
                </a:solidFill>
              </a:rPr>
              <a:t>Presentation</a:t>
            </a:r>
          </a:p>
          <a:p>
            <a:pPr lvl="0" algn="just"/>
            <a:r>
              <a:rPr lang="en-US" sz="1200" dirty="0">
                <a:solidFill>
                  <a:srgbClr val="000000"/>
                </a:solidFill>
              </a:rPr>
              <a:t>Make the bill visually attractive. Use a combination of text, diagrams and tables.</a:t>
            </a:r>
          </a:p>
        </p:txBody>
      </p:sp>
      <p:pic>
        <p:nvPicPr>
          <p:cNvPr id="9" name="Picture 8" descr="Eye icon"/>
          <p:cNvPicPr>
            <a:picLocks noChangeAspect="1"/>
          </p:cNvPicPr>
          <p:nvPr/>
        </p:nvPicPr>
        <p:blipFill>
          <a:blip r:embed="rId5"/>
          <a:stretch>
            <a:fillRect/>
          </a:stretch>
        </p:blipFill>
        <p:spPr>
          <a:xfrm>
            <a:off x="6438006" y="2544753"/>
            <a:ext cx="816935" cy="816935"/>
          </a:xfrm>
          <a:prstGeom prst="rect">
            <a:avLst/>
          </a:prstGeom>
        </p:spPr>
      </p:pic>
      <p:sp>
        <p:nvSpPr>
          <p:cNvPr id="43" name="TextBox 42"/>
          <p:cNvSpPr txBox="1"/>
          <p:nvPr/>
        </p:nvSpPr>
        <p:spPr>
          <a:xfrm>
            <a:off x="7337843" y="1447572"/>
            <a:ext cx="4506226" cy="861774"/>
          </a:xfrm>
          <a:prstGeom prst="rect">
            <a:avLst/>
          </a:prstGeom>
          <a:noFill/>
        </p:spPr>
        <p:txBody>
          <a:bodyPr wrap="square" rtlCol="0">
            <a:spAutoFit/>
          </a:bodyPr>
          <a:lstStyle/>
          <a:p>
            <a:pPr algn="just"/>
            <a:r>
              <a:rPr lang="en-AU" sz="1400" b="1" dirty="0">
                <a:solidFill>
                  <a:schemeClr val="bg2"/>
                </a:solidFill>
              </a:rPr>
              <a:t>Language</a:t>
            </a:r>
          </a:p>
          <a:p>
            <a:pPr algn="just"/>
            <a:r>
              <a:rPr lang="en-US" sz="1200" dirty="0"/>
              <a:t>Use conversational language and plain English, aiming for a year 7-8 reading level. Remove jargon or technical terms where possible.</a:t>
            </a:r>
          </a:p>
        </p:txBody>
      </p:sp>
      <p:pic>
        <p:nvPicPr>
          <p:cNvPr id="11" name="Picture 10" descr="Speech bubble icon"/>
          <p:cNvPicPr>
            <a:picLocks noChangeAspect="1"/>
          </p:cNvPicPr>
          <p:nvPr/>
        </p:nvPicPr>
        <p:blipFill>
          <a:blip r:embed="rId6"/>
          <a:stretch>
            <a:fillRect/>
          </a:stretch>
        </p:blipFill>
        <p:spPr>
          <a:xfrm>
            <a:off x="6477566" y="1534005"/>
            <a:ext cx="682811" cy="688908"/>
          </a:xfrm>
          <a:prstGeom prst="rect">
            <a:avLst/>
          </a:prstGeom>
        </p:spPr>
      </p:pic>
      <p:sp>
        <p:nvSpPr>
          <p:cNvPr id="47" name="Rectangle 46"/>
          <p:cNvSpPr/>
          <p:nvPr/>
        </p:nvSpPr>
        <p:spPr>
          <a:xfrm>
            <a:off x="7337842" y="1041338"/>
            <a:ext cx="4506226" cy="338554"/>
          </a:xfrm>
          <a:prstGeom prst="rect">
            <a:avLst/>
          </a:prstGeom>
        </p:spPr>
        <p:txBody>
          <a:bodyPr wrap="square">
            <a:spAutoFit/>
          </a:bodyPr>
          <a:lstStyle/>
          <a:p>
            <a:pPr lvl="0">
              <a:spcBef>
                <a:spcPts val="700"/>
              </a:spcBef>
            </a:pPr>
            <a:r>
              <a:rPr lang="en-AU" sz="1600" b="1" dirty="0" smtClean="0">
                <a:solidFill>
                  <a:schemeClr val="accent1"/>
                </a:solidFill>
              </a:rPr>
              <a:t>Key design</a:t>
            </a:r>
            <a:r>
              <a:rPr lang="en-AU" sz="1600" b="1" dirty="0" smtClean="0">
                <a:solidFill>
                  <a:srgbClr val="FF0000"/>
                </a:solidFill>
              </a:rPr>
              <a:t> </a:t>
            </a:r>
            <a:r>
              <a:rPr lang="en-AU" sz="1600" b="1" dirty="0" smtClean="0">
                <a:solidFill>
                  <a:schemeClr val="accent1"/>
                </a:solidFill>
              </a:rPr>
              <a:t>principles applied to energy bills</a:t>
            </a:r>
            <a:endParaRPr lang="en-AU" sz="1600" b="1" dirty="0">
              <a:solidFill>
                <a:schemeClr val="accent1"/>
              </a:solidFill>
            </a:endParaRPr>
          </a:p>
        </p:txBody>
      </p:sp>
      <p:sp>
        <p:nvSpPr>
          <p:cNvPr id="7" name="Rectangle 6"/>
          <p:cNvSpPr/>
          <p:nvPr/>
        </p:nvSpPr>
        <p:spPr>
          <a:xfrm>
            <a:off x="385885" y="4367232"/>
            <a:ext cx="5051088" cy="1659429"/>
          </a:xfrm>
          <a:prstGeom prst="rect">
            <a:avLst/>
          </a:prstGeom>
        </p:spPr>
        <p:txBody>
          <a:bodyPr wrap="square">
            <a:spAutoFit/>
          </a:bodyPr>
          <a:lstStyle/>
          <a:p>
            <a:pPr lvl="0">
              <a:spcBef>
                <a:spcPts val="700"/>
              </a:spcBef>
            </a:pPr>
            <a:r>
              <a:rPr lang="en-US" sz="1200" b="1" dirty="0">
                <a:solidFill>
                  <a:srgbClr val="117479"/>
                </a:solidFill>
              </a:rPr>
              <a:t>We tried to design simple bills, but energy plans aren’t always simple</a:t>
            </a:r>
          </a:p>
          <a:p>
            <a:pPr lvl="0">
              <a:spcBef>
                <a:spcPts val="700"/>
              </a:spcBef>
            </a:pPr>
            <a:r>
              <a:rPr lang="en-US" sz="1200" dirty="0">
                <a:solidFill>
                  <a:srgbClr val="000000"/>
                </a:solidFill>
              </a:rPr>
              <a:t>It is much easier to design a simple bill when the underlying plan is straightforward. It was out of scope to test a bill for every type of plan (e.g. bundled plans, controlled load rates, seasonal changes in rates, </a:t>
            </a:r>
            <a:r>
              <a:rPr lang="en-US" sz="1200" dirty="0" err="1">
                <a:solidFill>
                  <a:srgbClr val="000000"/>
                </a:solidFill>
              </a:rPr>
              <a:t>etc</a:t>
            </a:r>
            <a:r>
              <a:rPr lang="en-US" sz="1200" dirty="0">
                <a:solidFill>
                  <a:srgbClr val="000000"/>
                </a:solidFill>
              </a:rPr>
              <a:t>), but we did try to test a bill that needed to communicate several layers of complexity. We opted for a ‘time of use’ plan with a usage discount and solar feed-in tariffs. </a:t>
            </a:r>
          </a:p>
        </p:txBody>
      </p:sp>
      <p:sp>
        <p:nvSpPr>
          <p:cNvPr id="5" name="Text Placeholder 4"/>
          <p:cNvSpPr>
            <a:spLocks noGrp="1"/>
          </p:cNvSpPr>
          <p:nvPr>
            <p:ph type="body" sz="quarter" idx="14"/>
          </p:nvPr>
        </p:nvSpPr>
        <p:spPr>
          <a:xfrm>
            <a:off x="503537" y="1481054"/>
            <a:ext cx="4976686" cy="2609254"/>
          </a:xfrm>
        </p:spPr>
        <p:txBody>
          <a:bodyPr/>
          <a:lstStyle/>
          <a:p>
            <a:r>
              <a:rPr lang="en-US" sz="1200" b="1" dirty="0"/>
              <a:t>We drew on </a:t>
            </a:r>
            <a:r>
              <a:rPr lang="en-US" sz="1200" b="1" dirty="0" smtClean="0"/>
              <a:t>the literature review, our previous research, </a:t>
            </a:r>
            <a:r>
              <a:rPr lang="en-US" sz="1200" b="1" dirty="0"/>
              <a:t>and key </a:t>
            </a:r>
            <a:r>
              <a:rPr lang="en-US" sz="1200" b="1" dirty="0" err="1" smtClean="0"/>
              <a:t>behavioural</a:t>
            </a:r>
            <a:r>
              <a:rPr lang="en-US" sz="1200" b="1" dirty="0" smtClean="0"/>
              <a:t> </a:t>
            </a:r>
            <a:r>
              <a:rPr lang="en-US" sz="1200" b="1" dirty="0"/>
              <a:t>insights principles to design prototype bills. </a:t>
            </a:r>
          </a:p>
          <a:p>
            <a:r>
              <a:rPr lang="en-US" sz="1200" dirty="0" smtClean="0">
                <a:solidFill>
                  <a:schemeClr val="tx1"/>
                </a:solidFill>
              </a:rPr>
              <a:t>Our previous research (BETA, 2018) included:</a:t>
            </a:r>
          </a:p>
          <a:p>
            <a:pPr marL="171450" indent="-171450">
              <a:buFont typeface="Arial" panose="020B0604020202020204" pitchFamily="34" charset="0"/>
              <a:buChar char="•"/>
            </a:pPr>
            <a:r>
              <a:rPr lang="en-US" sz="1200" dirty="0" smtClean="0">
                <a:solidFill>
                  <a:schemeClr val="tx1"/>
                </a:solidFill>
              </a:rPr>
              <a:t>a review of the literature,</a:t>
            </a:r>
          </a:p>
          <a:p>
            <a:pPr marL="171450" indent="-171450">
              <a:buFont typeface="Arial" panose="020B0604020202020204" pitchFamily="34" charset="0"/>
              <a:buChar char="•"/>
            </a:pPr>
            <a:r>
              <a:rPr lang="en-US" sz="1200" dirty="0" smtClean="0">
                <a:solidFill>
                  <a:schemeClr val="tx1"/>
                </a:solidFill>
              </a:rPr>
              <a:t>focus groups in which participants compared three existing electricity bills, answered semi-structured questions, and designed their ideal bill, </a:t>
            </a:r>
          </a:p>
          <a:p>
            <a:pPr marL="171450" indent="-171450">
              <a:buFont typeface="Arial" panose="020B0604020202020204" pitchFamily="34" charset="0"/>
              <a:buChar char="•"/>
            </a:pPr>
            <a:r>
              <a:rPr lang="en-US" sz="1200" dirty="0" smtClean="0">
                <a:solidFill>
                  <a:schemeClr val="tx1"/>
                </a:solidFill>
              </a:rPr>
              <a:t>user testing, including eye tracking of a range of designs and checking comprehension, and</a:t>
            </a:r>
          </a:p>
          <a:p>
            <a:pPr marL="171450" indent="-171450">
              <a:buFont typeface="Arial" panose="020B0604020202020204" pitchFamily="34" charset="0"/>
              <a:buChar char="•"/>
            </a:pPr>
            <a:r>
              <a:rPr lang="en-US" sz="1200" dirty="0" smtClean="0">
                <a:solidFill>
                  <a:schemeClr val="tx1"/>
                </a:solidFill>
              </a:rPr>
              <a:t>testing a subset of the designs through a survey experiment.</a:t>
            </a:r>
          </a:p>
          <a:p>
            <a:pPr lvl="0"/>
            <a:r>
              <a:rPr lang="en-US" sz="1200" dirty="0" smtClean="0">
                <a:solidFill>
                  <a:srgbClr val="000000"/>
                </a:solidFill>
              </a:rPr>
              <a:t>We also applied BETA’s ‘WISER framework’ for improving </a:t>
            </a:r>
            <a:r>
              <a:rPr lang="en-US" sz="1200" dirty="0">
                <a:solidFill>
                  <a:srgbClr val="000000"/>
                </a:solidFill>
              </a:rPr>
              <a:t>government forms </a:t>
            </a:r>
            <a:r>
              <a:rPr lang="en-US" sz="1200" dirty="0" smtClean="0">
                <a:solidFill>
                  <a:srgbClr val="000000"/>
                </a:solidFill>
              </a:rPr>
              <a:t>to the updated bill designs </a:t>
            </a:r>
            <a:r>
              <a:rPr lang="en-US" sz="1200" dirty="0">
                <a:solidFill>
                  <a:schemeClr val="tx1"/>
                </a:solidFill>
              </a:rPr>
              <a:t>(BETA, 2020) </a:t>
            </a:r>
            <a:r>
              <a:rPr lang="en-US" sz="1200" dirty="0" smtClean="0">
                <a:solidFill>
                  <a:srgbClr val="000000"/>
                </a:solidFill>
              </a:rPr>
              <a:t>.</a:t>
            </a:r>
          </a:p>
        </p:txBody>
      </p:sp>
      <p:sp>
        <p:nvSpPr>
          <p:cNvPr id="2" name="Title 1"/>
          <p:cNvSpPr>
            <a:spLocks noGrp="1"/>
          </p:cNvSpPr>
          <p:nvPr>
            <p:ph type="title"/>
          </p:nvPr>
        </p:nvSpPr>
        <p:spPr>
          <a:xfrm>
            <a:off x="479426" y="476250"/>
            <a:ext cx="5389018" cy="775597"/>
          </a:xfrm>
        </p:spPr>
        <p:txBody>
          <a:bodyPr/>
          <a:lstStyle/>
          <a:p>
            <a:r>
              <a:rPr lang="en-AU" dirty="0" smtClean="0"/>
              <a:t>We identified 4 principles for well-designed energy </a:t>
            </a:r>
            <a:r>
              <a:rPr lang="en-AU" dirty="0"/>
              <a:t>bills</a:t>
            </a:r>
          </a:p>
        </p:txBody>
      </p:sp>
    </p:spTree>
    <p:extLst>
      <p:ext uri="{BB962C8B-B14F-4D97-AF65-F5344CB8AC3E}">
        <p14:creationId xmlns:p14="http://schemas.microsoft.com/office/powerpoint/2010/main" val="11452780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lide Number Placeholder 2"/>
          <p:cNvSpPr>
            <a:spLocks noGrp="1"/>
          </p:cNvSpPr>
          <p:nvPr>
            <p:ph type="sldNum" sz="quarter" idx="12"/>
          </p:nvPr>
        </p:nvSpPr>
        <p:spPr>
          <a:xfrm>
            <a:off x="11299823" y="6532580"/>
            <a:ext cx="412751" cy="123111"/>
          </a:xfrm>
        </p:spPr>
        <p:txBody>
          <a:bodyPr/>
          <a:lstStyle/>
          <a:p>
            <a:fld id="{0500C9E6-702F-A843-8A04-80C500C6891A}" type="slidenum">
              <a:rPr lang="en-AU" smtClean="0"/>
              <a:t>27</a:t>
            </a:fld>
            <a:endParaRPr lang="en-AU" dirty="0"/>
          </a:p>
        </p:txBody>
      </p:sp>
      <p:sp>
        <p:nvSpPr>
          <p:cNvPr id="192" name="Rectangle 191" descr="Grey background"/>
          <p:cNvSpPr/>
          <p:nvPr/>
        </p:nvSpPr>
        <p:spPr>
          <a:xfrm>
            <a:off x="5184449" y="1071848"/>
            <a:ext cx="6528125" cy="536214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2"/>
              </a:solidFill>
            </a:endParaRPr>
          </a:p>
        </p:txBody>
      </p:sp>
      <p:sp>
        <p:nvSpPr>
          <p:cNvPr id="16" name="Rectangle 15"/>
          <p:cNvSpPr/>
          <p:nvPr/>
        </p:nvSpPr>
        <p:spPr>
          <a:xfrm>
            <a:off x="8582929" y="5060219"/>
            <a:ext cx="2916000" cy="1238801"/>
          </a:xfrm>
          <a:prstGeom prst="rect">
            <a:avLst/>
          </a:prstGeom>
        </p:spPr>
        <p:txBody>
          <a:bodyPr wrap="square" lIns="0" rIns="0">
            <a:spAutoFit/>
          </a:bodyPr>
          <a:lstStyle/>
          <a:p>
            <a:pPr lvl="0" algn="ctr">
              <a:spcAft>
                <a:spcPts val="300"/>
              </a:spcAft>
            </a:pPr>
            <a:r>
              <a:rPr lang="en-US" sz="1200" b="1" dirty="0" smtClean="0">
                <a:solidFill>
                  <a:schemeClr val="accent2"/>
                </a:solidFill>
              </a:rPr>
              <a:t>Basic </a:t>
            </a:r>
            <a:r>
              <a:rPr lang="en-US" sz="1200" b="1" dirty="0">
                <a:solidFill>
                  <a:schemeClr val="accent2"/>
                </a:solidFill>
              </a:rPr>
              <a:t>bill (2 pages</a:t>
            </a:r>
            <a:r>
              <a:rPr lang="en-US" sz="1200" b="1" dirty="0" smtClean="0">
                <a:solidFill>
                  <a:schemeClr val="accent2"/>
                </a:solidFill>
              </a:rPr>
              <a:t>)</a:t>
            </a:r>
          </a:p>
          <a:p>
            <a:pPr lvl="0">
              <a:spcAft>
                <a:spcPts val="300"/>
              </a:spcAft>
            </a:pPr>
            <a:r>
              <a:rPr lang="en-US" sz="1200" dirty="0">
                <a:solidFill>
                  <a:srgbClr val="000000"/>
                </a:solidFill>
              </a:rPr>
              <a:t>O</a:t>
            </a:r>
            <a:r>
              <a:rPr lang="en-US" sz="1200" dirty="0" smtClean="0">
                <a:solidFill>
                  <a:srgbClr val="000000"/>
                </a:solidFill>
              </a:rPr>
              <a:t>nly </a:t>
            </a:r>
            <a:r>
              <a:rPr lang="en-US" sz="1200" dirty="0">
                <a:solidFill>
                  <a:srgbClr val="000000"/>
                </a:solidFill>
              </a:rPr>
              <a:t>contains information necessary to enable payment, a table showing how the bill was calculated and key contact </a:t>
            </a:r>
            <a:r>
              <a:rPr lang="en-US" sz="1200" dirty="0" smtClean="0">
                <a:solidFill>
                  <a:srgbClr val="000000"/>
                </a:solidFill>
              </a:rPr>
              <a:t>details (omits </a:t>
            </a:r>
            <a:r>
              <a:rPr lang="en-US" sz="1200" dirty="0">
                <a:solidFill>
                  <a:srgbClr val="000000"/>
                </a:solidFill>
              </a:rPr>
              <a:t>plan </a:t>
            </a:r>
            <a:r>
              <a:rPr lang="en-US" sz="1200" dirty="0" smtClean="0">
                <a:solidFill>
                  <a:srgbClr val="000000"/>
                </a:solidFill>
              </a:rPr>
              <a:t>summary, definitions, best offer and </a:t>
            </a:r>
            <a:r>
              <a:rPr lang="en-US" sz="1200" dirty="0">
                <a:solidFill>
                  <a:srgbClr val="000000"/>
                </a:solidFill>
              </a:rPr>
              <a:t>home energy </a:t>
            </a:r>
            <a:r>
              <a:rPr lang="en-US" sz="1200" dirty="0" smtClean="0">
                <a:solidFill>
                  <a:srgbClr val="000000"/>
                </a:solidFill>
              </a:rPr>
              <a:t>report).</a:t>
            </a:r>
            <a:endParaRPr lang="en-US" sz="1200" dirty="0">
              <a:solidFill>
                <a:srgbClr val="000000"/>
              </a:solidFill>
            </a:endParaRPr>
          </a:p>
        </p:txBody>
      </p:sp>
      <p:pic>
        <p:nvPicPr>
          <p:cNvPr id="3" name="Picture 2" descr="Basic bill icon"/>
          <p:cNvPicPr>
            <a:picLocks noChangeAspect="1"/>
          </p:cNvPicPr>
          <p:nvPr/>
        </p:nvPicPr>
        <p:blipFill>
          <a:blip r:embed="rId3"/>
          <a:stretch>
            <a:fillRect/>
          </a:stretch>
        </p:blipFill>
        <p:spPr>
          <a:xfrm>
            <a:off x="9447834" y="4021929"/>
            <a:ext cx="1005927" cy="1012024"/>
          </a:xfrm>
          <a:prstGeom prst="rect">
            <a:avLst/>
          </a:prstGeom>
        </p:spPr>
      </p:pic>
      <p:sp>
        <p:nvSpPr>
          <p:cNvPr id="126" name="Oval 125" descr="Four" title="Icon"/>
          <p:cNvSpPr/>
          <p:nvPr/>
        </p:nvSpPr>
        <p:spPr>
          <a:xfrm>
            <a:off x="8582929" y="4095585"/>
            <a:ext cx="288000" cy="2880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en-AU" b="1" dirty="0" smtClean="0">
                <a:solidFill>
                  <a:schemeClr val="accent2"/>
                </a:solidFill>
              </a:rPr>
              <a:t>4</a:t>
            </a:r>
            <a:endParaRPr lang="en-AU" b="1" dirty="0">
              <a:solidFill>
                <a:schemeClr val="accent2"/>
              </a:solidFill>
            </a:endParaRPr>
          </a:p>
        </p:txBody>
      </p:sp>
      <p:sp>
        <p:nvSpPr>
          <p:cNvPr id="15" name="Rectangle 14"/>
          <p:cNvSpPr/>
          <p:nvPr/>
        </p:nvSpPr>
        <p:spPr>
          <a:xfrm>
            <a:off x="5493528" y="5060219"/>
            <a:ext cx="2916000" cy="1054135"/>
          </a:xfrm>
          <a:prstGeom prst="rect">
            <a:avLst/>
          </a:prstGeom>
        </p:spPr>
        <p:txBody>
          <a:bodyPr wrap="square" lIns="0" rIns="0">
            <a:spAutoFit/>
          </a:bodyPr>
          <a:lstStyle/>
          <a:p>
            <a:pPr lvl="0" algn="ctr">
              <a:spcAft>
                <a:spcPts val="300"/>
              </a:spcAft>
            </a:pPr>
            <a:r>
              <a:rPr lang="en-US" sz="1200" b="1" dirty="0" smtClean="0">
                <a:solidFill>
                  <a:schemeClr val="accent1"/>
                </a:solidFill>
              </a:rPr>
              <a:t>Email-style bill</a:t>
            </a:r>
          </a:p>
          <a:p>
            <a:pPr lvl="0">
              <a:spcAft>
                <a:spcPts val="300"/>
              </a:spcAft>
            </a:pPr>
            <a:r>
              <a:rPr lang="en-US" sz="1200" dirty="0" smtClean="0">
                <a:solidFill>
                  <a:srgbClr val="000000"/>
                </a:solidFill>
              </a:rPr>
              <a:t>Main </a:t>
            </a:r>
            <a:r>
              <a:rPr lang="en-US" sz="1200" dirty="0">
                <a:solidFill>
                  <a:srgbClr val="000000"/>
                </a:solidFill>
              </a:rPr>
              <a:t>bill contains same content as first two pages of Bill </a:t>
            </a:r>
            <a:r>
              <a:rPr lang="en-US" sz="1200" dirty="0" smtClean="0">
                <a:solidFill>
                  <a:srgbClr val="000000"/>
                </a:solidFill>
              </a:rPr>
              <a:t>2 in long email format. </a:t>
            </a:r>
            <a:r>
              <a:rPr lang="en-US" sz="1200" dirty="0">
                <a:solidFill>
                  <a:srgbClr val="000000"/>
                </a:solidFill>
              </a:rPr>
              <a:t>The additional information in the “home energy report” is available via a clickable </a:t>
            </a:r>
            <a:r>
              <a:rPr lang="en-US" sz="1200" dirty="0" smtClean="0">
                <a:solidFill>
                  <a:srgbClr val="000000"/>
                </a:solidFill>
              </a:rPr>
              <a:t>link.</a:t>
            </a:r>
            <a:endParaRPr lang="en-US" sz="1200" dirty="0">
              <a:solidFill>
                <a:srgbClr val="000000"/>
              </a:solidFill>
            </a:endParaRPr>
          </a:p>
        </p:txBody>
      </p:sp>
      <p:pic>
        <p:nvPicPr>
          <p:cNvPr id="14" name="Picture 13" descr="Email-style bill icon"/>
          <p:cNvPicPr>
            <a:picLocks noChangeAspect="1"/>
          </p:cNvPicPr>
          <p:nvPr/>
        </p:nvPicPr>
        <p:blipFill>
          <a:blip r:embed="rId4"/>
          <a:stretch>
            <a:fillRect/>
          </a:stretch>
        </p:blipFill>
        <p:spPr>
          <a:xfrm>
            <a:off x="6451612" y="4024977"/>
            <a:ext cx="999831" cy="1005927"/>
          </a:xfrm>
          <a:prstGeom prst="rect">
            <a:avLst/>
          </a:prstGeom>
        </p:spPr>
      </p:pic>
      <p:sp>
        <p:nvSpPr>
          <p:cNvPr id="125" name="Oval 124" descr="Three" title="Icon"/>
          <p:cNvSpPr/>
          <p:nvPr/>
        </p:nvSpPr>
        <p:spPr>
          <a:xfrm>
            <a:off x="5493528" y="4095585"/>
            <a:ext cx="288000" cy="288000"/>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en-AU" b="1" dirty="0" smtClean="0">
                <a:solidFill>
                  <a:schemeClr val="accent1"/>
                </a:solidFill>
              </a:rPr>
              <a:t>3</a:t>
            </a:r>
            <a:endParaRPr lang="en-AU" b="1" dirty="0">
              <a:solidFill>
                <a:schemeClr val="accent1"/>
              </a:solidFill>
            </a:endParaRPr>
          </a:p>
        </p:txBody>
      </p:sp>
      <p:sp>
        <p:nvSpPr>
          <p:cNvPr id="18" name="Rectangle 17"/>
          <p:cNvSpPr/>
          <p:nvPr/>
        </p:nvSpPr>
        <p:spPr>
          <a:xfrm>
            <a:off x="8582929" y="2191457"/>
            <a:ext cx="2916000" cy="1461939"/>
          </a:xfrm>
          <a:prstGeom prst="rect">
            <a:avLst/>
          </a:prstGeom>
        </p:spPr>
        <p:txBody>
          <a:bodyPr wrap="square" lIns="0" rIns="0">
            <a:spAutoFit/>
          </a:bodyPr>
          <a:lstStyle/>
          <a:p>
            <a:pPr lvl="0" algn="ctr">
              <a:spcAft>
                <a:spcPts val="300"/>
              </a:spcAft>
            </a:pPr>
            <a:r>
              <a:rPr lang="en-US" sz="1200" b="1" dirty="0" smtClean="0">
                <a:solidFill>
                  <a:schemeClr val="tx2"/>
                </a:solidFill>
              </a:rPr>
              <a:t>Structured comprehensive bill</a:t>
            </a:r>
          </a:p>
          <a:p>
            <a:pPr lvl="0" algn="ctr">
              <a:spcAft>
                <a:spcPts val="300"/>
              </a:spcAft>
            </a:pPr>
            <a:r>
              <a:rPr lang="en-US" sz="1200" b="1" dirty="0" smtClean="0">
                <a:solidFill>
                  <a:schemeClr val="tx2"/>
                </a:solidFill>
              </a:rPr>
              <a:t> (3 pages)</a:t>
            </a:r>
          </a:p>
          <a:p>
            <a:pPr lvl="0">
              <a:spcAft>
                <a:spcPts val="300"/>
              </a:spcAft>
            </a:pPr>
            <a:r>
              <a:rPr lang="en-US" sz="1200" dirty="0">
                <a:solidFill>
                  <a:srgbClr val="000000"/>
                </a:solidFill>
              </a:rPr>
              <a:t>S</a:t>
            </a:r>
            <a:r>
              <a:rPr lang="en-US" sz="1200" dirty="0" smtClean="0">
                <a:solidFill>
                  <a:srgbClr val="000000"/>
                </a:solidFill>
              </a:rPr>
              <a:t>ame content but with headings, more white space, and a “home energy report” on the third page (this drew together all the information about energy consumption, solar exports and benchmarks).</a:t>
            </a:r>
            <a:endParaRPr lang="en-US" sz="1200" dirty="0">
              <a:solidFill>
                <a:srgbClr val="000000"/>
              </a:solidFill>
            </a:endParaRPr>
          </a:p>
        </p:txBody>
      </p:sp>
      <p:pic>
        <p:nvPicPr>
          <p:cNvPr id="12" name="Picture 11" descr="Structured comprehensive bill icon"/>
          <p:cNvPicPr>
            <a:picLocks noChangeAspect="1"/>
          </p:cNvPicPr>
          <p:nvPr/>
        </p:nvPicPr>
        <p:blipFill>
          <a:blip r:embed="rId5"/>
          <a:stretch>
            <a:fillRect/>
          </a:stretch>
        </p:blipFill>
        <p:spPr>
          <a:xfrm>
            <a:off x="9519859" y="1203650"/>
            <a:ext cx="1005927" cy="1005927"/>
          </a:xfrm>
          <a:prstGeom prst="rect">
            <a:avLst/>
          </a:prstGeom>
        </p:spPr>
      </p:pic>
      <p:sp>
        <p:nvSpPr>
          <p:cNvPr id="124" name="Oval 123" descr="Two" title="Icon"/>
          <p:cNvSpPr/>
          <p:nvPr/>
        </p:nvSpPr>
        <p:spPr>
          <a:xfrm>
            <a:off x="8582929" y="1224604"/>
            <a:ext cx="288000" cy="28800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en-AU" b="1" dirty="0" smtClean="0">
                <a:solidFill>
                  <a:schemeClr val="tx2"/>
                </a:solidFill>
              </a:rPr>
              <a:t>2</a:t>
            </a:r>
            <a:endParaRPr lang="en-AU" b="1" dirty="0">
              <a:solidFill>
                <a:schemeClr val="tx2"/>
              </a:solidFill>
            </a:endParaRPr>
          </a:p>
        </p:txBody>
      </p:sp>
      <p:sp>
        <p:nvSpPr>
          <p:cNvPr id="17" name="Rectangle 16"/>
          <p:cNvSpPr/>
          <p:nvPr/>
        </p:nvSpPr>
        <p:spPr>
          <a:xfrm>
            <a:off x="5493528" y="2191457"/>
            <a:ext cx="2916000" cy="684803"/>
          </a:xfrm>
          <a:prstGeom prst="rect">
            <a:avLst/>
          </a:prstGeom>
        </p:spPr>
        <p:txBody>
          <a:bodyPr wrap="square" lIns="0" rIns="0">
            <a:spAutoFit/>
          </a:bodyPr>
          <a:lstStyle/>
          <a:p>
            <a:pPr lvl="0" algn="ctr">
              <a:spcAft>
                <a:spcPts val="300"/>
              </a:spcAft>
            </a:pPr>
            <a:r>
              <a:rPr lang="en-US" sz="1200" b="1" dirty="0" smtClean="0">
                <a:solidFill>
                  <a:schemeClr val="accent5"/>
                </a:solidFill>
              </a:rPr>
              <a:t>Comprehensive bill (2 pages) </a:t>
            </a:r>
          </a:p>
          <a:p>
            <a:pPr lvl="0">
              <a:spcAft>
                <a:spcPts val="300"/>
              </a:spcAft>
            </a:pPr>
            <a:r>
              <a:rPr lang="en-US" sz="1200" dirty="0" smtClean="0">
                <a:solidFill>
                  <a:srgbClr val="000000"/>
                </a:solidFill>
              </a:rPr>
              <a:t>Similar to many existing bills over two, densely packed pages.</a:t>
            </a:r>
            <a:endParaRPr lang="en-US" sz="1200" dirty="0">
              <a:solidFill>
                <a:srgbClr val="000000"/>
              </a:solidFill>
            </a:endParaRPr>
          </a:p>
        </p:txBody>
      </p:sp>
      <p:pic>
        <p:nvPicPr>
          <p:cNvPr id="13" name="Picture 12" descr="Bill icon"/>
          <p:cNvPicPr>
            <a:picLocks noChangeAspect="1"/>
          </p:cNvPicPr>
          <p:nvPr/>
        </p:nvPicPr>
        <p:blipFill>
          <a:blip r:embed="rId6"/>
          <a:stretch>
            <a:fillRect/>
          </a:stretch>
        </p:blipFill>
        <p:spPr>
          <a:xfrm>
            <a:off x="6329052" y="1195879"/>
            <a:ext cx="1012024" cy="1012024"/>
          </a:xfrm>
          <a:prstGeom prst="rect">
            <a:avLst/>
          </a:prstGeom>
        </p:spPr>
      </p:pic>
      <p:sp>
        <p:nvSpPr>
          <p:cNvPr id="123" name="Oval 122" descr="One" title="Icon"/>
          <p:cNvSpPr/>
          <p:nvPr/>
        </p:nvSpPr>
        <p:spPr>
          <a:xfrm>
            <a:off x="5493528" y="1224604"/>
            <a:ext cx="288000" cy="288000"/>
          </a:xfrm>
          <a:prstGeom prst="ellipse">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en-AU" b="1" dirty="0">
                <a:solidFill>
                  <a:schemeClr val="bg2"/>
                </a:solidFill>
              </a:rPr>
              <a:t>1</a:t>
            </a:r>
          </a:p>
        </p:txBody>
      </p:sp>
      <p:sp>
        <p:nvSpPr>
          <p:cNvPr id="5" name="Text Placeholder 4"/>
          <p:cNvSpPr>
            <a:spLocks noGrp="1"/>
          </p:cNvSpPr>
          <p:nvPr>
            <p:ph type="body" sz="quarter" idx="14"/>
          </p:nvPr>
        </p:nvSpPr>
        <p:spPr>
          <a:xfrm>
            <a:off x="507989" y="1071849"/>
            <a:ext cx="4271401" cy="5042505"/>
          </a:xfrm>
        </p:spPr>
        <p:txBody>
          <a:bodyPr numCol="1"/>
          <a:lstStyle/>
          <a:p>
            <a:pPr>
              <a:spcBef>
                <a:spcPts val="0"/>
              </a:spcBef>
              <a:spcAft>
                <a:spcPts val="600"/>
              </a:spcAft>
            </a:pPr>
            <a:r>
              <a:rPr lang="en-US" b="1" dirty="0"/>
              <a:t>We designed four bills which varied in length, layout and the number of additional elements on the bill</a:t>
            </a:r>
            <a:r>
              <a:rPr lang="en-US" b="1" dirty="0" smtClean="0"/>
              <a:t>. </a:t>
            </a:r>
          </a:p>
          <a:p>
            <a:pPr>
              <a:spcBef>
                <a:spcPts val="0"/>
              </a:spcBef>
              <a:spcAft>
                <a:spcPts val="600"/>
              </a:spcAft>
            </a:pPr>
            <a:r>
              <a:rPr lang="en-AU" sz="1200" dirty="0">
                <a:solidFill>
                  <a:srgbClr val="000000"/>
                </a:solidFill>
              </a:rPr>
              <a:t>The ‘simple bill’ from our previous </a:t>
            </a:r>
            <a:r>
              <a:rPr lang="en-AU" sz="1200" dirty="0" smtClean="0">
                <a:solidFill>
                  <a:srgbClr val="000000"/>
                </a:solidFill>
              </a:rPr>
              <a:t>research </a:t>
            </a:r>
            <a:r>
              <a:rPr lang="en-US" sz="1200" dirty="0" smtClean="0">
                <a:solidFill>
                  <a:srgbClr val="000000"/>
                </a:solidFill>
              </a:rPr>
              <a:t>(BETA, 2018) </a:t>
            </a:r>
            <a:r>
              <a:rPr lang="en-AU" sz="1200" dirty="0">
                <a:solidFill>
                  <a:srgbClr val="000000"/>
                </a:solidFill>
              </a:rPr>
              <a:t>was the starting point for all 4 bills developed for this trial. To design a ‘comprehensive bill’, we reviewed many bills in the market, and drew on key ideas from our literature review and from stakeholder submissions. The ‘basic bill’ was stripped back to minimum essential information.</a:t>
            </a:r>
          </a:p>
          <a:p>
            <a:pPr>
              <a:spcBef>
                <a:spcPts val="0"/>
              </a:spcBef>
              <a:spcAft>
                <a:spcPts val="600"/>
              </a:spcAft>
            </a:pPr>
            <a:r>
              <a:rPr lang="en-US" sz="1200" dirty="0" smtClean="0">
                <a:solidFill>
                  <a:srgbClr val="000000"/>
                </a:solidFill>
              </a:rPr>
              <a:t>In </a:t>
            </a:r>
            <a:r>
              <a:rPr lang="en-US" sz="1200" dirty="0">
                <a:solidFill>
                  <a:srgbClr val="000000"/>
                </a:solidFill>
              </a:rPr>
              <a:t>all the bills tested, we set out to make the information as clear and as easy to understand as possible, based on principles established in the existing literature. Thus, we tested well-designed prototypes, not genuine bills. </a:t>
            </a:r>
            <a:endParaRPr lang="en-US" sz="1200" dirty="0" smtClean="0">
              <a:solidFill>
                <a:srgbClr val="000000"/>
              </a:solidFill>
            </a:endParaRPr>
          </a:p>
          <a:p>
            <a:pPr>
              <a:spcBef>
                <a:spcPts val="0"/>
              </a:spcBef>
              <a:spcAft>
                <a:spcPts val="600"/>
              </a:spcAft>
            </a:pPr>
            <a:r>
              <a:rPr lang="en-US" sz="1200" dirty="0" smtClean="0">
                <a:solidFill>
                  <a:srgbClr val="000000"/>
                </a:solidFill>
              </a:rPr>
              <a:t>Each </a:t>
            </a:r>
            <a:r>
              <a:rPr lang="en-US" sz="1200" dirty="0">
                <a:solidFill>
                  <a:srgbClr val="000000"/>
                </a:solidFill>
              </a:rPr>
              <a:t>bill element was kept constant across designs </a:t>
            </a:r>
            <a:r>
              <a:rPr lang="en-US" sz="1200" dirty="0" smtClean="0">
                <a:solidFill>
                  <a:srgbClr val="000000"/>
                </a:solidFill>
              </a:rPr>
              <a:t>so </a:t>
            </a:r>
            <a:r>
              <a:rPr lang="en-US" sz="1200" dirty="0">
                <a:solidFill>
                  <a:srgbClr val="000000"/>
                </a:solidFill>
              </a:rPr>
              <a:t>we could isolate the impact of specific changes to bill length or layout. </a:t>
            </a:r>
            <a:r>
              <a:rPr lang="en-AU" sz="1200" dirty="0" smtClean="0">
                <a:solidFill>
                  <a:srgbClr val="000000"/>
                </a:solidFill>
              </a:rPr>
              <a:t>In </a:t>
            </a:r>
            <a:r>
              <a:rPr lang="en-AU" sz="1200" dirty="0">
                <a:solidFill>
                  <a:srgbClr val="000000"/>
                </a:solidFill>
              </a:rPr>
              <a:t>subsequent </a:t>
            </a:r>
            <a:r>
              <a:rPr lang="en-AU" sz="1200" dirty="0" smtClean="0">
                <a:solidFill>
                  <a:srgbClr val="000000"/>
                </a:solidFill>
              </a:rPr>
              <a:t>trials, we </a:t>
            </a:r>
            <a:r>
              <a:rPr lang="en-AU" sz="1200" dirty="0">
                <a:solidFill>
                  <a:srgbClr val="000000"/>
                </a:solidFill>
              </a:rPr>
              <a:t>tested the impact of including individual elements (such as a plan summary) or we tested variations in the design of that element (such as the past usage chart). </a:t>
            </a:r>
          </a:p>
          <a:p>
            <a:pPr>
              <a:spcBef>
                <a:spcPts val="0"/>
              </a:spcBef>
              <a:spcAft>
                <a:spcPts val="600"/>
              </a:spcAft>
            </a:pPr>
            <a:r>
              <a:rPr lang="en-US" sz="1200" dirty="0">
                <a:solidFill>
                  <a:srgbClr val="000000"/>
                </a:solidFill>
              </a:rPr>
              <a:t>Respondents were randomly assigned to view </a:t>
            </a:r>
            <a:r>
              <a:rPr lang="en-US" sz="1200" dirty="0" smtClean="0">
                <a:solidFill>
                  <a:srgbClr val="000000"/>
                </a:solidFill>
              </a:rPr>
              <a:t>1 of the 4 prototype bills </a:t>
            </a:r>
            <a:r>
              <a:rPr lang="en-US" sz="1200" dirty="0">
                <a:solidFill>
                  <a:srgbClr val="000000"/>
                </a:solidFill>
              </a:rPr>
              <a:t>– described </a:t>
            </a:r>
            <a:r>
              <a:rPr lang="en-US" sz="1200" dirty="0" smtClean="0">
                <a:solidFill>
                  <a:srgbClr val="000000"/>
                </a:solidFill>
              </a:rPr>
              <a:t>on the right. They were able to refer to the bill to </a:t>
            </a:r>
            <a:r>
              <a:rPr lang="en-US" sz="1200" dirty="0">
                <a:solidFill>
                  <a:srgbClr val="000000"/>
                </a:solidFill>
              </a:rPr>
              <a:t>answer a series of 9 comprehension questions that tested their understanding of: how much and how to pay; </a:t>
            </a:r>
            <a:r>
              <a:rPr lang="en-US" sz="1200" dirty="0" smtClean="0">
                <a:solidFill>
                  <a:srgbClr val="000000"/>
                </a:solidFill>
              </a:rPr>
              <a:t>where to find important details, and how </a:t>
            </a:r>
            <a:r>
              <a:rPr lang="en-US" sz="1200" dirty="0">
                <a:solidFill>
                  <a:srgbClr val="000000"/>
                </a:solidFill>
              </a:rPr>
              <a:t>their bill was calculated</a:t>
            </a:r>
            <a:r>
              <a:rPr lang="en-US" sz="1200" dirty="0" smtClean="0">
                <a:solidFill>
                  <a:srgbClr val="000000"/>
                </a:solidFill>
              </a:rPr>
              <a:t>.</a:t>
            </a:r>
            <a:endParaRPr lang="en-US" sz="1200" dirty="0">
              <a:solidFill>
                <a:srgbClr val="000000"/>
              </a:solidFill>
            </a:endParaRPr>
          </a:p>
          <a:p>
            <a:pPr>
              <a:spcBef>
                <a:spcPts val="0"/>
              </a:spcBef>
              <a:spcAft>
                <a:spcPts val="600"/>
              </a:spcAft>
            </a:pPr>
            <a:endParaRPr lang="en-US" sz="1200" dirty="0">
              <a:solidFill>
                <a:srgbClr val="000000"/>
              </a:solidFill>
            </a:endParaRPr>
          </a:p>
          <a:p>
            <a:pPr>
              <a:spcBef>
                <a:spcPts val="0"/>
              </a:spcBef>
              <a:spcAft>
                <a:spcPts val="600"/>
              </a:spcAft>
            </a:pPr>
            <a:endParaRPr lang="en-AU" sz="1200" dirty="0">
              <a:solidFill>
                <a:srgbClr val="000000"/>
              </a:solidFill>
            </a:endParaRPr>
          </a:p>
          <a:p>
            <a:pPr marL="171450" indent="-171450">
              <a:spcBef>
                <a:spcPts val="0"/>
              </a:spcBef>
              <a:spcAft>
                <a:spcPts val="600"/>
              </a:spcAft>
              <a:buFont typeface="Arial" panose="020B0604020202020204" pitchFamily="34" charset="0"/>
              <a:buChar char="•"/>
            </a:pPr>
            <a:endParaRPr lang="en-US" sz="1200" dirty="0">
              <a:solidFill>
                <a:schemeClr val="tx1"/>
              </a:solidFill>
            </a:endParaRPr>
          </a:p>
        </p:txBody>
      </p:sp>
      <p:sp>
        <p:nvSpPr>
          <p:cNvPr id="2" name="Title 1"/>
          <p:cNvSpPr>
            <a:spLocks noGrp="1"/>
          </p:cNvSpPr>
          <p:nvPr>
            <p:ph type="title"/>
          </p:nvPr>
        </p:nvSpPr>
        <p:spPr>
          <a:xfrm>
            <a:off x="479425" y="493840"/>
            <a:ext cx="11233150" cy="387798"/>
          </a:xfrm>
        </p:spPr>
        <p:txBody>
          <a:bodyPr/>
          <a:lstStyle/>
          <a:p>
            <a:r>
              <a:rPr lang="en-AU" dirty="0" smtClean="0"/>
              <a:t>We tested the length and layout of four well-designed bills</a:t>
            </a:r>
            <a:endParaRPr lang="en-AU" dirty="0"/>
          </a:p>
        </p:txBody>
      </p:sp>
    </p:spTree>
    <p:extLst>
      <p:ext uri="{BB962C8B-B14F-4D97-AF65-F5344CB8AC3E}">
        <p14:creationId xmlns:p14="http://schemas.microsoft.com/office/powerpoint/2010/main" val="15504558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2"/>
          </p:nvPr>
        </p:nvSpPr>
        <p:spPr>
          <a:xfrm>
            <a:off x="11299823" y="6532580"/>
            <a:ext cx="412751" cy="12311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00C9E6-702F-A843-8A04-80C500C6891A}" type="slidenum">
              <a:rPr kumimoji="0" lang="en-AU" sz="800" b="0" i="0" u="none" strike="noStrike" kern="1200" cap="none" spc="0" normalizeH="0" baseline="0" noProof="0" smtClean="0">
                <a:ln>
                  <a:noFill/>
                </a:ln>
                <a:solidFill>
                  <a:srgbClr val="000000">
                    <a:tint val="75000"/>
                  </a:srgb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AU" sz="800" b="0" i="0" u="none" strike="noStrike" kern="1200" cap="none" spc="0" normalizeH="0" baseline="0" noProof="0" dirty="0">
              <a:ln>
                <a:noFill/>
              </a:ln>
              <a:solidFill>
                <a:srgbClr val="000000">
                  <a:tint val="75000"/>
                </a:srgbClr>
              </a:solidFill>
              <a:effectLst/>
              <a:uLnTx/>
              <a:uFillTx/>
              <a:latin typeface="Helvetica"/>
              <a:ea typeface="+mn-ea"/>
              <a:cs typeface="+mn-cs"/>
            </a:endParaRPr>
          </a:p>
        </p:txBody>
      </p:sp>
      <p:pic>
        <p:nvPicPr>
          <p:cNvPr id="6" name="Picture 5" descr="The picture shows two pages of the comprehensive bill used in the trial.  Key elements of the bill are highlighted including:&#10;Total energy used, usage discount, peak timing, report emergency, NMI, amount and due date, discount applied, and BPAY details. " title="Comprehensive bill"/>
          <p:cNvPicPr>
            <a:picLocks noChangeAspect="1"/>
          </p:cNvPicPr>
          <p:nvPr/>
        </p:nvPicPr>
        <p:blipFill>
          <a:blip r:embed="rId3"/>
          <a:stretch>
            <a:fillRect/>
          </a:stretch>
        </p:blipFill>
        <p:spPr>
          <a:xfrm>
            <a:off x="1042798" y="1239852"/>
            <a:ext cx="9668255" cy="5120640"/>
          </a:xfrm>
          <a:prstGeom prst="rect">
            <a:avLst/>
          </a:prstGeom>
        </p:spPr>
      </p:pic>
      <p:sp>
        <p:nvSpPr>
          <p:cNvPr id="2" name="Title 1">
            <a:extLst>
              <a:ext uri="{FF2B5EF4-FFF2-40B4-BE49-F238E27FC236}">
                <a16:creationId xmlns:a16="http://schemas.microsoft.com/office/drawing/2014/main" id="{67B5A81F-93FE-F641-8187-E000434440CF}"/>
              </a:ext>
            </a:extLst>
          </p:cNvPr>
          <p:cNvSpPr>
            <a:spLocks noGrp="1"/>
          </p:cNvSpPr>
          <p:nvPr>
            <p:ph type="title"/>
          </p:nvPr>
        </p:nvSpPr>
        <p:spPr>
          <a:xfrm>
            <a:off x="479425" y="476250"/>
            <a:ext cx="11233150" cy="387798"/>
          </a:xfrm>
        </p:spPr>
        <p:txBody>
          <a:bodyPr/>
          <a:lstStyle/>
          <a:p>
            <a:r>
              <a:rPr lang="en-US" dirty="0"/>
              <a:t>Bill 1: </a:t>
            </a:r>
            <a:r>
              <a:rPr lang="en-US" dirty="0" smtClean="0"/>
              <a:t>Comprehensive bill (control </a:t>
            </a:r>
            <a:r>
              <a:rPr lang="en-US" dirty="0"/>
              <a:t>group</a:t>
            </a:r>
            <a:r>
              <a:rPr lang="en-US" dirty="0" smtClean="0"/>
              <a:t>)</a:t>
            </a:r>
            <a:endParaRPr lang="en-AU" dirty="0"/>
          </a:p>
        </p:txBody>
      </p:sp>
    </p:spTree>
    <p:extLst>
      <p:ext uri="{BB962C8B-B14F-4D97-AF65-F5344CB8AC3E}">
        <p14:creationId xmlns:p14="http://schemas.microsoft.com/office/powerpoint/2010/main" val="1018445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00C9E6-702F-A843-8A04-80C500C6891A}" type="slidenum">
              <a:rPr kumimoji="0" lang="en-AU" sz="800" b="0" i="0" u="none" strike="noStrike" kern="1200" cap="none" spc="0" normalizeH="0" baseline="0" noProof="0" smtClean="0">
                <a:ln>
                  <a:noFill/>
                </a:ln>
                <a:solidFill>
                  <a:srgbClr val="000000">
                    <a:tint val="75000"/>
                  </a:srgb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AU" sz="800" b="0" i="0" u="none" strike="noStrike" kern="1200" cap="none" spc="0" normalizeH="0" baseline="0" noProof="0">
              <a:ln>
                <a:noFill/>
              </a:ln>
              <a:solidFill>
                <a:srgbClr val="000000">
                  <a:tint val="75000"/>
                </a:srgbClr>
              </a:solidFill>
              <a:effectLst/>
              <a:uLnTx/>
              <a:uFillTx/>
              <a:latin typeface="Helvetica"/>
              <a:ea typeface="+mn-ea"/>
              <a:cs typeface="+mn-cs"/>
            </a:endParaRPr>
          </a:p>
        </p:txBody>
      </p:sp>
      <p:pic>
        <p:nvPicPr>
          <p:cNvPr id="4" name="Picture 3" descr="The picture shows the 3 page structured comprehensive bill used in the trial. " title="Structured comprehensive bill "/>
          <p:cNvPicPr>
            <a:picLocks noChangeAspect="1"/>
          </p:cNvPicPr>
          <p:nvPr/>
        </p:nvPicPr>
        <p:blipFill>
          <a:blip r:embed="rId3"/>
          <a:stretch>
            <a:fillRect/>
          </a:stretch>
        </p:blipFill>
        <p:spPr>
          <a:xfrm>
            <a:off x="479425" y="1018890"/>
            <a:ext cx="11266384" cy="5358848"/>
          </a:xfrm>
          <a:prstGeom prst="rect">
            <a:avLst/>
          </a:prstGeom>
        </p:spPr>
      </p:pic>
      <p:sp>
        <p:nvSpPr>
          <p:cNvPr id="2" name="Title 1"/>
          <p:cNvSpPr>
            <a:spLocks noGrp="1"/>
          </p:cNvSpPr>
          <p:nvPr>
            <p:ph type="title"/>
          </p:nvPr>
        </p:nvSpPr>
        <p:spPr/>
        <p:txBody>
          <a:bodyPr/>
          <a:lstStyle/>
          <a:p>
            <a:r>
              <a:rPr lang="en-AU" dirty="0"/>
              <a:t>Bill 2: Structured comprehensive bill (3 pages)</a:t>
            </a:r>
          </a:p>
        </p:txBody>
      </p:sp>
    </p:spTree>
    <p:extLst>
      <p:ext uri="{BB962C8B-B14F-4D97-AF65-F5344CB8AC3E}">
        <p14:creationId xmlns:p14="http://schemas.microsoft.com/office/powerpoint/2010/main" val="4993918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11501404" y="6522191"/>
            <a:ext cx="414337" cy="122238"/>
          </a:xfrm>
        </p:spPr>
        <p:txBody>
          <a:bodyPr/>
          <a:lstStyle/>
          <a:p>
            <a:fld id="{7146FAA3-5F10-EC41-882E-FB4187E570D3}" type="slidenum">
              <a:rPr lang="en-AU" smtClean="0"/>
              <a:pPr/>
              <a:t>3</a:t>
            </a:fld>
            <a:endParaRPr lang="en-AU"/>
          </a:p>
        </p:txBody>
      </p:sp>
      <p:sp>
        <p:nvSpPr>
          <p:cNvPr id="9" name="Rectangle 8"/>
          <p:cNvSpPr/>
          <p:nvPr/>
        </p:nvSpPr>
        <p:spPr>
          <a:xfrm>
            <a:off x="6328078" y="969675"/>
            <a:ext cx="5640402" cy="5835444"/>
          </a:xfrm>
          <a:prstGeom prst="rect">
            <a:avLst/>
          </a:prstGeom>
        </p:spPr>
        <p:txBody>
          <a:bodyPr wrap="square">
            <a:spAutoFit/>
          </a:bodyPr>
          <a:lstStyle/>
          <a:p>
            <a:pPr marL="0" lvl="3" algn="just">
              <a:lnSpc>
                <a:spcPct val="110000"/>
              </a:lnSpc>
              <a:spcBef>
                <a:spcPts val="400"/>
              </a:spcBef>
              <a:buClr>
                <a:srgbClr val="AA338A"/>
              </a:buClr>
            </a:pPr>
            <a:r>
              <a:rPr lang="en-US" sz="1200" b="1" dirty="0">
                <a:solidFill>
                  <a:srgbClr val="117479"/>
                </a:solidFill>
              </a:rPr>
              <a:t>Bill comprehension: Switching and market engagement </a:t>
            </a:r>
          </a:p>
          <a:p>
            <a:pPr marL="144000" lvl="3" indent="-144000" algn="just">
              <a:lnSpc>
                <a:spcPct val="110000"/>
              </a:lnSpc>
              <a:spcBef>
                <a:spcPts val="400"/>
              </a:spcBef>
              <a:buClr>
                <a:srgbClr val="000000"/>
              </a:buClr>
              <a:buFont typeface="Arial" panose="020B0604020202020204" pitchFamily="34" charset="0"/>
              <a:buChar char="•"/>
            </a:pPr>
            <a:r>
              <a:rPr lang="en-US" sz="1200" dirty="0"/>
              <a:t>There are many costs and barriers to switching. Bills alone won’t solve this problem but they have a role to play. Information on bills may make it easier to compare plans, reduce transaction costs of switching, or counter </a:t>
            </a:r>
            <a:r>
              <a:rPr lang="en-US" sz="1200" dirty="0" smtClean="0"/>
              <a:t>inertia. </a:t>
            </a:r>
            <a:endParaRPr lang="en-US" sz="1200" dirty="0"/>
          </a:p>
          <a:p>
            <a:pPr marL="144000" lvl="3" indent="-144000" algn="just">
              <a:lnSpc>
                <a:spcPct val="110000"/>
              </a:lnSpc>
              <a:spcBef>
                <a:spcPts val="400"/>
              </a:spcBef>
              <a:buClr>
                <a:srgbClr val="000000"/>
              </a:buClr>
              <a:buFont typeface="Arial" panose="020B0604020202020204" pitchFamily="34" charset="0"/>
              <a:buChar char="•"/>
            </a:pPr>
            <a:r>
              <a:rPr lang="en-US" sz="1200" b="1" dirty="0"/>
              <a:t>Best offer</a:t>
            </a:r>
            <a:r>
              <a:rPr lang="en-US" sz="1200" dirty="0"/>
              <a:t>: In two separate trials, adding a ‘best retailer offer’ to bill prototypes increased </a:t>
            </a:r>
            <a:r>
              <a:rPr lang="en-US" sz="1200" dirty="0" smtClean="0"/>
              <a:t>respondents’ intentions </a:t>
            </a:r>
            <a:r>
              <a:rPr lang="en-US" sz="1200" dirty="0"/>
              <a:t>to switch plans. This was based on responses to an open question seeking suggestions for how to save </a:t>
            </a:r>
            <a:r>
              <a:rPr lang="en-US" sz="1200" dirty="0" smtClean="0"/>
              <a:t>money.</a:t>
            </a:r>
          </a:p>
          <a:p>
            <a:pPr marL="144000" lvl="3" indent="-144000" algn="just">
              <a:lnSpc>
                <a:spcPct val="110000"/>
              </a:lnSpc>
              <a:spcBef>
                <a:spcPts val="400"/>
              </a:spcBef>
              <a:buClr>
                <a:srgbClr val="000000"/>
              </a:buClr>
              <a:buFont typeface="Arial" panose="020B0604020202020204" pitchFamily="34" charset="0"/>
              <a:buChar char="•"/>
            </a:pPr>
            <a:r>
              <a:rPr lang="en-US" sz="1200" b="1" dirty="0" smtClean="0"/>
              <a:t>Reference </a:t>
            </a:r>
            <a:r>
              <a:rPr lang="en-US" sz="1200" b="1" dirty="0"/>
              <a:t>price</a:t>
            </a:r>
            <a:r>
              <a:rPr lang="en-US" sz="1200" dirty="0"/>
              <a:t>: We </a:t>
            </a:r>
            <a:r>
              <a:rPr lang="en-US" sz="1200" dirty="0" smtClean="0"/>
              <a:t>tested </a:t>
            </a:r>
            <a:r>
              <a:rPr lang="en-US" sz="1200" dirty="0"/>
              <a:t>the impact of comparing </a:t>
            </a:r>
            <a:r>
              <a:rPr lang="en-US" sz="1200" dirty="0" smtClean="0"/>
              <a:t>bill plans to </a:t>
            </a:r>
            <a:r>
              <a:rPr lang="en-US" sz="1200" dirty="0"/>
              <a:t>a reference price, which </a:t>
            </a:r>
            <a:r>
              <a:rPr lang="en-US" sz="1200" dirty="0" smtClean="0"/>
              <a:t>generally represents the </a:t>
            </a:r>
            <a:r>
              <a:rPr lang="en-US" sz="1200" i="1" dirty="0" smtClean="0"/>
              <a:t>highest </a:t>
            </a:r>
            <a:r>
              <a:rPr lang="en-US" sz="1200" dirty="0"/>
              <a:t>price </a:t>
            </a:r>
            <a:r>
              <a:rPr lang="en-US" sz="1200" dirty="0" smtClean="0"/>
              <a:t>on offer in the market. </a:t>
            </a:r>
            <a:r>
              <a:rPr lang="en-US" sz="1200" dirty="0"/>
              <a:t>Respondents </a:t>
            </a:r>
            <a:r>
              <a:rPr lang="en-US" sz="1200" dirty="0" smtClean="0"/>
              <a:t>who saw </a:t>
            </a:r>
            <a:r>
              <a:rPr lang="en-US" sz="1200" dirty="0"/>
              <a:t>that </a:t>
            </a:r>
            <a:r>
              <a:rPr lang="en-US" sz="1200" dirty="0" smtClean="0"/>
              <a:t>a </a:t>
            </a:r>
            <a:r>
              <a:rPr lang="en-US" sz="1200" dirty="0"/>
              <a:t>plan </a:t>
            </a:r>
            <a:r>
              <a:rPr lang="en-US" sz="1200" dirty="0" smtClean="0"/>
              <a:t>that  was </a:t>
            </a:r>
            <a:r>
              <a:rPr lang="en-US" sz="1200" i="1" dirty="0"/>
              <a:t>equal</a:t>
            </a:r>
            <a:r>
              <a:rPr lang="en-US" sz="1200" dirty="0"/>
              <a:t> to the reference price were more likely to say they would shop around for a better </a:t>
            </a:r>
            <a:r>
              <a:rPr lang="en-US" sz="1200" dirty="0" smtClean="0"/>
              <a:t>plan, as compared to respondents who saw a plan </a:t>
            </a:r>
            <a:r>
              <a:rPr lang="en-US" sz="1200" i="1" dirty="0" smtClean="0"/>
              <a:t>below </a:t>
            </a:r>
            <a:r>
              <a:rPr lang="en-US" sz="1200" dirty="0"/>
              <a:t>the reference price. </a:t>
            </a:r>
          </a:p>
          <a:p>
            <a:pPr marL="0" lvl="3" algn="just">
              <a:lnSpc>
                <a:spcPct val="110000"/>
              </a:lnSpc>
              <a:spcBef>
                <a:spcPts val="400"/>
              </a:spcBef>
              <a:buClr>
                <a:srgbClr val="AA338A"/>
              </a:buClr>
            </a:pPr>
            <a:r>
              <a:rPr lang="en-US" sz="1200" b="1" dirty="0" smtClean="0">
                <a:solidFill>
                  <a:srgbClr val="117479"/>
                </a:solidFill>
              </a:rPr>
              <a:t>Bill </a:t>
            </a:r>
            <a:r>
              <a:rPr lang="en-US" sz="1200" b="1" dirty="0">
                <a:solidFill>
                  <a:srgbClr val="117479"/>
                </a:solidFill>
              </a:rPr>
              <a:t>comprehension: Energy usage and solar exports </a:t>
            </a:r>
          </a:p>
          <a:p>
            <a:pPr marL="144000" lvl="3" indent="-144000" algn="just">
              <a:lnSpc>
                <a:spcPct val="110000"/>
              </a:lnSpc>
              <a:spcBef>
                <a:spcPts val="400"/>
              </a:spcBef>
              <a:buClr>
                <a:srgbClr val="000000"/>
              </a:buClr>
              <a:buFont typeface="Arial" panose="020B0604020202020204" pitchFamily="34" charset="0"/>
              <a:buChar char="•"/>
            </a:pPr>
            <a:r>
              <a:rPr lang="en-US" sz="1200" b="1" dirty="0" smtClean="0">
                <a:solidFill>
                  <a:srgbClr val="000000"/>
                </a:solidFill>
              </a:rPr>
              <a:t>Benchmarks</a:t>
            </a:r>
            <a:r>
              <a:rPr lang="en-US" sz="1200" dirty="0" smtClean="0">
                <a:solidFill>
                  <a:srgbClr val="000000"/>
                </a:solidFill>
              </a:rPr>
              <a:t>: Benchmarks are likely to benefit some consumers, especially if well designed. We found benchmarks helped </a:t>
            </a:r>
            <a:r>
              <a:rPr lang="en-US" sz="1200" dirty="0">
                <a:solidFill>
                  <a:srgbClr val="000000"/>
                </a:solidFill>
              </a:rPr>
              <a:t>consumers understand how </a:t>
            </a:r>
            <a:r>
              <a:rPr lang="en-US" sz="1200" dirty="0" smtClean="0">
                <a:solidFill>
                  <a:srgbClr val="000000"/>
                </a:solidFill>
              </a:rPr>
              <a:t>their usage compared </a:t>
            </a:r>
            <a:r>
              <a:rPr lang="en-US" sz="1200" dirty="0">
                <a:solidFill>
                  <a:srgbClr val="000000"/>
                </a:solidFill>
              </a:rPr>
              <a:t>to similar </a:t>
            </a:r>
            <a:r>
              <a:rPr lang="en-US" sz="1200" dirty="0" smtClean="0">
                <a:solidFill>
                  <a:srgbClr val="000000"/>
                </a:solidFill>
              </a:rPr>
              <a:t>households, and made them more likely to think about ways to save energy. </a:t>
            </a:r>
            <a:r>
              <a:rPr lang="en-US" sz="1200" dirty="0"/>
              <a:t>The evidence was less clear, however, </a:t>
            </a:r>
            <a:r>
              <a:rPr lang="en-US" sz="1200" dirty="0" smtClean="0"/>
              <a:t>when the </a:t>
            </a:r>
            <a:r>
              <a:rPr lang="en-US" sz="1200" dirty="0"/>
              <a:t>benchmark featured on </a:t>
            </a:r>
            <a:r>
              <a:rPr lang="en-US" sz="1200" dirty="0" smtClean="0"/>
              <a:t>a comprehensive bill</a:t>
            </a:r>
            <a:r>
              <a:rPr lang="en-US" sz="1200" dirty="0"/>
              <a:t>. </a:t>
            </a:r>
          </a:p>
          <a:p>
            <a:pPr marL="144000" lvl="3" indent="-144000" algn="just">
              <a:lnSpc>
                <a:spcPct val="110000"/>
              </a:lnSpc>
              <a:spcBef>
                <a:spcPts val="400"/>
              </a:spcBef>
              <a:buClr>
                <a:srgbClr val="000000"/>
              </a:buClr>
              <a:buFont typeface="Arial" panose="020B0604020202020204" pitchFamily="34" charset="0"/>
              <a:buChar char="•"/>
            </a:pPr>
            <a:r>
              <a:rPr lang="en-US" sz="1200" b="1" dirty="0" smtClean="0">
                <a:solidFill>
                  <a:srgbClr val="000000"/>
                </a:solidFill>
              </a:rPr>
              <a:t>Past energy usage</a:t>
            </a:r>
            <a:r>
              <a:rPr lang="en-US" sz="1200" dirty="0" smtClean="0">
                <a:solidFill>
                  <a:srgbClr val="000000"/>
                </a:solidFill>
              </a:rPr>
              <a:t>: There is general support for including historical usage charts on bills. We did not find </a:t>
            </a:r>
            <a:r>
              <a:rPr lang="en-US" sz="1200" dirty="0">
                <a:solidFill>
                  <a:srgbClr val="000000"/>
                </a:solidFill>
              </a:rPr>
              <a:t>one </a:t>
            </a:r>
            <a:r>
              <a:rPr lang="en-US" sz="1200" dirty="0" smtClean="0">
                <a:solidFill>
                  <a:srgbClr val="000000"/>
                </a:solidFill>
              </a:rPr>
              <a:t>chart design that was superior to others. </a:t>
            </a:r>
            <a:endParaRPr lang="en-US" sz="1200" dirty="0">
              <a:solidFill>
                <a:srgbClr val="000000"/>
              </a:solidFill>
            </a:endParaRPr>
          </a:p>
          <a:p>
            <a:pPr marL="144000" lvl="3" indent="-144000" algn="just">
              <a:lnSpc>
                <a:spcPct val="110000"/>
              </a:lnSpc>
              <a:spcBef>
                <a:spcPts val="400"/>
              </a:spcBef>
              <a:buClr>
                <a:srgbClr val="000000"/>
              </a:buClr>
              <a:buFont typeface="Arial" panose="020B0604020202020204" pitchFamily="34" charset="0"/>
              <a:buChar char="•"/>
            </a:pPr>
            <a:r>
              <a:rPr lang="en-US" sz="1200" b="1" dirty="0" smtClean="0">
                <a:solidFill>
                  <a:srgbClr val="000000"/>
                </a:solidFill>
              </a:rPr>
              <a:t>Solar exports</a:t>
            </a:r>
            <a:r>
              <a:rPr lang="en-US" sz="1200" dirty="0" smtClean="0">
                <a:solidFill>
                  <a:srgbClr val="000000"/>
                </a:solidFill>
              </a:rPr>
              <a:t>: </a:t>
            </a:r>
            <a:r>
              <a:rPr lang="en-US" sz="1200" dirty="0" smtClean="0"/>
              <a:t>Solar </a:t>
            </a:r>
            <a:r>
              <a:rPr lang="en-US" sz="1200" dirty="0"/>
              <a:t>exports </a:t>
            </a:r>
            <a:r>
              <a:rPr lang="en-US" sz="1200" dirty="0" smtClean="0"/>
              <a:t>information may </a:t>
            </a:r>
            <a:r>
              <a:rPr lang="en-US" sz="1200" dirty="0"/>
              <a:t>help consumers </a:t>
            </a:r>
            <a:r>
              <a:rPr lang="en-US" sz="1200" dirty="0" smtClean="0"/>
              <a:t>shift their </a:t>
            </a:r>
            <a:r>
              <a:rPr lang="en-US" sz="1200" dirty="0"/>
              <a:t>usage times to save money and reduce pressure on the grid. </a:t>
            </a:r>
            <a:r>
              <a:rPr lang="en-US" sz="1200" dirty="0">
                <a:solidFill>
                  <a:srgbClr val="000000"/>
                </a:solidFill>
              </a:rPr>
              <a:t>89% of respondents who have solar panels agreed they would value having this information on their bill. </a:t>
            </a:r>
            <a:r>
              <a:rPr lang="en-US" sz="1200" dirty="0" smtClean="0">
                <a:solidFill>
                  <a:srgbClr val="000000"/>
                </a:solidFill>
              </a:rPr>
              <a:t>We did not find one chart design that was superior to others. </a:t>
            </a:r>
            <a:endParaRPr lang="en-US" sz="1200" dirty="0">
              <a:solidFill>
                <a:srgbClr val="000000"/>
              </a:solidFill>
            </a:endParaRPr>
          </a:p>
          <a:p>
            <a:pPr marL="0" lvl="3" algn="just">
              <a:lnSpc>
                <a:spcPct val="110000"/>
              </a:lnSpc>
              <a:spcBef>
                <a:spcPts val="400"/>
              </a:spcBef>
              <a:buClr>
                <a:srgbClr val="000000"/>
              </a:buClr>
            </a:pPr>
            <a:r>
              <a:rPr lang="en-US" sz="1200" b="1" dirty="0" smtClean="0">
                <a:solidFill>
                  <a:srgbClr val="117479"/>
                </a:solidFill>
              </a:rPr>
              <a:t>Limitations</a:t>
            </a:r>
            <a:endParaRPr lang="en-US" sz="1200" b="1" dirty="0">
              <a:solidFill>
                <a:srgbClr val="117479"/>
              </a:solidFill>
            </a:endParaRPr>
          </a:p>
          <a:p>
            <a:pPr marL="144000" lvl="3" indent="-144000" algn="just">
              <a:lnSpc>
                <a:spcPct val="110000"/>
              </a:lnSpc>
              <a:spcBef>
                <a:spcPts val="400"/>
              </a:spcBef>
              <a:buClr>
                <a:srgbClr val="000000"/>
              </a:buClr>
              <a:buFont typeface="Arial" panose="020B0604020202020204" pitchFamily="34" charset="0"/>
              <a:buChar char="•"/>
            </a:pPr>
            <a:r>
              <a:rPr lang="en-US" sz="1200" dirty="0">
                <a:solidFill>
                  <a:srgbClr val="000000"/>
                </a:solidFill>
              </a:rPr>
              <a:t>Like any research, ours has limitations. We’ve highlighted these in the report</a:t>
            </a:r>
            <a:r>
              <a:rPr lang="en-US" sz="1200" dirty="0" smtClean="0">
                <a:solidFill>
                  <a:srgbClr val="000000"/>
                </a:solidFill>
              </a:rPr>
              <a:t>.</a:t>
            </a:r>
            <a:endParaRPr lang="en-US" sz="1200" dirty="0">
              <a:solidFill>
                <a:srgbClr val="000000"/>
              </a:solidFill>
            </a:endParaRPr>
          </a:p>
        </p:txBody>
      </p:sp>
      <p:sp>
        <p:nvSpPr>
          <p:cNvPr id="4" name="Rectangle 3"/>
          <p:cNvSpPr/>
          <p:nvPr/>
        </p:nvSpPr>
        <p:spPr>
          <a:xfrm>
            <a:off x="455598" y="979835"/>
            <a:ext cx="5640402" cy="5784148"/>
          </a:xfrm>
          <a:prstGeom prst="rect">
            <a:avLst/>
          </a:prstGeom>
        </p:spPr>
        <p:txBody>
          <a:bodyPr wrap="square">
            <a:spAutoFit/>
          </a:bodyPr>
          <a:lstStyle/>
          <a:p>
            <a:pPr marL="0" lvl="3" algn="just">
              <a:lnSpc>
                <a:spcPct val="110000"/>
              </a:lnSpc>
              <a:spcBef>
                <a:spcPts val="400"/>
              </a:spcBef>
              <a:buClr>
                <a:srgbClr val="AA338A"/>
              </a:buClr>
            </a:pPr>
            <a:r>
              <a:rPr lang="en-US" sz="1200" b="1" dirty="0">
                <a:solidFill>
                  <a:srgbClr val="117479"/>
                </a:solidFill>
              </a:rPr>
              <a:t>Bill simplification: </a:t>
            </a:r>
            <a:r>
              <a:rPr lang="en-US" sz="1200" b="1" dirty="0" smtClean="0">
                <a:solidFill>
                  <a:srgbClr val="117479"/>
                </a:solidFill>
              </a:rPr>
              <a:t>Length and layout</a:t>
            </a:r>
            <a:endParaRPr lang="en-US" sz="1200" b="1" dirty="0">
              <a:solidFill>
                <a:srgbClr val="117479"/>
              </a:solidFill>
            </a:endParaRPr>
          </a:p>
          <a:p>
            <a:pPr marL="144000" lvl="3" indent="-144000" algn="just">
              <a:lnSpc>
                <a:spcPct val="110000"/>
              </a:lnSpc>
              <a:spcBef>
                <a:spcPts val="400"/>
              </a:spcBef>
              <a:buFont typeface="Arial" panose="020B0604020202020204" pitchFamily="34" charset="0"/>
              <a:buChar char="•"/>
            </a:pPr>
            <a:r>
              <a:rPr lang="en-US" sz="1200" dirty="0" smtClean="0">
                <a:solidFill>
                  <a:srgbClr val="000000"/>
                </a:solidFill>
              </a:rPr>
              <a:t>We investigated bill simplification because our </a:t>
            </a:r>
            <a:r>
              <a:rPr lang="en-US" sz="1200" dirty="0">
                <a:solidFill>
                  <a:srgbClr val="000000"/>
                </a:solidFill>
              </a:rPr>
              <a:t>literature </a:t>
            </a:r>
            <a:r>
              <a:rPr lang="en-US" sz="1200" dirty="0" smtClean="0">
                <a:solidFill>
                  <a:srgbClr val="000000"/>
                </a:solidFill>
              </a:rPr>
              <a:t>review concluded that consumers can find bills complex </a:t>
            </a:r>
            <a:r>
              <a:rPr lang="en-US" sz="1200" dirty="0">
                <a:solidFill>
                  <a:srgbClr val="000000"/>
                </a:solidFill>
              </a:rPr>
              <a:t>and confusing. </a:t>
            </a:r>
            <a:r>
              <a:rPr lang="en-US" sz="1200" dirty="0" smtClean="0">
                <a:solidFill>
                  <a:srgbClr val="000000"/>
                </a:solidFill>
              </a:rPr>
              <a:t>We identified design principles that could aid bill simplification. In </a:t>
            </a:r>
            <a:r>
              <a:rPr lang="en-US" sz="1200" dirty="0">
                <a:solidFill>
                  <a:srgbClr val="000000"/>
                </a:solidFill>
              </a:rPr>
              <a:t>addition, </a:t>
            </a:r>
            <a:r>
              <a:rPr lang="en-US" sz="1200" dirty="0" smtClean="0">
                <a:solidFill>
                  <a:srgbClr val="000000"/>
                </a:solidFill>
              </a:rPr>
              <a:t>we tested 4 </a:t>
            </a:r>
            <a:r>
              <a:rPr lang="en-US" sz="1200" dirty="0">
                <a:solidFill>
                  <a:srgbClr val="000000"/>
                </a:solidFill>
              </a:rPr>
              <a:t>well-designed bills </a:t>
            </a:r>
            <a:r>
              <a:rPr lang="en-US" sz="1200" dirty="0" smtClean="0">
                <a:solidFill>
                  <a:srgbClr val="000000"/>
                </a:solidFill>
              </a:rPr>
              <a:t>that varied </a:t>
            </a:r>
            <a:r>
              <a:rPr lang="en-US" sz="1200" dirty="0">
                <a:solidFill>
                  <a:srgbClr val="000000"/>
                </a:solidFill>
              </a:rPr>
              <a:t>in specific aspects of the bill’s length or layout. </a:t>
            </a:r>
          </a:p>
          <a:p>
            <a:pPr marL="144000" lvl="3" indent="-144000" algn="just">
              <a:lnSpc>
                <a:spcPct val="110000"/>
              </a:lnSpc>
              <a:spcBef>
                <a:spcPts val="400"/>
              </a:spcBef>
              <a:buFont typeface="Arial" panose="020B0604020202020204" pitchFamily="34" charset="0"/>
              <a:buChar char="•"/>
            </a:pPr>
            <a:r>
              <a:rPr lang="en-US" sz="1200" b="1" dirty="0" smtClean="0">
                <a:solidFill>
                  <a:srgbClr val="000000"/>
                </a:solidFill>
              </a:rPr>
              <a:t>Design </a:t>
            </a:r>
            <a:r>
              <a:rPr lang="en-US" sz="1200" b="1" dirty="0">
                <a:solidFill>
                  <a:srgbClr val="000000"/>
                </a:solidFill>
              </a:rPr>
              <a:t>principles</a:t>
            </a:r>
            <a:r>
              <a:rPr lang="en-US" sz="1200" dirty="0">
                <a:solidFill>
                  <a:srgbClr val="000000"/>
                </a:solidFill>
              </a:rPr>
              <a:t>: We distilled 4 key design principles for energy bills from the literature: use simple language, make the bill attractive, make the key information salient, and order the information logically. </a:t>
            </a:r>
          </a:p>
          <a:p>
            <a:pPr marL="144000" lvl="3" indent="-144000" algn="just">
              <a:lnSpc>
                <a:spcPct val="110000"/>
              </a:lnSpc>
              <a:spcBef>
                <a:spcPts val="400"/>
              </a:spcBef>
              <a:buFont typeface="Arial" panose="020B0604020202020204" pitchFamily="34" charset="0"/>
              <a:buChar char="•"/>
            </a:pPr>
            <a:r>
              <a:rPr lang="en-US" sz="1200" b="1" dirty="0" smtClean="0">
                <a:solidFill>
                  <a:srgbClr val="000000"/>
                </a:solidFill>
              </a:rPr>
              <a:t>Bill </a:t>
            </a:r>
            <a:r>
              <a:rPr lang="en-US" sz="1200" b="1" dirty="0">
                <a:solidFill>
                  <a:srgbClr val="000000"/>
                </a:solidFill>
              </a:rPr>
              <a:t>length</a:t>
            </a:r>
            <a:r>
              <a:rPr lang="en-US" sz="1200" dirty="0">
                <a:solidFill>
                  <a:srgbClr val="000000"/>
                </a:solidFill>
              </a:rPr>
              <a:t>: Compared to a short bill, we did not find evidence that </a:t>
            </a:r>
            <a:r>
              <a:rPr lang="en-US" sz="1200" dirty="0"/>
              <a:t>a well-designed longer </a:t>
            </a:r>
            <a:r>
              <a:rPr lang="en-US" sz="1200" dirty="0">
                <a:solidFill>
                  <a:srgbClr val="000000"/>
                </a:solidFill>
              </a:rPr>
              <a:t>bill reduced comprehension. Reducing the amount of content may not be that </a:t>
            </a:r>
            <a:r>
              <a:rPr lang="en-US" sz="1200" dirty="0"/>
              <a:t>important for addressing information overload. This is just one element of </a:t>
            </a:r>
            <a:r>
              <a:rPr lang="en-US" sz="1200" dirty="0" smtClean="0"/>
              <a:t>simplification: other elements are reflected in the design principles.</a:t>
            </a:r>
            <a:endParaRPr lang="en-US" sz="1200" dirty="0"/>
          </a:p>
          <a:p>
            <a:pPr marL="144000" lvl="3" indent="-144000" algn="just">
              <a:lnSpc>
                <a:spcPct val="110000"/>
              </a:lnSpc>
              <a:spcBef>
                <a:spcPts val="400"/>
              </a:spcBef>
              <a:buClr>
                <a:srgbClr val="000000"/>
              </a:buClr>
              <a:buFont typeface="Arial" panose="020B0604020202020204" pitchFamily="34" charset="0"/>
              <a:buChar char="•"/>
            </a:pPr>
            <a:r>
              <a:rPr lang="en-US" sz="1200" b="1" dirty="0" smtClean="0"/>
              <a:t>Off-bill content</a:t>
            </a:r>
            <a:r>
              <a:rPr lang="en-US" sz="1200" dirty="0" smtClean="0"/>
              <a:t>: We </a:t>
            </a:r>
            <a:r>
              <a:rPr lang="en-US" sz="1200" dirty="0"/>
              <a:t>also designed a bill where some information was </a:t>
            </a:r>
            <a:r>
              <a:rPr lang="en-US" sz="1200" dirty="0" smtClean="0"/>
              <a:t>moved </a:t>
            </a:r>
            <a:r>
              <a:rPr lang="en-US" sz="1200" dirty="0" smtClean="0">
                <a:solidFill>
                  <a:srgbClr val="000000"/>
                </a:solidFill>
              </a:rPr>
              <a:t>off-bill and made available </a:t>
            </a:r>
            <a:r>
              <a:rPr lang="en-US" sz="1200" dirty="0">
                <a:solidFill>
                  <a:srgbClr val="000000"/>
                </a:solidFill>
              </a:rPr>
              <a:t>via a link to </a:t>
            </a:r>
            <a:r>
              <a:rPr lang="en-US" sz="1200" dirty="0" smtClean="0">
                <a:solidFill>
                  <a:srgbClr val="000000"/>
                </a:solidFill>
              </a:rPr>
              <a:t>a </a:t>
            </a:r>
            <a:r>
              <a:rPr lang="en-US" sz="1200" dirty="0">
                <a:solidFill>
                  <a:srgbClr val="000000"/>
                </a:solidFill>
              </a:rPr>
              <a:t>‘Home Energy Report’. This friction made respondents much less likely to find the information, even when asked to look for it.</a:t>
            </a:r>
          </a:p>
          <a:p>
            <a:pPr marL="0" lvl="3" algn="just">
              <a:lnSpc>
                <a:spcPct val="110000"/>
              </a:lnSpc>
              <a:spcBef>
                <a:spcPts val="400"/>
              </a:spcBef>
              <a:buClr>
                <a:srgbClr val="AA338A"/>
              </a:buClr>
            </a:pPr>
            <a:r>
              <a:rPr lang="en-US" sz="1200" b="1" dirty="0" smtClean="0">
                <a:solidFill>
                  <a:srgbClr val="117479"/>
                </a:solidFill>
              </a:rPr>
              <a:t>Bill </a:t>
            </a:r>
            <a:r>
              <a:rPr lang="en-US" sz="1200" b="1" dirty="0">
                <a:solidFill>
                  <a:srgbClr val="117479"/>
                </a:solidFill>
              </a:rPr>
              <a:t>comprehension: Understanding how the bill was calculated </a:t>
            </a:r>
          </a:p>
          <a:p>
            <a:pPr marL="144000" lvl="3" indent="-144000" algn="just">
              <a:lnSpc>
                <a:spcPct val="110000"/>
              </a:lnSpc>
              <a:spcBef>
                <a:spcPts val="400"/>
              </a:spcBef>
              <a:buClr>
                <a:srgbClr val="000000"/>
              </a:buClr>
              <a:buFont typeface="Arial" panose="020B0604020202020204" pitchFamily="34" charset="0"/>
              <a:buChar char="•"/>
            </a:pPr>
            <a:r>
              <a:rPr lang="en-US" sz="1200" b="1" dirty="0" smtClean="0">
                <a:solidFill>
                  <a:srgbClr val="000000"/>
                </a:solidFill>
              </a:rPr>
              <a:t>Detailed </a:t>
            </a:r>
            <a:r>
              <a:rPr lang="en-US" sz="1200" b="1" dirty="0">
                <a:solidFill>
                  <a:srgbClr val="000000"/>
                </a:solidFill>
              </a:rPr>
              <a:t>charges </a:t>
            </a:r>
            <a:r>
              <a:rPr lang="en-US" sz="1200" b="1" dirty="0" smtClean="0">
                <a:solidFill>
                  <a:srgbClr val="000000"/>
                </a:solidFill>
              </a:rPr>
              <a:t>table</a:t>
            </a:r>
            <a:r>
              <a:rPr lang="en-US" sz="1200" dirty="0" smtClean="0">
                <a:solidFill>
                  <a:srgbClr val="000000"/>
                </a:solidFill>
              </a:rPr>
              <a:t>: </a:t>
            </a:r>
            <a:r>
              <a:rPr lang="en-US" sz="1200" dirty="0">
                <a:solidFill>
                  <a:srgbClr val="000000"/>
                </a:solidFill>
              </a:rPr>
              <a:t>We tested different formats for the detailed charges table showing the breakdown of costs. None of the alternative designs performed better than the current ‘invoice-style’ table. </a:t>
            </a:r>
          </a:p>
          <a:p>
            <a:pPr marL="144000" lvl="3" indent="-144000" algn="just">
              <a:lnSpc>
                <a:spcPct val="110000"/>
              </a:lnSpc>
              <a:spcBef>
                <a:spcPts val="400"/>
              </a:spcBef>
              <a:buClr>
                <a:srgbClr val="000000"/>
              </a:buClr>
              <a:buFont typeface="Arial" panose="020B0604020202020204" pitchFamily="34" charset="0"/>
              <a:buChar char="•"/>
            </a:pPr>
            <a:r>
              <a:rPr lang="en-US" sz="1200" b="1" dirty="0" smtClean="0">
                <a:solidFill>
                  <a:srgbClr val="000000"/>
                </a:solidFill>
              </a:rPr>
              <a:t>Plan summaries</a:t>
            </a:r>
            <a:r>
              <a:rPr lang="en-US" sz="1200" dirty="0" smtClean="0">
                <a:solidFill>
                  <a:srgbClr val="000000"/>
                </a:solidFill>
              </a:rPr>
              <a:t>: Simple </a:t>
            </a:r>
            <a:r>
              <a:rPr lang="en-US" sz="1200" dirty="0">
                <a:solidFill>
                  <a:srgbClr val="000000"/>
                </a:solidFill>
              </a:rPr>
              <a:t>plan summaries helped consumers to better understand their plan (but did not improve the likelihood they would choose a better deal</a:t>
            </a:r>
            <a:r>
              <a:rPr lang="en-US" sz="1200" dirty="0" smtClean="0">
                <a:solidFill>
                  <a:srgbClr val="000000"/>
                </a:solidFill>
              </a:rPr>
              <a:t>).</a:t>
            </a:r>
          </a:p>
          <a:p>
            <a:pPr marL="144000" lvl="3" indent="-144000" algn="just">
              <a:lnSpc>
                <a:spcPct val="110000"/>
              </a:lnSpc>
              <a:spcBef>
                <a:spcPts val="400"/>
              </a:spcBef>
              <a:buClr>
                <a:srgbClr val="000000"/>
              </a:buClr>
              <a:buFont typeface="Arial" panose="020B0604020202020204" pitchFamily="34" charset="0"/>
              <a:buChar char="•"/>
            </a:pPr>
            <a:r>
              <a:rPr lang="en-US" sz="1200" b="1" dirty="0" smtClean="0">
                <a:solidFill>
                  <a:srgbClr val="000000"/>
                </a:solidFill>
              </a:rPr>
              <a:t>Definitions box</a:t>
            </a:r>
            <a:r>
              <a:rPr lang="en-US" sz="1200" dirty="0" smtClean="0">
                <a:solidFill>
                  <a:srgbClr val="000000"/>
                </a:solidFill>
              </a:rPr>
              <a:t>: Including </a:t>
            </a:r>
            <a:r>
              <a:rPr lang="en-US" sz="1200" dirty="0">
                <a:solidFill>
                  <a:srgbClr val="000000"/>
                </a:solidFill>
              </a:rPr>
              <a:t>a box with plain English definitions for technical terms had no positive impact on comprehension. </a:t>
            </a:r>
          </a:p>
        </p:txBody>
      </p:sp>
      <p:sp>
        <p:nvSpPr>
          <p:cNvPr id="6" name="Title 5"/>
          <p:cNvSpPr>
            <a:spLocks noGrp="1"/>
          </p:cNvSpPr>
          <p:nvPr>
            <p:ph type="title"/>
          </p:nvPr>
        </p:nvSpPr>
        <p:spPr/>
        <p:txBody>
          <a:bodyPr/>
          <a:lstStyle/>
          <a:p>
            <a:r>
              <a:rPr lang="en-AU" dirty="0" smtClean="0"/>
              <a:t>Executive Summary (ii) </a:t>
            </a:r>
            <a:endParaRPr lang="en-AU" dirty="0"/>
          </a:p>
        </p:txBody>
      </p:sp>
    </p:spTree>
    <p:extLst>
      <p:ext uri="{BB962C8B-B14F-4D97-AF65-F5344CB8AC3E}">
        <p14:creationId xmlns:p14="http://schemas.microsoft.com/office/powerpoint/2010/main" val="16909919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2"/>
          </p:nvPr>
        </p:nvSpPr>
        <p:spPr>
          <a:xfrm>
            <a:off x="11299823" y="6532580"/>
            <a:ext cx="412751" cy="123111"/>
          </a:xfrm>
        </p:spPr>
        <p:txBody>
          <a:bodyPr/>
          <a:lstStyle/>
          <a:p>
            <a:fld id="{0500C9E6-702F-A843-8A04-80C500C6891A}" type="slidenum">
              <a:rPr lang="en-AU" smtClean="0"/>
              <a:t>30</a:t>
            </a:fld>
            <a:endParaRPr lang="en-AU" dirty="0"/>
          </a:p>
        </p:txBody>
      </p:sp>
      <p:pic>
        <p:nvPicPr>
          <p:cNvPr id="4" name="Picture 3" descr="The photo shows 3 separate phones. A is how the bill would have looked if received as an email,  B how the bill would have looked on a mobile device and C is the attachment that participants receive when they clicked on a relevant link. " title="Email-style bill "/>
          <p:cNvPicPr>
            <a:picLocks noChangeAspect="1"/>
          </p:cNvPicPr>
          <p:nvPr/>
        </p:nvPicPr>
        <p:blipFill>
          <a:blip r:embed="rId3"/>
          <a:stretch>
            <a:fillRect/>
          </a:stretch>
        </p:blipFill>
        <p:spPr>
          <a:xfrm>
            <a:off x="479424" y="979262"/>
            <a:ext cx="11233149" cy="5438103"/>
          </a:xfrm>
          <a:prstGeom prst="rect">
            <a:avLst/>
          </a:prstGeom>
        </p:spPr>
      </p:pic>
      <p:sp>
        <p:nvSpPr>
          <p:cNvPr id="2" name="Title 1"/>
          <p:cNvSpPr>
            <a:spLocks noGrp="1"/>
          </p:cNvSpPr>
          <p:nvPr>
            <p:ph type="title"/>
          </p:nvPr>
        </p:nvSpPr>
        <p:spPr/>
        <p:txBody>
          <a:bodyPr/>
          <a:lstStyle/>
          <a:p>
            <a:r>
              <a:rPr lang="en-AU" dirty="0"/>
              <a:t>Bill 3: Email-style bill (with link to further information)</a:t>
            </a:r>
          </a:p>
        </p:txBody>
      </p:sp>
    </p:spTree>
    <p:extLst>
      <p:ext uri="{BB962C8B-B14F-4D97-AF65-F5344CB8AC3E}">
        <p14:creationId xmlns:p14="http://schemas.microsoft.com/office/powerpoint/2010/main" val="38907944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00C9E6-702F-A843-8A04-80C500C6891A}" type="slidenum">
              <a:rPr kumimoji="0" lang="en-AU" sz="800" b="0" i="0" u="none" strike="noStrike" kern="1200" cap="none" spc="0" normalizeH="0" baseline="0" noProof="0" smtClean="0">
                <a:ln>
                  <a:noFill/>
                </a:ln>
                <a:solidFill>
                  <a:srgbClr val="000000">
                    <a:tint val="75000"/>
                  </a:srgb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AU" sz="800" b="0" i="0" u="none" strike="noStrike" kern="1200" cap="none" spc="0" normalizeH="0" baseline="0" noProof="0">
              <a:ln>
                <a:noFill/>
              </a:ln>
              <a:solidFill>
                <a:srgbClr val="000000">
                  <a:tint val="75000"/>
                </a:srgbClr>
              </a:solidFill>
              <a:effectLst/>
              <a:uLnTx/>
              <a:uFillTx/>
              <a:latin typeface="Helvetica"/>
              <a:ea typeface="+mn-ea"/>
              <a:cs typeface="+mn-cs"/>
            </a:endParaRPr>
          </a:p>
        </p:txBody>
      </p:sp>
      <p:pic>
        <p:nvPicPr>
          <p:cNvPr id="4" name="Picture 3" descr="The picture shows the 2 pages of the basic bill. There is also two smaller pages of some of the items that were not included in the basic bill with red crosses over these. " title="Basic Bill"/>
          <p:cNvPicPr>
            <a:picLocks noChangeAspect="1"/>
          </p:cNvPicPr>
          <p:nvPr/>
        </p:nvPicPr>
        <p:blipFill>
          <a:blip r:embed="rId3"/>
          <a:stretch>
            <a:fillRect/>
          </a:stretch>
        </p:blipFill>
        <p:spPr>
          <a:xfrm>
            <a:off x="513252" y="1531161"/>
            <a:ext cx="11199323" cy="4858933"/>
          </a:xfrm>
          <a:prstGeom prst="rect">
            <a:avLst/>
          </a:prstGeom>
        </p:spPr>
      </p:pic>
      <p:sp>
        <p:nvSpPr>
          <p:cNvPr id="11" name="Rectangle 10"/>
          <p:cNvSpPr/>
          <p:nvPr/>
        </p:nvSpPr>
        <p:spPr>
          <a:xfrm>
            <a:off x="479424" y="1052091"/>
            <a:ext cx="4173902" cy="2446824"/>
          </a:xfrm>
          <a:prstGeom prst="rect">
            <a:avLst/>
          </a:prstGeom>
        </p:spPr>
        <p:txBody>
          <a:bodyPr wrap="square">
            <a:spAutoFit/>
          </a:bodyPr>
          <a:lstStyle/>
          <a:p>
            <a:pPr algn="just">
              <a:spcAft>
                <a:spcPts val="600"/>
              </a:spcAft>
            </a:pPr>
            <a:r>
              <a:rPr lang="en-AU" sz="1600" b="1" dirty="0">
                <a:solidFill>
                  <a:schemeClr val="accent1"/>
                </a:solidFill>
              </a:rPr>
              <a:t>What’s in and what’s out?</a:t>
            </a:r>
          </a:p>
          <a:p>
            <a:pPr algn="just"/>
            <a:r>
              <a:rPr lang="en-AU" sz="1200" dirty="0">
                <a:solidFill>
                  <a:schemeClr val="tx2"/>
                </a:solidFill>
              </a:rPr>
              <a:t>The basic bill retained essential information:</a:t>
            </a:r>
          </a:p>
          <a:p>
            <a:pPr marL="171450" indent="-171450" algn="just">
              <a:buFont typeface="Arial" panose="020B0604020202020204" pitchFamily="34" charset="0"/>
              <a:buChar char="•"/>
            </a:pPr>
            <a:r>
              <a:rPr lang="en-AU" sz="1200" dirty="0">
                <a:solidFill>
                  <a:schemeClr val="tx2"/>
                </a:solidFill>
              </a:rPr>
              <a:t>How much, when and how to pay</a:t>
            </a:r>
          </a:p>
          <a:p>
            <a:pPr marL="171450" indent="-171450" algn="just">
              <a:buFont typeface="Arial" panose="020B0604020202020204" pitchFamily="34" charset="0"/>
              <a:buChar char="•"/>
            </a:pPr>
            <a:r>
              <a:rPr lang="en-AU" sz="1200" dirty="0">
                <a:solidFill>
                  <a:schemeClr val="tx2"/>
                </a:solidFill>
              </a:rPr>
              <a:t>The detailed charges table</a:t>
            </a:r>
          </a:p>
          <a:p>
            <a:pPr marL="171450" indent="-171450" algn="just">
              <a:buFont typeface="Arial" panose="020B0604020202020204" pitchFamily="34" charset="0"/>
              <a:buChar char="•"/>
            </a:pPr>
            <a:r>
              <a:rPr lang="en-AU" sz="1200" dirty="0">
                <a:solidFill>
                  <a:schemeClr val="tx2"/>
                </a:solidFill>
              </a:rPr>
              <a:t>‘Need help?’ contact details</a:t>
            </a:r>
          </a:p>
          <a:p>
            <a:pPr algn="just"/>
            <a:endParaRPr lang="en-AU" sz="1200" dirty="0">
              <a:solidFill>
                <a:schemeClr val="tx2"/>
              </a:solidFill>
            </a:endParaRPr>
          </a:p>
          <a:p>
            <a:pPr algn="just"/>
            <a:r>
              <a:rPr lang="en-AU" sz="1200" dirty="0">
                <a:solidFill>
                  <a:schemeClr val="tx2"/>
                </a:solidFill>
              </a:rPr>
              <a:t>The basic bill did not have: </a:t>
            </a:r>
          </a:p>
          <a:p>
            <a:pPr marL="171450" indent="-171450" algn="just">
              <a:buFont typeface="Arial" panose="020B0604020202020204" pitchFamily="34" charset="0"/>
              <a:buChar char="•"/>
            </a:pPr>
            <a:r>
              <a:rPr lang="en-AU" sz="1200" dirty="0">
                <a:solidFill>
                  <a:schemeClr val="tx2"/>
                </a:solidFill>
              </a:rPr>
              <a:t>The </a:t>
            </a:r>
            <a:r>
              <a:rPr lang="en-US" sz="1200" dirty="0">
                <a:solidFill>
                  <a:schemeClr val="tx2"/>
                </a:solidFill>
              </a:rPr>
              <a:t>plan summary</a:t>
            </a:r>
          </a:p>
          <a:p>
            <a:pPr marL="171450" indent="-171450" algn="just">
              <a:buFont typeface="Arial" panose="020B0604020202020204" pitchFamily="34" charset="0"/>
              <a:buChar char="•"/>
            </a:pPr>
            <a:r>
              <a:rPr lang="en-US" sz="1200" dirty="0" smtClean="0">
                <a:solidFill>
                  <a:schemeClr val="tx2"/>
                </a:solidFill>
              </a:rPr>
              <a:t>Past energy usage, benchmarks or solar exports</a:t>
            </a:r>
            <a:endParaRPr lang="en-US" sz="1200" dirty="0">
              <a:solidFill>
                <a:schemeClr val="tx2"/>
              </a:solidFill>
            </a:endParaRPr>
          </a:p>
          <a:p>
            <a:pPr marL="171450" indent="-171450" algn="just">
              <a:buFont typeface="Arial" panose="020B0604020202020204" pitchFamily="34" charset="0"/>
              <a:buChar char="•"/>
            </a:pPr>
            <a:r>
              <a:rPr lang="en-US" sz="1200" dirty="0">
                <a:solidFill>
                  <a:schemeClr val="tx2"/>
                </a:solidFill>
              </a:rPr>
              <a:t>The ‘best offer’</a:t>
            </a:r>
          </a:p>
          <a:p>
            <a:pPr marL="171450" indent="-171450" algn="just">
              <a:buFont typeface="Arial" panose="020B0604020202020204" pitchFamily="34" charset="0"/>
              <a:buChar char="•"/>
            </a:pPr>
            <a:r>
              <a:rPr lang="en-US" sz="1200" dirty="0">
                <a:solidFill>
                  <a:schemeClr val="tx2"/>
                </a:solidFill>
              </a:rPr>
              <a:t>Definitions of technical terms</a:t>
            </a:r>
          </a:p>
          <a:p>
            <a:pPr marL="171450" indent="-171450" algn="just">
              <a:buFont typeface="Arial" panose="020B0604020202020204" pitchFamily="34" charset="0"/>
              <a:buChar char="•"/>
            </a:pPr>
            <a:endParaRPr lang="en-US" sz="1200" dirty="0">
              <a:solidFill>
                <a:schemeClr val="tx2"/>
              </a:solidFill>
            </a:endParaRPr>
          </a:p>
        </p:txBody>
      </p:sp>
      <p:sp>
        <p:nvSpPr>
          <p:cNvPr id="2" name="Title 1"/>
          <p:cNvSpPr>
            <a:spLocks noGrp="1"/>
          </p:cNvSpPr>
          <p:nvPr>
            <p:ph type="title"/>
          </p:nvPr>
        </p:nvSpPr>
        <p:spPr/>
        <p:txBody>
          <a:bodyPr/>
          <a:lstStyle/>
          <a:p>
            <a:r>
              <a:rPr lang="en-AU" dirty="0"/>
              <a:t>Bill 4: Basic bill (2 </a:t>
            </a:r>
            <a:r>
              <a:rPr lang="en-AU" dirty="0" smtClean="0"/>
              <a:t>pages </a:t>
            </a:r>
            <a:r>
              <a:rPr lang="en-AU" dirty="0"/>
              <a:t>with limited </a:t>
            </a:r>
            <a:r>
              <a:rPr lang="en-AU" dirty="0" smtClean="0"/>
              <a:t>content)</a:t>
            </a:r>
            <a:endParaRPr lang="en-AU" dirty="0"/>
          </a:p>
        </p:txBody>
      </p:sp>
    </p:spTree>
    <p:extLst>
      <p:ext uri="{BB962C8B-B14F-4D97-AF65-F5344CB8AC3E}">
        <p14:creationId xmlns:p14="http://schemas.microsoft.com/office/powerpoint/2010/main" val="38218022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500C9E6-702F-A843-8A04-80C500C6891A}" type="slidenum">
              <a:rPr lang="en-AU" smtClean="0"/>
              <a:t>32</a:t>
            </a:fld>
            <a:endParaRPr lang="en-AU"/>
          </a:p>
        </p:txBody>
      </p:sp>
      <p:pic>
        <p:nvPicPr>
          <p:cNvPr id="8" name="Picture 7" descr="There is a bar chart that shows the % correct bill comprehension for the different bill types. The results are as follows:&#10;- comprehensive (control) 67%&#10;- structured comprehensive 65%&#10;- email 66%&#10;- basic 65%" title="% correct bill comprehension"/>
          <p:cNvPicPr>
            <a:picLocks noChangeAspect="1"/>
          </p:cNvPicPr>
          <p:nvPr/>
        </p:nvPicPr>
        <p:blipFill>
          <a:blip r:embed="rId3"/>
          <a:stretch>
            <a:fillRect/>
          </a:stretch>
        </p:blipFill>
        <p:spPr>
          <a:xfrm>
            <a:off x="6449514" y="1663431"/>
            <a:ext cx="5206435" cy="4359018"/>
          </a:xfrm>
          <a:prstGeom prst="rect">
            <a:avLst/>
          </a:prstGeom>
        </p:spPr>
      </p:pic>
      <p:sp>
        <p:nvSpPr>
          <p:cNvPr id="13" name="Text Placeholder 4"/>
          <p:cNvSpPr>
            <a:spLocks noGrp="1"/>
          </p:cNvSpPr>
          <p:nvPr>
            <p:ph type="body" sz="quarter" idx="14"/>
          </p:nvPr>
        </p:nvSpPr>
        <p:spPr>
          <a:xfrm>
            <a:off x="490246" y="5692784"/>
            <a:ext cx="5439829" cy="696292"/>
          </a:xfrm>
        </p:spPr>
        <p:txBody>
          <a:bodyPr/>
          <a:lstStyle/>
          <a:p>
            <a:pPr algn="just">
              <a:spcAft>
                <a:spcPts val="600"/>
              </a:spcAft>
            </a:pPr>
            <a:r>
              <a:rPr lang="en-US" sz="1050" b="1" dirty="0">
                <a:solidFill>
                  <a:schemeClr val="tx1"/>
                </a:solidFill>
              </a:rPr>
              <a:t>Note: </a:t>
            </a:r>
            <a:r>
              <a:rPr lang="en-US" sz="1050" dirty="0">
                <a:solidFill>
                  <a:schemeClr val="tx1"/>
                </a:solidFill>
              </a:rPr>
              <a:t>while comprehension scores of 65-67% may seem low, some questions were deliberately designed to be challenging. In addition, it is possible that, despite our efforts to remove ‘non-genuine’ respondents, there remain some respondents who did not seriously attempt to answer the question. See Technical Appendix </a:t>
            </a:r>
            <a:r>
              <a:rPr lang="en-US" sz="1050" dirty="0" smtClean="0">
                <a:solidFill>
                  <a:schemeClr val="tx1"/>
                </a:solidFill>
              </a:rPr>
              <a:t>(Section 5) for </a:t>
            </a:r>
            <a:r>
              <a:rPr lang="en-US" sz="1050" dirty="0">
                <a:solidFill>
                  <a:schemeClr val="tx1"/>
                </a:solidFill>
              </a:rPr>
              <a:t>further discussion</a:t>
            </a:r>
            <a:r>
              <a:rPr lang="en-US" sz="1050" dirty="0" smtClean="0">
                <a:solidFill>
                  <a:schemeClr val="tx1"/>
                </a:solidFill>
              </a:rPr>
              <a:t>.</a:t>
            </a:r>
            <a:endParaRPr lang="en-US" sz="1050" dirty="0">
              <a:solidFill>
                <a:schemeClr val="tx1"/>
              </a:solidFill>
            </a:endParaRPr>
          </a:p>
        </p:txBody>
      </p:sp>
      <p:sp>
        <p:nvSpPr>
          <p:cNvPr id="5" name="Text Placeholder 4"/>
          <p:cNvSpPr>
            <a:spLocks noGrp="1"/>
          </p:cNvSpPr>
          <p:nvPr>
            <p:ph type="body" sz="quarter" idx="14"/>
          </p:nvPr>
        </p:nvSpPr>
        <p:spPr>
          <a:xfrm>
            <a:off x="490246" y="1663431"/>
            <a:ext cx="5439829" cy="3642471"/>
          </a:xfrm>
        </p:spPr>
        <p:txBody>
          <a:bodyPr/>
          <a:lstStyle/>
          <a:p>
            <a:pPr algn="just">
              <a:spcAft>
                <a:spcPts val="600"/>
              </a:spcAft>
            </a:pPr>
            <a:r>
              <a:rPr lang="en-US" sz="1200" dirty="0" smtClean="0">
                <a:solidFill>
                  <a:srgbClr val="000000"/>
                </a:solidFill>
              </a:rPr>
              <a:t>Respondents were able to refer to their bill to answer 9 questions that tested: </a:t>
            </a:r>
          </a:p>
          <a:p>
            <a:pPr marL="171450" indent="-171450" algn="just">
              <a:spcBef>
                <a:spcPts val="0"/>
              </a:spcBef>
              <a:spcAft>
                <a:spcPts val="600"/>
              </a:spcAft>
              <a:buFont typeface="Arial" panose="020B0604020202020204" pitchFamily="34" charset="0"/>
              <a:buChar char="•"/>
            </a:pPr>
            <a:r>
              <a:rPr lang="en-US" sz="1200" dirty="0" smtClean="0">
                <a:solidFill>
                  <a:schemeClr val="tx1"/>
                </a:solidFill>
              </a:rPr>
              <a:t>comprehension of payment information (amount, date, payment methods),</a:t>
            </a:r>
          </a:p>
          <a:p>
            <a:pPr marL="171450" indent="-171450" algn="just">
              <a:spcBef>
                <a:spcPts val="0"/>
              </a:spcBef>
              <a:spcAft>
                <a:spcPts val="600"/>
              </a:spcAft>
              <a:buFont typeface="Arial" panose="020B0604020202020204" pitchFamily="34" charset="0"/>
              <a:buChar char="•"/>
            </a:pPr>
            <a:r>
              <a:rPr lang="en-US" sz="1200" dirty="0" smtClean="0">
                <a:solidFill>
                  <a:schemeClr val="tx1"/>
                </a:solidFill>
              </a:rPr>
              <a:t>ability to correctly identify important details (NMI, contact numbers), </a:t>
            </a:r>
          </a:p>
          <a:p>
            <a:pPr marL="171450" indent="-171450" algn="just">
              <a:spcBef>
                <a:spcPts val="0"/>
              </a:spcBef>
              <a:spcAft>
                <a:spcPts val="600"/>
              </a:spcAft>
              <a:buFont typeface="Arial" panose="020B0604020202020204" pitchFamily="34" charset="0"/>
              <a:buChar char="•"/>
            </a:pPr>
            <a:r>
              <a:rPr lang="en-US" sz="1200" dirty="0" smtClean="0">
                <a:solidFill>
                  <a:schemeClr val="tx1"/>
                </a:solidFill>
              </a:rPr>
              <a:t>understanding of how their bill was calculated.</a:t>
            </a:r>
          </a:p>
          <a:p>
            <a:pPr algn="just">
              <a:spcBef>
                <a:spcPts val="0"/>
              </a:spcBef>
              <a:spcAft>
                <a:spcPts val="600"/>
              </a:spcAft>
            </a:pPr>
            <a:r>
              <a:rPr lang="en-AU" sz="1200" b="1" dirty="0" smtClean="0">
                <a:solidFill>
                  <a:schemeClr val="tx1"/>
                </a:solidFill>
              </a:rPr>
              <a:t>For all 4 bill designs, respondents were about equally likely to find the correct answers. </a:t>
            </a:r>
            <a:r>
              <a:rPr lang="en-AU" sz="1200" dirty="0" smtClean="0">
                <a:solidFill>
                  <a:schemeClr val="tx1"/>
                </a:solidFill>
              </a:rPr>
              <a:t>This was true regardless of whether the bill design was:</a:t>
            </a:r>
          </a:p>
          <a:p>
            <a:pPr marL="171450" indent="-171450" algn="just">
              <a:spcBef>
                <a:spcPts val="0"/>
              </a:spcBef>
              <a:spcAft>
                <a:spcPts val="600"/>
              </a:spcAft>
              <a:buFont typeface="Arial" panose="020B0604020202020204" pitchFamily="34" charset="0"/>
              <a:buChar char="•"/>
            </a:pPr>
            <a:r>
              <a:rPr lang="en-AU" sz="1200" dirty="0" smtClean="0">
                <a:solidFill>
                  <a:schemeClr val="tx1"/>
                </a:solidFill>
              </a:rPr>
              <a:t>re-structured to add more white space,</a:t>
            </a:r>
          </a:p>
          <a:p>
            <a:pPr marL="171450" indent="-171450" algn="just">
              <a:spcBef>
                <a:spcPts val="0"/>
              </a:spcBef>
              <a:spcAft>
                <a:spcPts val="600"/>
              </a:spcAft>
              <a:buFont typeface="Arial" panose="020B0604020202020204" pitchFamily="34" charset="0"/>
              <a:buChar char="•"/>
            </a:pPr>
            <a:r>
              <a:rPr lang="en-AU" sz="1200" dirty="0" smtClean="0">
                <a:solidFill>
                  <a:schemeClr val="tx1"/>
                </a:solidFill>
              </a:rPr>
              <a:t>shortened by removing additional content,</a:t>
            </a:r>
          </a:p>
          <a:p>
            <a:pPr marL="171450" indent="-171450" algn="just">
              <a:spcBef>
                <a:spcPts val="0"/>
              </a:spcBef>
              <a:spcAft>
                <a:spcPts val="600"/>
              </a:spcAft>
              <a:buFont typeface="Arial" panose="020B0604020202020204" pitchFamily="34" charset="0"/>
              <a:buChar char="•"/>
            </a:pPr>
            <a:r>
              <a:rPr lang="en-AU" sz="1200" dirty="0" smtClean="0">
                <a:solidFill>
                  <a:schemeClr val="tx1"/>
                </a:solidFill>
              </a:rPr>
              <a:t>arranged in a commonly used format in the market, with a link to more information.</a:t>
            </a:r>
          </a:p>
          <a:p>
            <a:pPr algn="just">
              <a:spcBef>
                <a:spcPts val="0"/>
              </a:spcBef>
              <a:spcAft>
                <a:spcPts val="600"/>
              </a:spcAft>
            </a:pPr>
            <a:r>
              <a:rPr lang="en-US" sz="1200" dirty="0" smtClean="0">
                <a:solidFill>
                  <a:schemeClr val="tx1"/>
                </a:solidFill>
              </a:rPr>
              <a:t>The scope of this research did not include testing genuine bills used by energy retailers. We reviewed many bills in developing the trial design however testing a handful of genuine bills would have had limited value given that retailers have created many different versions. Furthermore, without some </a:t>
            </a:r>
            <a:r>
              <a:rPr lang="en-US" sz="1200" dirty="0" err="1" smtClean="0">
                <a:solidFill>
                  <a:schemeClr val="tx1"/>
                </a:solidFill>
              </a:rPr>
              <a:t>standardisation</a:t>
            </a:r>
            <a:r>
              <a:rPr lang="en-US" sz="1200" dirty="0" smtClean="0">
                <a:solidFill>
                  <a:schemeClr val="tx1"/>
                </a:solidFill>
              </a:rPr>
              <a:t> of presentation, if different bills had performed differently, it would not have been possible to determine what bill attribute caused it to perform better than others.</a:t>
            </a:r>
            <a:endParaRPr lang="en-US" sz="1200" dirty="0">
              <a:solidFill>
                <a:schemeClr val="tx1"/>
              </a:solidFill>
            </a:endParaRPr>
          </a:p>
        </p:txBody>
      </p:sp>
      <p:sp>
        <p:nvSpPr>
          <p:cNvPr id="2" name="Title 1"/>
          <p:cNvSpPr>
            <a:spLocks noGrp="1"/>
          </p:cNvSpPr>
          <p:nvPr>
            <p:ph type="title"/>
          </p:nvPr>
        </p:nvSpPr>
        <p:spPr>
          <a:xfrm>
            <a:off x="479425" y="476250"/>
            <a:ext cx="11233150" cy="775597"/>
          </a:xfrm>
        </p:spPr>
        <p:txBody>
          <a:bodyPr/>
          <a:lstStyle/>
          <a:p>
            <a:r>
              <a:rPr lang="en-AU" dirty="0"/>
              <a:t>In a well-designed bill, the overall length and layout isn’t a big barrier</a:t>
            </a:r>
          </a:p>
        </p:txBody>
      </p:sp>
    </p:spTree>
    <p:extLst>
      <p:ext uri="{BB962C8B-B14F-4D97-AF65-F5344CB8AC3E}">
        <p14:creationId xmlns:p14="http://schemas.microsoft.com/office/powerpoint/2010/main" val="4302120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2"/>
          <p:cNvSpPr>
            <a:spLocks noGrp="1"/>
          </p:cNvSpPr>
          <p:nvPr>
            <p:ph type="sldNum" sz="quarter" idx="12"/>
          </p:nvPr>
        </p:nvSpPr>
        <p:spPr>
          <a:xfrm>
            <a:off x="11299823" y="6532580"/>
            <a:ext cx="412751" cy="12311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00C9E6-702F-A843-8A04-80C500C6891A}" type="slidenum">
              <a:rPr kumimoji="0" lang="en-AU" sz="800" b="0" i="0" u="none" strike="noStrike" kern="1200" cap="none" spc="0" normalizeH="0" baseline="0" noProof="0" smtClean="0">
                <a:ln>
                  <a:noFill/>
                </a:ln>
                <a:solidFill>
                  <a:srgbClr val="000000">
                    <a:tint val="75000"/>
                  </a:srgb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AU" sz="800" b="0" i="0" u="none" strike="noStrike" kern="1200" cap="none" spc="0" normalizeH="0" baseline="0" noProof="0" dirty="0">
              <a:ln>
                <a:noFill/>
              </a:ln>
              <a:solidFill>
                <a:srgbClr val="000000">
                  <a:tint val="75000"/>
                </a:srgbClr>
              </a:solidFill>
              <a:effectLst/>
              <a:uLnTx/>
              <a:uFillTx/>
              <a:latin typeface="Helvetica"/>
              <a:ea typeface="+mn-ea"/>
              <a:cs typeface="+mn-cs"/>
            </a:endParaRPr>
          </a:p>
        </p:txBody>
      </p:sp>
      <p:pic>
        <p:nvPicPr>
          <p:cNvPr id="3" name="Picture 2" descr="Key Action:&#10;- Able to pay  &#10;Metrics&#10;- Amount&#10; - Due date&#10;- BPAY code&#10;Results&#10;In all four groups, correct responses ranged from 77%-79% on average.&#10;&#10;Key action&#10;- Able to find key details&#10;Metrics:&#10;- Discount applied&#10;- Phone number to report emergency&#10;- NMI&#10;Results&#10;In all four groups, correct responses ranged from 70%-74% on average.&#10;&#10;Key action&#10;- Able to understand how bill was calculated&#10;Metrics&#10;- Total kWh used&#10;- Usage discount&#10;- Timing of peak/off-peak periods&#10;Results&#10;Comprehensive bill performed best (50% correct); Basic bill performed worst (42%)." title="Table showing key actions, metrics and results"/>
          <p:cNvPicPr>
            <a:picLocks noChangeAspect="1"/>
          </p:cNvPicPr>
          <p:nvPr/>
        </p:nvPicPr>
        <p:blipFill>
          <a:blip r:embed="rId3"/>
          <a:stretch>
            <a:fillRect/>
          </a:stretch>
        </p:blipFill>
        <p:spPr>
          <a:xfrm>
            <a:off x="6569049" y="1356191"/>
            <a:ext cx="5005250" cy="4883319"/>
          </a:xfrm>
          <a:prstGeom prst="rect">
            <a:avLst/>
          </a:prstGeom>
        </p:spPr>
      </p:pic>
      <p:sp>
        <p:nvSpPr>
          <p:cNvPr id="8" name="Text Placeholder 4"/>
          <p:cNvSpPr>
            <a:spLocks noGrp="1"/>
          </p:cNvSpPr>
          <p:nvPr>
            <p:ph type="body" sz="quarter" idx="14"/>
          </p:nvPr>
        </p:nvSpPr>
        <p:spPr>
          <a:xfrm>
            <a:off x="493599" y="5646289"/>
            <a:ext cx="5578017" cy="667652"/>
          </a:xfrm>
        </p:spPr>
        <p:txBody>
          <a:bodyPr numCol="1"/>
          <a:lstStyle/>
          <a:p>
            <a:pPr algn="just">
              <a:spcBef>
                <a:spcPts val="0"/>
              </a:spcBef>
              <a:spcAft>
                <a:spcPts val="600"/>
              </a:spcAft>
            </a:pPr>
            <a:r>
              <a:rPr lang="en-US" sz="1050" b="1" dirty="0">
                <a:solidFill>
                  <a:schemeClr val="tx1"/>
                </a:solidFill>
              </a:rPr>
              <a:t>Note: </a:t>
            </a:r>
            <a:r>
              <a:rPr lang="en-US" sz="1050" dirty="0">
                <a:solidFill>
                  <a:schemeClr val="tx1"/>
                </a:solidFill>
              </a:rPr>
              <a:t>the ‘able to pay’ questions were all fairly simple so it </a:t>
            </a:r>
            <a:r>
              <a:rPr lang="en-US" sz="1050" dirty="0" smtClean="0">
                <a:solidFill>
                  <a:schemeClr val="tx1"/>
                </a:solidFill>
              </a:rPr>
              <a:t>was surprising that the </a:t>
            </a:r>
            <a:r>
              <a:rPr lang="en-US" sz="1050" dirty="0">
                <a:solidFill>
                  <a:schemeClr val="tx1"/>
                </a:solidFill>
              </a:rPr>
              <a:t>accuracy rate was only 77-79%. It is possible that, despite our efforts to remove ‘non-genuine’ respondents, </a:t>
            </a:r>
            <a:r>
              <a:rPr lang="en-US" sz="1050">
                <a:solidFill>
                  <a:schemeClr val="tx1"/>
                </a:solidFill>
              </a:rPr>
              <a:t>there </a:t>
            </a:r>
            <a:r>
              <a:rPr lang="en-US" sz="1050" smtClean="0">
                <a:solidFill>
                  <a:schemeClr val="tx1"/>
                </a:solidFill>
              </a:rPr>
              <a:t>remained </a:t>
            </a:r>
            <a:r>
              <a:rPr lang="en-US" sz="1050" dirty="0">
                <a:solidFill>
                  <a:schemeClr val="tx1"/>
                </a:solidFill>
              </a:rPr>
              <a:t>some respondents who did not seriously attempt to answer the question. See Technical Appendix </a:t>
            </a:r>
            <a:r>
              <a:rPr lang="en-US" sz="1050" dirty="0" smtClean="0">
                <a:solidFill>
                  <a:schemeClr val="tx1"/>
                </a:solidFill>
              </a:rPr>
              <a:t>(Section 5) for </a:t>
            </a:r>
            <a:r>
              <a:rPr lang="en-US" sz="1050" dirty="0">
                <a:solidFill>
                  <a:schemeClr val="tx1"/>
                </a:solidFill>
              </a:rPr>
              <a:t>further discussion.</a:t>
            </a:r>
            <a:endParaRPr lang="en-AU" sz="1050" dirty="0">
              <a:solidFill>
                <a:schemeClr val="tx1"/>
              </a:solidFill>
            </a:endParaRPr>
          </a:p>
        </p:txBody>
      </p:sp>
      <p:sp>
        <p:nvSpPr>
          <p:cNvPr id="6" name="Text Placeholder 14"/>
          <p:cNvSpPr>
            <a:spLocks noGrp="1"/>
          </p:cNvSpPr>
          <p:nvPr>
            <p:ph type="body" sz="quarter" idx="14"/>
          </p:nvPr>
        </p:nvSpPr>
        <p:spPr>
          <a:xfrm>
            <a:off x="479425" y="1356190"/>
            <a:ext cx="5592191" cy="4031887"/>
          </a:xfrm>
        </p:spPr>
        <p:txBody>
          <a:bodyPr numCol="1"/>
          <a:lstStyle/>
          <a:p>
            <a:pPr algn="just">
              <a:spcBef>
                <a:spcPts val="0"/>
              </a:spcBef>
              <a:spcAft>
                <a:spcPts val="600"/>
              </a:spcAft>
            </a:pPr>
            <a:r>
              <a:rPr lang="en-US" sz="1200" dirty="0">
                <a:solidFill>
                  <a:schemeClr val="tx1"/>
                </a:solidFill>
              </a:rPr>
              <a:t>Our literature review concluded that several factors contribute to cognitive overload when reading energy bills: consumers’ low </a:t>
            </a:r>
            <a:r>
              <a:rPr lang="en-US" sz="1200" dirty="0" smtClean="0">
                <a:solidFill>
                  <a:schemeClr val="tx1"/>
                </a:solidFill>
              </a:rPr>
              <a:t>energy </a:t>
            </a:r>
            <a:r>
              <a:rPr lang="en-US" sz="1200" dirty="0">
                <a:solidFill>
                  <a:schemeClr val="tx1"/>
                </a:solidFill>
              </a:rPr>
              <a:t>literacy, complex and inconsistent language, large amounts of information, and confusing layouts. </a:t>
            </a:r>
          </a:p>
          <a:p>
            <a:pPr algn="just">
              <a:spcBef>
                <a:spcPts val="0"/>
              </a:spcBef>
              <a:spcAft>
                <a:spcPts val="600"/>
              </a:spcAft>
            </a:pPr>
            <a:r>
              <a:rPr lang="en-US" sz="1200" dirty="0">
                <a:solidFill>
                  <a:schemeClr val="tx1"/>
                </a:solidFill>
              </a:rPr>
              <a:t>And yet the shorter ‘basic bill’ performed no better than the others – and perhaps worse on questions related to understanding how the bill was calculated (see table). </a:t>
            </a:r>
          </a:p>
          <a:p>
            <a:pPr algn="just">
              <a:spcBef>
                <a:spcPts val="0"/>
              </a:spcBef>
              <a:spcAft>
                <a:spcPts val="600"/>
              </a:spcAft>
            </a:pPr>
            <a:r>
              <a:rPr lang="en-US" sz="1200" dirty="0">
                <a:solidFill>
                  <a:schemeClr val="tx1"/>
                </a:solidFill>
              </a:rPr>
              <a:t>So why didn’t the shorter bill perform better?</a:t>
            </a:r>
          </a:p>
          <a:p>
            <a:pPr marL="171450" indent="-171450" algn="just">
              <a:spcBef>
                <a:spcPts val="0"/>
              </a:spcBef>
              <a:spcAft>
                <a:spcPts val="600"/>
              </a:spcAft>
              <a:buFont typeface="Arial" panose="020B0604020202020204" pitchFamily="34" charset="0"/>
              <a:buChar char="•"/>
            </a:pPr>
            <a:r>
              <a:rPr lang="en-US" sz="1200" dirty="0">
                <a:solidFill>
                  <a:schemeClr val="tx1"/>
                </a:solidFill>
              </a:rPr>
              <a:t>Shorter is not always simpler. Some additional explanatory information can make a bill easier to understand.</a:t>
            </a:r>
          </a:p>
          <a:p>
            <a:pPr marL="171450" indent="-171450" algn="just">
              <a:spcBef>
                <a:spcPts val="0"/>
              </a:spcBef>
              <a:spcAft>
                <a:spcPts val="600"/>
              </a:spcAft>
              <a:buFont typeface="Arial" panose="020B0604020202020204" pitchFamily="34" charset="0"/>
              <a:buChar char="•"/>
            </a:pPr>
            <a:r>
              <a:rPr lang="en-AU" sz="1200" dirty="0">
                <a:solidFill>
                  <a:schemeClr val="tx1"/>
                </a:solidFill>
              </a:rPr>
              <a:t>All layouts drew attention to key information, such as by putting the amount and due date in a bold circle. Even on the longer bills, this information was still easy enough to find in our prototypes.</a:t>
            </a:r>
          </a:p>
          <a:p>
            <a:pPr algn="just">
              <a:spcBef>
                <a:spcPts val="0"/>
              </a:spcBef>
              <a:spcAft>
                <a:spcPts val="600"/>
              </a:spcAft>
            </a:pPr>
            <a:r>
              <a:rPr lang="en-US" sz="1200" dirty="0">
                <a:solidFill>
                  <a:schemeClr val="tx1"/>
                </a:solidFill>
              </a:rPr>
              <a:t>These  results suggest that a bill that incorporates sound design principles can vary (within a reasonable range) in terms of content and length without compromising comprehension and causing information overload.</a:t>
            </a:r>
          </a:p>
          <a:p>
            <a:pPr algn="just">
              <a:spcBef>
                <a:spcPts val="0"/>
              </a:spcBef>
              <a:spcAft>
                <a:spcPts val="600"/>
              </a:spcAft>
            </a:pPr>
            <a:r>
              <a:rPr lang="en-US" sz="1200" dirty="0">
                <a:solidFill>
                  <a:schemeClr val="tx1"/>
                </a:solidFill>
              </a:rPr>
              <a:t>Findings from the focus groups revealed a strong preference for the comprehensive bill. Participants noted that the comprehensive bill has all the necessary information clearly displayed on the first page, whilst more information was provided </a:t>
            </a:r>
            <a:r>
              <a:rPr lang="en-US" sz="1200" dirty="0" smtClean="0">
                <a:solidFill>
                  <a:schemeClr val="tx1"/>
                </a:solidFill>
              </a:rPr>
              <a:t>on </a:t>
            </a:r>
            <a:r>
              <a:rPr lang="en-US" sz="1200" dirty="0">
                <a:solidFill>
                  <a:schemeClr val="tx1"/>
                </a:solidFill>
              </a:rPr>
              <a:t>subsequent pages if this was needed. </a:t>
            </a:r>
            <a:endParaRPr lang="en-US" sz="1200" dirty="0" smtClean="0">
              <a:solidFill>
                <a:schemeClr val="tx1"/>
              </a:solidFill>
            </a:endParaRPr>
          </a:p>
          <a:p>
            <a:pPr algn="just">
              <a:spcBef>
                <a:spcPts val="0"/>
              </a:spcBef>
              <a:spcAft>
                <a:spcPts val="600"/>
              </a:spcAft>
            </a:pPr>
            <a:endParaRPr lang="en-US" sz="1200" dirty="0" smtClean="0">
              <a:solidFill>
                <a:srgbClr val="000000"/>
              </a:solidFill>
            </a:endParaRPr>
          </a:p>
          <a:p>
            <a:pPr algn="just">
              <a:spcBef>
                <a:spcPts val="600"/>
              </a:spcBef>
            </a:pPr>
            <a:endParaRPr lang="en-AU" sz="1200" dirty="0">
              <a:solidFill>
                <a:schemeClr val="tx1"/>
              </a:solidFill>
            </a:endParaRPr>
          </a:p>
        </p:txBody>
      </p:sp>
      <p:sp>
        <p:nvSpPr>
          <p:cNvPr id="2" name="Title 1"/>
          <p:cNvSpPr>
            <a:spLocks noGrp="1"/>
          </p:cNvSpPr>
          <p:nvPr>
            <p:ph type="title"/>
          </p:nvPr>
        </p:nvSpPr>
        <p:spPr/>
        <p:txBody>
          <a:bodyPr/>
          <a:lstStyle/>
          <a:p>
            <a:r>
              <a:rPr lang="en-US" dirty="0"/>
              <a:t>Why didn’t the </a:t>
            </a:r>
            <a:r>
              <a:rPr lang="en-US" dirty="0" smtClean="0"/>
              <a:t>shorter bill </a:t>
            </a:r>
            <a:r>
              <a:rPr lang="en-US" dirty="0"/>
              <a:t>perform better?</a:t>
            </a:r>
            <a:endParaRPr lang="en-AU" dirty="0"/>
          </a:p>
        </p:txBody>
      </p:sp>
    </p:spTree>
    <p:extLst>
      <p:ext uri="{BB962C8B-B14F-4D97-AF65-F5344CB8AC3E}">
        <p14:creationId xmlns:p14="http://schemas.microsoft.com/office/powerpoint/2010/main" val="13206770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500C9E6-702F-A843-8A04-80C500C6891A}" type="slidenum">
              <a:rPr lang="en-AU" smtClean="0"/>
              <a:t>34</a:t>
            </a:fld>
            <a:endParaRPr lang="en-AU"/>
          </a:p>
        </p:txBody>
      </p:sp>
      <p:pic>
        <p:nvPicPr>
          <p:cNvPr id="6" name="Picture 5" descr="There is a bar chart that shows the % correct bill comprehension for the different bill types. The results are as follows:&#10;- comprehensive (control) 44%&#10;- structured comprehensive 45%&#10;- email 23%&#10;There is a note to say that the basic bill did not provide any energy usage, solar exports of benchmarks data so was excluded from this test. " title="% correct bill comprehension (energy usage and generation)"/>
          <p:cNvPicPr>
            <a:picLocks noChangeAspect="1"/>
          </p:cNvPicPr>
          <p:nvPr/>
        </p:nvPicPr>
        <p:blipFill>
          <a:blip r:embed="rId3"/>
          <a:stretch>
            <a:fillRect/>
          </a:stretch>
        </p:blipFill>
        <p:spPr>
          <a:xfrm>
            <a:off x="5719058" y="1344876"/>
            <a:ext cx="5993516" cy="4833177"/>
          </a:xfrm>
          <a:prstGeom prst="rect">
            <a:avLst/>
          </a:prstGeom>
        </p:spPr>
      </p:pic>
      <p:sp>
        <p:nvSpPr>
          <p:cNvPr id="5" name="Text Placeholder 4"/>
          <p:cNvSpPr>
            <a:spLocks noGrp="1"/>
          </p:cNvSpPr>
          <p:nvPr>
            <p:ph type="body" sz="quarter" idx="14"/>
          </p:nvPr>
        </p:nvSpPr>
        <p:spPr>
          <a:xfrm>
            <a:off x="518591" y="1330152"/>
            <a:ext cx="4545778" cy="4332093"/>
          </a:xfrm>
        </p:spPr>
        <p:txBody>
          <a:bodyPr/>
          <a:lstStyle/>
          <a:p>
            <a:pPr algn="just">
              <a:spcBef>
                <a:spcPts val="0"/>
              </a:spcBef>
              <a:spcAft>
                <a:spcPts val="600"/>
              </a:spcAft>
            </a:pPr>
            <a:r>
              <a:rPr lang="en-US" sz="1200" dirty="0">
                <a:solidFill>
                  <a:srgbClr val="000000"/>
                </a:solidFill>
              </a:rPr>
              <a:t>All bill designs other than the ‘basic bill’ contained information on: past energy usage, energy benchmarks, and solar exports. This information was presented in the following formats:</a:t>
            </a:r>
          </a:p>
          <a:p>
            <a:pPr marL="285750" indent="-285750" algn="just">
              <a:spcBef>
                <a:spcPts val="0"/>
              </a:spcBef>
              <a:spcAft>
                <a:spcPts val="600"/>
              </a:spcAft>
              <a:buFont typeface="Arial" panose="020B0604020202020204" pitchFamily="34" charset="0"/>
              <a:buChar char="•"/>
            </a:pPr>
            <a:r>
              <a:rPr lang="en-US" sz="1200" dirty="0">
                <a:solidFill>
                  <a:srgbClr val="000000"/>
                </a:solidFill>
              </a:rPr>
              <a:t>The Comprehensive Bill (#1) had these charts embedded on page 2 among other information (a common way to present this information).</a:t>
            </a:r>
          </a:p>
          <a:p>
            <a:pPr marL="285750" indent="-285750" algn="just">
              <a:spcBef>
                <a:spcPts val="0"/>
              </a:spcBef>
              <a:spcAft>
                <a:spcPts val="600"/>
              </a:spcAft>
              <a:buFont typeface="Arial" panose="020B0604020202020204" pitchFamily="34" charset="0"/>
              <a:buChar char="•"/>
            </a:pPr>
            <a:r>
              <a:rPr lang="en-US" sz="1200" dirty="0">
                <a:solidFill>
                  <a:srgbClr val="000000"/>
                </a:solidFill>
              </a:rPr>
              <a:t>The Structured Comprehensive Bill (#2) had larger charts on page 3 with the heading </a:t>
            </a:r>
            <a:r>
              <a:rPr lang="en-US" sz="1200" i="1" dirty="0">
                <a:solidFill>
                  <a:srgbClr val="000000"/>
                </a:solidFill>
              </a:rPr>
              <a:t>Understanding Your Energy Footprint.</a:t>
            </a:r>
          </a:p>
          <a:p>
            <a:pPr marL="285750" indent="-285750" algn="just">
              <a:spcBef>
                <a:spcPts val="0"/>
              </a:spcBef>
              <a:spcAft>
                <a:spcPts val="600"/>
              </a:spcAft>
              <a:buFont typeface="Arial" panose="020B0604020202020204" pitchFamily="34" charset="0"/>
              <a:buChar char="•"/>
            </a:pPr>
            <a:r>
              <a:rPr lang="en-US" sz="1200" dirty="0">
                <a:solidFill>
                  <a:srgbClr val="000000"/>
                </a:solidFill>
              </a:rPr>
              <a:t>The Email-Style Bill (#3) had a link in the bill prompting respondents to ‘Click on the link to download the Home Energy Report’.</a:t>
            </a:r>
          </a:p>
          <a:p>
            <a:pPr algn="just">
              <a:spcBef>
                <a:spcPts val="0"/>
              </a:spcBef>
              <a:spcAft>
                <a:spcPts val="600"/>
              </a:spcAft>
            </a:pPr>
            <a:r>
              <a:rPr lang="en-US" sz="1200" dirty="0">
                <a:solidFill>
                  <a:srgbClr val="000000"/>
                </a:solidFill>
              </a:rPr>
              <a:t>For these three bills, we asked respondents additional comprehension questions about their energy usage and energy generation (solar exports).</a:t>
            </a:r>
          </a:p>
          <a:p>
            <a:pPr algn="just">
              <a:spcBef>
                <a:spcPts val="0"/>
              </a:spcBef>
              <a:spcAft>
                <a:spcPts val="600"/>
              </a:spcAft>
            </a:pPr>
            <a:r>
              <a:rPr lang="en-US" sz="1200" dirty="0">
                <a:solidFill>
                  <a:srgbClr val="000000"/>
                </a:solidFill>
              </a:rPr>
              <a:t>We found no differences in comprehension about energy usage or solar exports between the two comprehensive bills. However, the </a:t>
            </a:r>
            <a:r>
              <a:rPr lang="en-US" sz="1200" b="1" dirty="0">
                <a:solidFill>
                  <a:srgbClr val="000000"/>
                </a:solidFill>
              </a:rPr>
              <a:t>Email-Style Bill with the clickable link performed substantially worse</a:t>
            </a:r>
            <a:r>
              <a:rPr lang="en-US" sz="1200" dirty="0">
                <a:solidFill>
                  <a:srgbClr val="000000"/>
                </a:solidFill>
              </a:rPr>
              <a:t> </a:t>
            </a:r>
            <a:r>
              <a:rPr lang="en-US" sz="1200" b="1" dirty="0">
                <a:solidFill>
                  <a:srgbClr val="000000"/>
                </a:solidFill>
              </a:rPr>
              <a:t>on this measure</a:t>
            </a:r>
            <a:r>
              <a:rPr lang="en-US" sz="1200" dirty="0">
                <a:solidFill>
                  <a:srgbClr val="000000"/>
                </a:solidFill>
              </a:rPr>
              <a:t> (21-22 percentage points lower than comprehensive bills, which contained identical information). This is because only 15% of respondents in the Email Bill group clicked on the link to download the </a:t>
            </a:r>
            <a:r>
              <a:rPr lang="en-US" sz="1200" i="1" dirty="0">
                <a:solidFill>
                  <a:srgbClr val="000000"/>
                </a:solidFill>
              </a:rPr>
              <a:t>Home Energy Report</a:t>
            </a:r>
            <a:r>
              <a:rPr lang="en-US" sz="1200" dirty="0">
                <a:solidFill>
                  <a:srgbClr val="000000"/>
                </a:solidFill>
              </a:rPr>
              <a:t>.</a:t>
            </a:r>
          </a:p>
          <a:p>
            <a:pPr algn="just">
              <a:spcAft>
                <a:spcPts val="600"/>
              </a:spcAft>
            </a:pPr>
            <a:endParaRPr lang="en-AU" sz="1200" dirty="0"/>
          </a:p>
        </p:txBody>
      </p:sp>
      <p:sp>
        <p:nvSpPr>
          <p:cNvPr id="2" name="Title 1"/>
          <p:cNvSpPr>
            <a:spLocks noGrp="1"/>
          </p:cNvSpPr>
          <p:nvPr>
            <p:ph type="title"/>
          </p:nvPr>
        </p:nvSpPr>
        <p:spPr>
          <a:xfrm>
            <a:off x="479424" y="476250"/>
            <a:ext cx="11233150" cy="775597"/>
          </a:xfrm>
        </p:spPr>
        <p:txBody>
          <a:bodyPr/>
          <a:lstStyle/>
          <a:p>
            <a:r>
              <a:rPr lang="en-AU" dirty="0"/>
              <a:t>Small friction costs, like clicking a link, are a big deterrent</a:t>
            </a:r>
          </a:p>
        </p:txBody>
      </p:sp>
    </p:spTree>
    <p:extLst>
      <p:ext uri="{BB962C8B-B14F-4D97-AF65-F5344CB8AC3E}">
        <p14:creationId xmlns:p14="http://schemas.microsoft.com/office/powerpoint/2010/main" val="596784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descr="Blue box"/>
          <p:cNvSpPr/>
          <p:nvPr/>
        </p:nvSpPr>
        <p:spPr>
          <a:xfrm>
            <a:off x="6555259" y="0"/>
            <a:ext cx="563674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descr="chat bubble icon"/>
          <p:cNvPicPr>
            <a:picLocks noChangeAspect="1"/>
          </p:cNvPicPr>
          <p:nvPr/>
        </p:nvPicPr>
        <p:blipFill>
          <a:blip r:embed="rId3"/>
          <a:stretch>
            <a:fillRect/>
          </a:stretch>
        </p:blipFill>
        <p:spPr>
          <a:xfrm>
            <a:off x="8219263" y="2968613"/>
            <a:ext cx="3493311" cy="3206774"/>
          </a:xfrm>
          <a:prstGeom prst="rect">
            <a:avLst/>
          </a:prstGeom>
        </p:spPr>
      </p:pic>
      <p:sp>
        <p:nvSpPr>
          <p:cNvPr id="3" name="Slide Number Placeholder 2"/>
          <p:cNvSpPr>
            <a:spLocks noGrp="1"/>
          </p:cNvSpPr>
          <p:nvPr>
            <p:ph type="sldNum" sz="quarter" idx="12"/>
          </p:nvPr>
        </p:nvSpPr>
        <p:spPr/>
        <p:txBody>
          <a:bodyPr/>
          <a:lstStyle/>
          <a:p>
            <a:fld id="{0500C9E6-702F-A843-8A04-80C500C6891A}" type="slidenum">
              <a:rPr lang="en-AU" smtClean="0"/>
              <a:t>35</a:t>
            </a:fld>
            <a:endParaRPr lang="en-AU"/>
          </a:p>
        </p:txBody>
      </p:sp>
      <p:sp>
        <p:nvSpPr>
          <p:cNvPr id="5" name="Text Placeholder 4"/>
          <p:cNvSpPr>
            <a:spLocks noGrp="1"/>
          </p:cNvSpPr>
          <p:nvPr>
            <p:ph type="body" sz="quarter" idx="14"/>
          </p:nvPr>
        </p:nvSpPr>
        <p:spPr>
          <a:xfrm>
            <a:off x="479425" y="1554076"/>
            <a:ext cx="5457825" cy="4810147"/>
          </a:xfrm>
        </p:spPr>
        <p:txBody>
          <a:bodyPr numCol="1"/>
          <a:lstStyle/>
          <a:p>
            <a:r>
              <a:rPr lang="en-US" b="1" dirty="0"/>
              <a:t>Why we collected qualitative insights</a:t>
            </a:r>
          </a:p>
          <a:p>
            <a:r>
              <a:rPr lang="en-US" sz="1200" dirty="0">
                <a:solidFill>
                  <a:schemeClr val="tx1"/>
                </a:solidFill>
              </a:rPr>
              <a:t>Qualitative research provides in-depth insights into values, experiences and feelings that shape the </a:t>
            </a:r>
            <a:r>
              <a:rPr lang="en-US" sz="1200" dirty="0" err="1">
                <a:solidFill>
                  <a:schemeClr val="tx1"/>
                </a:solidFill>
              </a:rPr>
              <a:t>behaviours</a:t>
            </a:r>
            <a:r>
              <a:rPr lang="en-US" sz="1200" dirty="0">
                <a:solidFill>
                  <a:schemeClr val="tx1"/>
                </a:solidFill>
              </a:rPr>
              <a:t> of individuals. Qualitative research is helpful as it places an emphasis on explaining </a:t>
            </a:r>
            <a:r>
              <a:rPr lang="en-US" sz="1200" i="1" dirty="0">
                <a:solidFill>
                  <a:schemeClr val="tx1"/>
                </a:solidFill>
              </a:rPr>
              <a:t>why</a:t>
            </a:r>
            <a:r>
              <a:rPr lang="en-US" sz="1200" dirty="0">
                <a:solidFill>
                  <a:schemeClr val="tx1"/>
                </a:solidFill>
              </a:rPr>
              <a:t> people think and behave in certain ways and to better capture attitudes that may not be easily collected in quantitative methodologies. </a:t>
            </a:r>
          </a:p>
          <a:p>
            <a:r>
              <a:rPr lang="en-US" b="1" dirty="0"/>
              <a:t>How we gathered qualitative insights</a:t>
            </a:r>
          </a:p>
          <a:p>
            <a:r>
              <a:rPr lang="en-US" sz="1200" dirty="0">
                <a:solidFill>
                  <a:srgbClr val="000000"/>
                </a:solidFill>
              </a:rPr>
              <a:t>Insights from qualitative research were captured in two main ways in this project: </a:t>
            </a:r>
          </a:p>
          <a:p>
            <a:pPr marL="171450" indent="-171450">
              <a:buFont typeface="Arial" panose="020B0604020202020204" pitchFamily="34" charset="0"/>
              <a:buChar char="•"/>
            </a:pPr>
            <a:r>
              <a:rPr lang="en-US" sz="1200" dirty="0">
                <a:solidFill>
                  <a:srgbClr val="000000"/>
                </a:solidFill>
              </a:rPr>
              <a:t>focus groups (as discussed in </a:t>
            </a:r>
            <a:r>
              <a:rPr lang="en-US" sz="1200" u="sng" dirty="0">
                <a:solidFill>
                  <a:srgbClr val="000000"/>
                </a:solidFill>
              </a:rPr>
              <a:t>Section A</a:t>
            </a:r>
            <a:r>
              <a:rPr lang="en-US" sz="1200" dirty="0">
                <a:solidFill>
                  <a:srgbClr val="000000"/>
                </a:solidFill>
              </a:rPr>
              <a:t>)</a:t>
            </a:r>
          </a:p>
          <a:p>
            <a:pPr marL="171450" indent="-171450">
              <a:buFont typeface="Arial" panose="020B0604020202020204" pitchFamily="34" charset="0"/>
              <a:buChar char="•"/>
            </a:pPr>
            <a:r>
              <a:rPr lang="en-US" sz="1200" dirty="0">
                <a:solidFill>
                  <a:srgbClr val="000000"/>
                </a:solidFill>
              </a:rPr>
              <a:t>free-text responses in the survey, that were then coded and </a:t>
            </a:r>
            <a:r>
              <a:rPr lang="en-US" sz="1200" dirty="0" err="1">
                <a:solidFill>
                  <a:srgbClr val="000000"/>
                </a:solidFill>
              </a:rPr>
              <a:t>analysed</a:t>
            </a:r>
            <a:r>
              <a:rPr lang="en-US" sz="1200" dirty="0">
                <a:solidFill>
                  <a:srgbClr val="000000"/>
                </a:solidFill>
              </a:rPr>
              <a:t>. </a:t>
            </a:r>
            <a:endParaRPr lang="en-US" sz="1200" dirty="0">
              <a:solidFill>
                <a:schemeClr val="tx1"/>
              </a:solidFill>
            </a:endParaRPr>
          </a:p>
          <a:p>
            <a:r>
              <a:rPr lang="en-US" b="1" dirty="0"/>
              <a:t>Limitations on qualitative insights</a:t>
            </a:r>
          </a:p>
          <a:p>
            <a:r>
              <a:rPr lang="en-US" sz="1200" dirty="0">
                <a:solidFill>
                  <a:schemeClr val="tx1"/>
                </a:solidFill>
              </a:rPr>
              <a:t>Whilst qualitative research is helpful in understanding more about a problem, it has </a:t>
            </a:r>
            <a:r>
              <a:rPr lang="en-US" sz="1200" dirty="0" smtClean="0">
                <a:solidFill>
                  <a:schemeClr val="tx1"/>
                </a:solidFill>
              </a:rPr>
              <a:t>limitations</a:t>
            </a:r>
            <a:r>
              <a:rPr lang="en-US" sz="1200" dirty="0">
                <a:solidFill>
                  <a:schemeClr val="tx1"/>
                </a:solidFill>
              </a:rPr>
              <a:t>. </a:t>
            </a:r>
            <a:r>
              <a:rPr lang="en-US" sz="1200" dirty="0" smtClean="0">
                <a:solidFill>
                  <a:schemeClr val="tx1"/>
                </a:solidFill>
              </a:rPr>
              <a:t>Such research often involves small </a:t>
            </a:r>
            <a:r>
              <a:rPr lang="en-US" sz="1200" dirty="0">
                <a:solidFill>
                  <a:schemeClr val="tx1"/>
                </a:solidFill>
              </a:rPr>
              <a:t>sample sizes, </a:t>
            </a:r>
            <a:r>
              <a:rPr lang="en-US" sz="1200" dirty="0" smtClean="0">
                <a:solidFill>
                  <a:schemeClr val="tx1"/>
                </a:solidFill>
              </a:rPr>
              <a:t>meaning the research insights may not </a:t>
            </a:r>
            <a:r>
              <a:rPr lang="en-US" sz="1200" dirty="0" err="1" smtClean="0">
                <a:solidFill>
                  <a:schemeClr val="tx1"/>
                </a:solidFill>
              </a:rPr>
              <a:t>generalise</a:t>
            </a:r>
            <a:r>
              <a:rPr lang="en-US" sz="1200" dirty="0" smtClean="0">
                <a:solidFill>
                  <a:schemeClr val="tx1"/>
                </a:solidFill>
              </a:rPr>
              <a:t>. While free-text responses in surveys have a larger sample size, they are not able to ask follow up questions as we would in a focus group or interview. Finally, </a:t>
            </a:r>
            <a:r>
              <a:rPr lang="en-US" sz="1200" dirty="0">
                <a:solidFill>
                  <a:schemeClr val="tx1"/>
                </a:solidFill>
              </a:rPr>
              <a:t>there may be a self-selection </a:t>
            </a:r>
            <a:r>
              <a:rPr lang="en-US" sz="1200" dirty="0" smtClean="0">
                <a:solidFill>
                  <a:schemeClr val="tx1"/>
                </a:solidFill>
              </a:rPr>
              <a:t>bias–whereby </a:t>
            </a:r>
            <a:r>
              <a:rPr lang="en-US" sz="1200" dirty="0">
                <a:solidFill>
                  <a:schemeClr val="tx1"/>
                </a:solidFill>
              </a:rPr>
              <a:t>those that provide qualitative </a:t>
            </a:r>
            <a:r>
              <a:rPr lang="en-US" sz="1200" dirty="0" smtClean="0">
                <a:solidFill>
                  <a:schemeClr val="tx1"/>
                </a:solidFill>
              </a:rPr>
              <a:t>responses </a:t>
            </a:r>
            <a:r>
              <a:rPr lang="en-US" sz="1200" dirty="0">
                <a:solidFill>
                  <a:schemeClr val="tx1"/>
                </a:solidFill>
              </a:rPr>
              <a:t>are not representative of the population as a whole</a:t>
            </a:r>
            <a:r>
              <a:rPr lang="en-US" sz="1200" dirty="0" smtClean="0">
                <a:solidFill>
                  <a:schemeClr val="tx1"/>
                </a:solidFill>
              </a:rPr>
              <a:t>. </a:t>
            </a:r>
            <a:endParaRPr lang="en-US" sz="1200" dirty="0">
              <a:solidFill>
                <a:schemeClr val="tx1"/>
              </a:solidFill>
            </a:endParaRPr>
          </a:p>
          <a:p>
            <a:r>
              <a:rPr lang="en-US" sz="1200" dirty="0" smtClean="0">
                <a:solidFill>
                  <a:schemeClr val="tx1"/>
                </a:solidFill>
              </a:rPr>
              <a:t>These limitations should be considered when interpreting results from qualitative research. </a:t>
            </a:r>
          </a:p>
          <a:p>
            <a:endParaRPr lang="en-US" sz="1200" dirty="0">
              <a:solidFill>
                <a:schemeClr val="tx1"/>
              </a:solidFill>
            </a:endParaRPr>
          </a:p>
          <a:p>
            <a:endParaRPr lang="en-US" sz="1200" dirty="0">
              <a:solidFill>
                <a:schemeClr val="tx1"/>
              </a:solidFill>
            </a:endParaRPr>
          </a:p>
        </p:txBody>
      </p:sp>
      <p:sp>
        <p:nvSpPr>
          <p:cNvPr id="2" name="Title 1"/>
          <p:cNvSpPr>
            <a:spLocks noGrp="1"/>
          </p:cNvSpPr>
          <p:nvPr>
            <p:ph type="title"/>
          </p:nvPr>
        </p:nvSpPr>
        <p:spPr>
          <a:xfrm>
            <a:off x="479425" y="476250"/>
            <a:ext cx="5674240" cy="775597"/>
          </a:xfrm>
        </p:spPr>
        <p:txBody>
          <a:bodyPr/>
          <a:lstStyle/>
          <a:p>
            <a:r>
              <a:rPr lang="en-AU" dirty="0"/>
              <a:t>We</a:t>
            </a:r>
            <a:r>
              <a:rPr lang="en-AU"/>
              <a:t> used qualitative research</a:t>
            </a:r>
            <a:r>
              <a:rPr lang="en-AU" dirty="0"/>
              <a:t> </a:t>
            </a:r>
            <a:r>
              <a:rPr lang="en-AU"/>
              <a:t>throughout </a:t>
            </a:r>
            <a:r>
              <a:rPr lang="en-AU" dirty="0"/>
              <a:t>this </a:t>
            </a:r>
            <a:r>
              <a:rPr lang="en-AU"/>
              <a:t>project</a:t>
            </a:r>
            <a:endParaRPr lang="en-AU" dirty="0"/>
          </a:p>
        </p:txBody>
      </p:sp>
    </p:spTree>
    <p:extLst>
      <p:ext uri="{BB962C8B-B14F-4D97-AF65-F5344CB8AC3E}">
        <p14:creationId xmlns:p14="http://schemas.microsoft.com/office/powerpoint/2010/main" val="12266854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00C9E6-702F-A843-8A04-80C500C6891A}" type="slidenum">
              <a:rPr kumimoji="0" lang="en-AU" sz="800" b="0" i="0" u="none" strike="noStrike" kern="1200" cap="none" spc="0" normalizeH="0" baseline="0" noProof="0" smtClean="0">
                <a:ln>
                  <a:noFill/>
                </a:ln>
                <a:solidFill>
                  <a:srgbClr val="000000">
                    <a:tint val="75000"/>
                  </a:srgb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AU" sz="800" b="0" i="0" u="none" strike="noStrike" kern="1200" cap="none" spc="0" normalizeH="0" baseline="0" noProof="0">
              <a:ln>
                <a:noFill/>
              </a:ln>
              <a:solidFill>
                <a:srgbClr val="000000">
                  <a:tint val="75000"/>
                </a:srgbClr>
              </a:solidFill>
              <a:effectLst/>
              <a:uLnTx/>
              <a:uFillTx/>
              <a:latin typeface="Helvetica"/>
              <a:ea typeface="+mn-ea"/>
              <a:cs typeface="+mn-cs"/>
            </a:endParaRPr>
          </a:p>
        </p:txBody>
      </p:sp>
      <p:pic>
        <p:nvPicPr>
          <p:cNvPr id="8" name="Picture 7" descr="Quotation icon"/>
          <p:cNvPicPr>
            <a:picLocks noChangeAspect="1"/>
          </p:cNvPicPr>
          <p:nvPr/>
        </p:nvPicPr>
        <p:blipFill>
          <a:blip r:embed="rId3"/>
          <a:stretch>
            <a:fillRect/>
          </a:stretch>
        </p:blipFill>
        <p:spPr>
          <a:xfrm>
            <a:off x="5822437" y="5525938"/>
            <a:ext cx="1066892" cy="1457070"/>
          </a:xfrm>
          <a:prstGeom prst="rect">
            <a:avLst/>
          </a:prstGeom>
        </p:spPr>
      </p:pic>
      <p:pic>
        <p:nvPicPr>
          <p:cNvPr id="9" name="Picture 8" descr="Quotation icon"/>
          <p:cNvPicPr>
            <a:picLocks noChangeAspect="1"/>
          </p:cNvPicPr>
          <p:nvPr/>
        </p:nvPicPr>
        <p:blipFill>
          <a:blip r:embed="rId3"/>
          <a:stretch>
            <a:fillRect/>
          </a:stretch>
        </p:blipFill>
        <p:spPr>
          <a:xfrm>
            <a:off x="5822437" y="3947207"/>
            <a:ext cx="1066892" cy="1457070"/>
          </a:xfrm>
          <a:prstGeom prst="rect">
            <a:avLst/>
          </a:prstGeom>
        </p:spPr>
      </p:pic>
      <p:pic>
        <p:nvPicPr>
          <p:cNvPr id="7" name="Blue quotation 1" descr="Quotation icon"/>
          <p:cNvPicPr>
            <a:picLocks noChangeAspect="1"/>
          </p:cNvPicPr>
          <p:nvPr/>
        </p:nvPicPr>
        <p:blipFill>
          <a:blip r:embed="rId3"/>
          <a:stretch>
            <a:fillRect/>
          </a:stretch>
        </p:blipFill>
        <p:spPr>
          <a:xfrm>
            <a:off x="5822437" y="2490137"/>
            <a:ext cx="1066892" cy="1457070"/>
          </a:xfrm>
          <a:prstGeom prst="rect">
            <a:avLst/>
          </a:prstGeom>
        </p:spPr>
      </p:pic>
      <p:sp>
        <p:nvSpPr>
          <p:cNvPr id="71" name="Text Placeholder 4"/>
          <p:cNvSpPr>
            <a:spLocks noGrp="1"/>
          </p:cNvSpPr>
          <p:nvPr>
            <p:ph type="body" sz="quarter" idx="14"/>
          </p:nvPr>
        </p:nvSpPr>
        <p:spPr>
          <a:xfrm>
            <a:off x="6229605" y="1986890"/>
            <a:ext cx="5482904" cy="3531146"/>
          </a:xfrm>
        </p:spPr>
        <p:txBody>
          <a:bodyPr/>
          <a:lstStyle/>
          <a:p>
            <a:pPr algn="ctr"/>
            <a:r>
              <a:rPr lang="en-AU" b="1" dirty="0">
                <a:solidFill>
                  <a:schemeClr val="tx2"/>
                </a:solidFill>
              </a:rPr>
              <a:t>Structured </a:t>
            </a:r>
            <a:r>
              <a:rPr lang="en-AU" b="1" dirty="0" smtClean="0">
                <a:solidFill>
                  <a:schemeClr val="tx2"/>
                </a:solidFill>
              </a:rPr>
              <a:t>comprehensive bill</a:t>
            </a:r>
            <a:endParaRPr lang="en-AU" b="1" dirty="0">
              <a:solidFill>
                <a:schemeClr val="tx2"/>
              </a:solidFill>
            </a:endParaRPr>
          </a:p>
          <a:p>
            <a:r>
              <a:rPr lang="en-AU" sz="1200" b="1" dirty="0">
                <a:solidFill>
                  <a:schemeClr val="tx1"/>
                </a:solidFill>
              </a:rPr>
              <a:t>People liked the additional content</a:t>
            </a:r>
            <a:endParaRPr lang="en-US" sz="1200" dirty="0">
              <a:solidFill>
                <a:schemeClr val="tx1"/>
              </a:solidFill>
            </a:endParaRPr>
          </a:p>
          <a:p>
            <a:r>
              <a:rPr lang="en-US" sz="1200" dirty="0">
                <a:solidFill>
                  <a:schemeClr val="tx1"/>
                </a:solidFill>
              </a:rPr>
              <a:t>As with the comprehensive bill, people responded positively to additional content. </a:t>
            </a:r>
          </a:p>
          <a:p>
            <a:pPr marL="360000">
              <a:spcBef>
                <a:spcPts val="600"/>
              </a:spcBef>
            </a:pPr>
            <a:r>
              <a:rPr lang="en-US" sz="1200" i="1" dirty="0">
                <a:solidFill>
                  <a:srgbClr val="000000"/>
                </a:solidFill>
              </a:rPr>
              <a:t>“Seeing in a break down to know what was used. How the company came up with the figure”</a:t>
            </a:r>
          </a:p>
          <a:p>
            <a:pPr marL="360000">
              <a:spcBef>
                <a:spcPts val="600"/>
              </a:spcBef>
            </a:pPr>
            <a:r>
              <a:rPr lang="en-US" sz="1200" i="1" dirty="0">
                <a:solidFill>
                  <a:srgbClr val="000000"/>
                </a:solidFill>
              </a:rPr>
              <a:t>“Comparative energy usage from local households and cheaper plan offer”</a:t>
            </a:r>
          </a:p>
          <a:p>
            <a:r>
              <a:rPr lang="en-AU" sz="1200" b="1" dirty="0">
                <a:solidFill>
                  <a:schemeClr val="tx1"/>
                </a:solidFill>
              </a:rPr>
              <a:t>People liked that it was easy to navigate</a:t>
            </a:r>
            <a:endParaRPr lang="en-US" sz="1200" dirty="0">
              <a:solidFill>
                <a:schemeClr val="tx1"/>
              </a:solidFill>
            </a:endParaRPr>
          </a:p>
          <a:p>
            <a:r>
              <a:rPr lang="en-US" sz="1200" dirty="0">
                <a:solidFill>
                  <a:schemeClr val="tx1"/>
                </a:solidFill>
              </a:rPr>
              <a:t>People liked the layout, and commented positively that it was clear, uncluttered and easy to navigate. </a:t>
            </a:r>
          </a:p>
          <a:p>
            <a:pPr marL="360000">
              <a:spcBef>
                <a:spcPts val="600"/>
              </a:spcBef>
            </a:pPr>
            <a:r>
              <a:rPr lang="en-US" sz="1200" i="1" dirty="0">
                <a:solidFill>
                  <a:srgbClr val="000000"/>
                </a:solidFill>
              </a:rPr>
              <a:t>“The necessary information was clear and easy to understand and interpret. The solar exports vs energy used was informative. Advice to save money by changing to a cheaper plan was a nice gesture”</a:t>
            </a:r>
          </a:p>
          <a:p>
            <a:pPr marL="360000">
              <a:spcBef>
                <a:spcPts val="600"/>
              </a:spcBef>
            </a:pPr>
            <a:r>
              <a:rPr lang="en-US" sz="1200" i="1" dirty="0">
                <a:solidFill>
                  <a:srgbClr val="000000"/>
                </a:solidFill>
              </a:rPr>
              <a:t>“</a:t>
            </a:r>
            <a:r>
              <a:rPr lang="en-US" sz="1200" i="1" dirty="0" err="1">
                <a:solidFill>
                  <a:srgbClr val="000000"/>
                </a:solidFill>
              </a:rPr>
              <a:t>Skilful</a:t>
            </a:r>
            <a:r>
              <a:rPr lang="en-US" sz="1200" i="1" dirty="0">
                <a:solidFill>
                  <a:srgbClr val="000000"/>
                </a:solidFill>
              </a:rPr>
              <a:t> graphing. In-depth info”</a:t>
            </a:r>
            <a:endParaRPr lang="en-US" sz="1200" dirty="0">
              <a:solidFill>
                <a:schemeClr val="tx1"/>
              </a:solidFill>
            </a:endParaRPr>
          </a:p>
          <a:p>
            <a:r>
              <a:rPr lang="en-AU" sz="1200" b="1" dirty="0">
                <a:solidFill>
                  <a:schemeClr val="tx1"/>
                </a:solidFill>
              </a:rPr>
              <a:t>Some people thought it would be a waste of paper if printed out</a:t>
            </a:r>
            <a:endParaRPr lang="en-US" sz="1200" dirty="0">
              <a:solidFill>
                <a:schemeClr val="tx1"/>
              </a:solidFill>
            </a:endParaRPr>
          </a:p>
          <a:p>
            <a:r>
              <a:rPr lang="en-US" sz="1200" dirty="0">
                <a:solidFill>
                  <a:schemeClr val="tx1"/>
                </a:solidFill>
              </a:rPr>
              <a:t>However, some people disliked the layout, commenting that it was difficult to navigate on a mobile phone and would be a waste of paper if printed out.</a:t>
            </a:r>
          </a:p>
          <a:p>
            <a:pPr marL="360000">
              <a:spcBef>
                <a:spcPts val="600"/>
              </a:spcBef>
            </a:pPr>
            <a:r>
              <a:rPr lang="en-US" sz="1200" i="1" dirty="0">
                <a:solidFill>
                  <a:srgbClr val="000000"/>
                </a:solidFill>
              </a:rPr>
              <a:t>“Too much information going on”</a:t>
            </a:r>
          </a:p>
          <a:p>
            <a:pPr marL="360000">
              <a:spcBef>
                <a:spcPts val="600"/>
              </a:spcBef>
            </a:pPr>
            <a:r>
              <a:rPr lang="en-US" sz="1200" i="1" dirty="0">
                <a:solidFill>
                  <a:schemeClr val="tx1"/>
                </a:solidFill>
              </a:rPr>
              <a:t>“The graphs were not easy for me to understand”</a:t>
            </a:r>
            <a:endParaRPr lang="en-US" sz="1200" i="1" dirty="0">
              <a:solidFill>
                <a:srgbClr val="000000"/>
              </a:solidFill>
            </a:endParaRPr>
          </a:p>
          <a:p>
            <a:endParaRPr lang="en-US" sz="1200" dirty="0">
              <a:solidFill>
                <a:schemeClr val="tx1"/>
              </a:solidFill>
            </a:endParaRPr>
          </a:p>
        </p:txBody>
      </p:sp>
      <p:pic>
        <p:nvPicPr>
          <p:cNvPr id="6" name="Bill icon" descr="structured comprehensive bill icon"/>
          <p:cNvPicPr>
            <a:picLocks noChangeAspect="1"/>
          </p:cNvPicPr>
          <p:nvPr/>
        </p:nvPicPr>
        <p:blipFill>
          <a:blip r:embed="rId4"/>
          <a:stretch>
            <a:fillRect/>
          </a:stretch>
        </p:blipFill>
        <p:spPr>
          <a:xfrm>
            <a:off x="8519914" y="1086497"/>
            <a:ext cx="902286" cy="896190"/>
          </a:xfrm>
          <a:prstGeom prst="rect">
            <a:avLst/>
          </a:prstGeom>
        </p:spPr>
      </p:pic>
      <p:pic>
        <p:nvPicPr>
          <p:cNvPr id="10" name="Green quotation 2" descr="Quotation icon"/>
          <p:cNvPicPr>
            <a:picLocks noChangeAspect="1"/>
          </p:cNvPicPr>
          <p:nvPr/>
        </p:nvPicPr>
        <p:blipFill>
          <a:blip r:embed="rId5"/>
          <a:stretch>
            <a:fillRect/>
          </a:stretch>
        </p:blipFill>
        <p:spPr>
          <a:xfrm>
            <a:off x="64319" y="5083600"/>
            <a:ext cx="1066892" cy="1457070"/>
          </a:xfrm>
          <a:prstGeom prst="rect">
            <a:avLst/>
          </a:prstGeom>
        </p:spPr>
      </p:pic>
      <p:pic>
        <p:nvPicPr>
          <p:cNvPr id="11" name="Green quotation 1" descr="Quotation icon"/>
          <p:cNvPicPr>
            <a:picLocks noChangeAspect="1"/>
          </p:cNvPicPr>
          <p:nvPr/>
        </p:nvPicPr>
        <p:blipFill>
          <a:blip r:embed="rId5"/>
          <a:stretch>
            <a:fillRect/>
          </a:stretch>
        </p:blipFill>
        <p:spPr>
          <a:xfrm>
            <a:off x="64319" y="3065109"/>
            <a:ext cx="1066892" cy="1457070"/>
          </a:xfrm>
          <a:prstGeom prst="rect">
            <a:avLst/>
          </a:prstGeom>
        </p:spPr>
      </p:pic>
      <p:sp>
        <p:nvSpPr>
          <p:cNvPr id="5" name="Text Placeholder 4"/>
          <p:cNvSpPr>
            <a:spLocks noGrp="1"/>
          </p:cNvSpPr>
          <p:nvPr>
            <p:ph type="body" sz="quarter" idx="14"/>
          </p:nvPr>
        </p:nvSpPr>
        <p:spPr>
          <a:xfrm>
            <a:off x="479425" y="1986890"/>
            <a:ext cx="5309427" cy="3430938"/>
          </a:xfrm>
        </p:spPr>
        <p:txBody>
          <a:bodyPr/>
          <a:lstStyle/>
          <a:p>
            <a:pPr algn="ctr"/>
            <a:r>
              <a:rPr lang="en-AU" b="1" dirty="0">
                <a:solidFill>
                  <a:srgbClr val="20B9A3"/>
                </a:solidFill>
              </a:rPr>
              <a:t>Comprehensive bill</a:t>
            </a:r>
            <a:endParaRPr lang="en-AU" sz="1200" b="1" dirty="0">
              <a:solidFill>
                <a:schemeClr val="tx1"/>
              </a:solidFill>
            </a:endParaRPr>
          </a:p>
          <a:p>
            <a:r>
              <a:rPr lang="en-AU" sz="1200" b="1" dirty="0">
                <a:solidFill>
                  <a:schemeClr val="tx1"/>
                </a:solidFill>
              </a:rPr>
              <a:t>People liked how informative and helpful it was</a:t>
            </a:r>
            <a:endParaRPr lang="en-US" sz="1200" dirty="0">
              <a:solidFill>
                <a:schemeClr val="tx1"/>
              </a:solidFill>
            </a:endParaRPr>
          </a:p>
          <a:p>
            <a:r>
              <a:rPr lang="en-US" sz="1200" dirty="0">
                <a:solidFill>
                  <a:schemeClr val="tx1"/>
                </a:solidFill>
              </a:rPr>
              <a:t>Respondents liked that this bill was clear, comprehensive and informative. People appreciated the </a:t>
            </a:r>
            <a:r>
              <a:rPr lang="en-US" sz="1200" dirty="0" err="1">
                <a:solidFill>
                  <a:schemeClr val="tx1"/>
                </a:solidFill>
              </a:rPr>
              <a:t>standardised</a:t>
            </a:r>
            <a:r>
              <a:rPr lang="en-US" sz="1200" dirty="0">
                <a:solidFill>
                  <a:schemeClr val="tx1"/>
                </a:solidFill>
              </a:rPr>
              <a:t> layout, which made it easy to find things. People responded positively to the additional content, such as the best offer, benchmarks, plan summary, solar and usage charts.</a:t>
            </a:r>
          </a:p>
          <a:p>
            <a:pPr marL="360000" lvl="4" indent="0">
              <a:spcBef>
                <a:spcPts val="600"/>
              </a:spcBef>
              <a:buNone/>
            </a:pPr>
            <a:r>
              <a:rPr lang="en-AU" sz="1200" i="1" dirty="0">
                <a:solidFill>
                  <a:srgbClr val="000000"/>
                </a:solidFill>
              </a:rPr>
              <a:t>“All the information required was on the bill and the urgent stuff like paying the bill was easy to find” </a:t>
            </a:r>
            <a:endParaRPr lang="en-US" sz="1200" i="1" dirty="0">
              <a:solidFill>
                <a:srgbClr val="000000"/>
              </a:solidFill>
            </a:endParaRPr>
          </a:p>
          <a:p>
            <a:pPr marL="360000" lvl="4" indent="0">
              <a:spcBef>
                <a:spcPts val="600"/>
              </a:spcBef>
              <a:buNone/>
            </a:pPr>
            <a:r>
              <a:rPr lang="en-US" sz="1200" i="1" dirty="0">
                <a:solidFill>
                  <a:srgbClr val="000000"/>
                </a:solidFill>
              </a:rPr>
              <a:t>“Information well described in written and graphical forms”</a:t>
            </a:r>
          </a:p>
          <a:p>
            <a:pPr marL="360000" lvl="4" indent="0">
              <a:spcBef>
                <a:spcPts val="600"/>
              </a:spcBef>
              <a:buNone/>
            </a:pPr>
            <a:r>
              <a:rPr lang="en-US" sz="1200" i="1" dirty="0">
                <a:solidFill>
                  <a:srgbClr val="000000"/>
                </a:solidFill>
              </a:rPr>
              <a:t>“</a:t>
            </a:r>
            <a:r>
              <a:rPr lang="en-AU" sz="1200" i="1" dirty="0">
                <a:solidFill>
                  <a:schemeClr val="tx1"/>
                </a:solidFill>
              </a:rPr>
              <a:t>It was like ours so I had an idea of where to look”</a:t>
            </a:r>
            <a:endParaRPr lang="en-AU" sz="1200" i="1" dirty="0"/>
          </a:p>
          <a:p>
            <a:pPr marL="360000" lvl="4" indent="0">
              <a:spcBef>
                <a:spcPts val="600"/>
              </a:spcBef>
              <a:buNone/>
            </a:pPr>
            <a:r>
              <a:rPr lang="en-AU" sz="1200" i="1" dirty="0"/>
              <a:t>“The big circles on the front make it almost idiot proof</a:t>
            </a:r>
            <a:r>
              <a:rPr lang="en-AU" sz="1200" i="1" dirty="0" smtClean="0"/>
              <a:t>”</a:t>
            </a:r>
            <a:endParaRPr lang="en-AU" sz="1200" i="1" dirty="0"/>
          </a:p>
          <a:p>
            <a:r>
              <a:rPr lang="en-AU" sz="1200" b="1" dirty="0">
                <a:solidFill>
                  <a:schemeClr val="tx1"/>
                </a:solidFill>
              </a:rPr>
              <a:t>People disliked the clutter and the small font size</a:t>
            </a:r>
            <a:endParaRPr lang="en-US" sz="1100" dirty="0">
              <a:solidFill>
                <a:schemeClr val="tx1"/>
              </a:solidFill>
            </a:endParaRPr>
          </a:p>
          <a:p>
            <a:r>
              <a:rPr lang="en-US" sz="1200" dirty="0">
                <a:solidFill>
                  <a:schemeClr val="tx1"/>
                </a:solidFill>
              </a:rPr>
              <a:t>Many people disliked the small font size (Arial 10 point on the more detailed text). They also suggested the layout was fragmented and </a:t>
            </a:r>
            <a:r>
              <a:rPr lang="en-US" sz="1200" dirty="0" smtClean="0">
                <a:solidFill>
                  <a:schemeClr val="tx1"/>
                </a:solidFill>
              </a:rPr>
              <a:t>unstructured</a:t>
            </a:r>
            <a:r>
              <a:rPr lang="en-US" sz="1200" dirty="0">
                <a:solidFill>
                  <a:schemeClr val="tx1"/>
                </a:solidFill>
              </a:rPr>
              <a:t>. </a:t>
            </a:r>
          </a:p>
          <a:p>
            <a:pPr marL="360000">
              <a:spcBef>
                <a:spcPts val="600"/>
              </a:spcBef>
            </a:pPr>
            <a:r>
              <a:rPr lang="en-AU" sz="1200" i="1" dirty="0">
                <a:solidFill>
                  <a:srgbClr val="000000"/>
                </a:solidFill>
              </a:rPr>
              <a:t>“The information was randomly placed and did not logically follow through”</a:t>
            </a:r>
          </a:p>
          <a:p>
            <a:pPr marL="360000">
              <a:spcBef>
                <a:spcPts val="600"/>
              </a:spcBef>
            </a:pPr>
            <a:r>
              <a:rPr lang="en-AU" sz="1200" i="1" dirty="0">
                <a:solidFill>
                  <a:srgbClr val="000000"/>
                </a:solidFill>
              </a:rPr>
              <a:t>“</a:t>
            </a:r>
            <a:r>
              <a:rPr lang="en-AU" sz="1200" i="1" dirty="0">
                <a:solidFill>
                  <a:schemeClr val="tx1"/>
                </a:solidFill>
              </a:rPr>
              <a:t>A bit overwhelming/crowded/just a lot of info all at once”</a:t>
            </a:r>
            <a:endParaRPr lang="en-AU" sz="1200" i="1" dirty="0">
              <a:solidFill>
                <a:srgbClr val="000000"/>
              </a:solidFill>
            </a:endParaRPr>
          </a:p>
          <a:p>
            <a:pPr marL="360000">
              <a:spcBef>
                <a:spcPts val="600"/>
              </a:spcBef>
            </a:pPr>
            <a:r>
              <a:rPr lang="en-US" sz="1200" i="1" dirty="0">
                <a:solidFill>
                  <a:srgbClr val="000000"/>
                </a:solidFill>
              </a:rPr>
              <a:t>“I couldn’t enlarge and my eyesight can’t read tiny writing easily”</a:t>
            </a:r>
            <a:endParaRPr lang="en-AU" sz="1200" i="1" dirty="0">
              <a:solidFill>
                <a:srgbClr val="000000"/>
              </a:solidFill>
            </a:endParaRPr>
          </a:p>
          <a:p>
            <a:pPr algn="just">
              <a:spcBef>
                <a:spcPts val="0"/>
              </a:spcBef>
              <a:spcAft>
                <a:spcPts val="600"/>
              </a:spcAft>
            </a:pPr>
            <a:endParaRPr lang="en-US" sz="1200" dirty="0">
              <a:solidFill>
                <a:schemeClr val="tx1"/>
              </a:solidFill>
            </a:endParaRPr>
          </a:p>
        </p:txBody>
      </p:sp>
      <p:pic>
        <p:nvPicPr>
          <p:cNvPr id="4" name="Bill icon" descr="comprehensive bill icon"/>
          <p:cNvPicPr>
            <a:picLocks noChangeAspect="1"/>
          </p:cNvPicPr>
          <p:nvPr/>
        </p:nvPicPr>
        <p:blipFill>
          <a:blip r:embed="rId6"/>
          <a:stretch>
            <a:fillRect/>
          </a:stretch>
        </p:blipFill>
        <p:spPr>
          <a:xfrm>
            <a:off x="2682995" y="1112899"/>
            <a:ext cx="902286" cy="902286"/>
          </a:xfrm>
          <a:prstGeom prst="rect">
            <a:avLst/>
          </a:prstGeom>
        </p:spPr>
      </p:pic>
      <p:sp>
        <p:nvSpPr>
          <p:cNvPr id="2" name="Title 1"/>
          <p:cNvSpPr>
            <a:spLocks noGrp="1"/>
          </p:cNvSpPr>
          <p:nvPr>
            <p:ph type="title"/>
          </p:nvPr>
        </p:nvSpPr>
        <p:spPr>
          <a:xfrm>
            <a:off x="479424" y="476250"/>
            <a:ext cx="11233149" cy="387798"/>
          </a:xfrm>
        </p:spPr>
        <p:txBody>
          <a:bodyPr/>
          <a:lstStyle/>
          <a:p>
            <a:r>
              <a:rPr lang="en-US" dirty="0"/>
              <a:t>What people liked and disliked about </a:t>
            </a:r>
            <a:r>
              <a:rPr lang="en-US"/>
              <a:t>the bills</a:t>
            </a:r>
            <a:endParaRPr lang="en-AU" dirty="0"/>
          </a:p>
        </p:txBody>
      </p:sp>
    </p:spTree>
    <p:extLst>
      <p:ext uri="{BB962C8B-B14F-4D97-AF65-F5344CB8AC3E}">
        <p14:creationId xmlns:p14="http://schemas.microsoft.com/office/powerpoint/2010/main" val="32849076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00C9E6-702F-A843-8A04-80C500C6891A}" type="slidenum">
              <a:rPr kumimoji="0" lang="en-AU" sz="800" b="0" i="0" u="none" strike="noStrike" kern="1200" cap="none" spc="0" normalizeH="0" baseline="0" noProof="0" smtClean="0">
                <a:ln>
                  <a:noFill/>
                </a:ln>
                <a:solidFill>
                  <a:srgbClr val="000000">
                    <a:tint val="75000"/>
                  </a:srgb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AU" sz="800" b="0" i="0" u="none" strike="noStrike" kern="1200" cap="none" spc="0" normalizeH="0" baseline="0" noProof="0">
              <a:ln>
                <a:noFill/>
              </a:ln>
              <a:solidFill>
                <a:srgbClr val="000000">
                  <a:tint val="75000"/>
                </a:srgbClr>
              </a:solidFill>
              <a:effectLst/>
              <a:uLnTx/>
              <a:uFillTx/>
              <a:latin typeface="Helvetica"/>
              <a:ea typeface="+mn-ea"/>
              <a:cs typeface="+mn-cs"/>
            </a:endParaRPr>
          </a:p>
        </p:txBody>
      </p:sp>
      <p:pic>
        <p:nvPicPr>
          <p:cNvPr id="14" name="Picture 13" descr="Quotation icon"/>
          <p:cNvPicPr>
            <a:picLocks noChangeAspect="1"/>
          </p:cNvPicPr>
          <p:nvPr/>
        </p:nvPicPr>
        <p:blipFill>
          <a:blip r:embed="rId3"/>
          <a:stretch>
            <a:fillRect/>
          </a:stretch>
        </p:blipFill>
        <p:spPr>
          <a:xfrm>
            <a:off x="6330416" y="4600119"/>
            <a:ext cx="1066892" cy="1457070"/>
          </a:xfrm>
          <a:prstGeom prst="rect">
            <a:avLst/>
          </a:prstGeom>
        </p:spPr>
      </p:pic>
      <p:pic>
        <p:nvPicPr>
          <p:cNvPr id="13" name="Picture 12" descr="Quotation icon"/>
          <p:cNvPicPr>
            <a:picLocks noChangeAspect="1"/>
          </p:cNvPicPr>
          <p:nvPr/>
        </p:nvPicPr>
        <p:blipFill>
          <a:blip r:embed="rId3"/>
          <a:stretch>
            <a:fillRect/>
          </a:stretch>
        </p:blipFill>
        <p:spPr>
          <a:xfrm>
            <a:off x="6330416" y="2740264"/>
            <a:ext cx="1066892" cy="1457070"/>
          </a:xfrm>
          <a:prstGeom prst="rect">
            <a:avLst/>
          </a:prstGeom>
        </p:spPr>
      </p:pic>
      <p:sp>
        <p:nvSpPr>
          <p:cNvPr id="12" name="Text Placeholder 4"/>
          <p:cNvSpPr>
            <a:spLocks noGrp="1"/>
          </p:cNvSpPr>
          <p:nvPr>
            <p:ph type="body" sz="quarter" idx="14"/>
          </p:nvPr>
        </p:nvSpPr>
        <p:spPr>
          <a:xfrm>
            <a:off x="6672509" y="2035167"/>
            <a:ext cx="5040000" cy="4238042"/>
          </a:xfrm>
        </p:spPr>
        <p:txBody>
          <a:bodyPr/>
          <a:lstStyle/>
          <a:p>
            <a:pPr algn="ctr"/>
            <a:r>
              <a:rPr lang="en-AU" b="1" dirty="0">
                <a:solidFill>
                  <a:schemeClr val="accent2"/>
                </a:solidFill>
              </a:rPr>
              <a:t>Basic bill</a:t>
            </a:r>
          </a:p>
          <a:p>
            <a:r>
              <a:rPr lang="en-AU" sz="1200" b="1" dirty="0">
                <a:solidFill>
                  <a:schemeClr val="tx1"/>
                </a:solidFill>
              </a:rPr>
              <a:t>People liked how uncluttered it was</a:t>
            </a:r>
            <a:endParaRPr lang="en-US" sz="1200" dirty="0">
              <a:solidFill>
                <a:schemeClr val="tx1"/>
              </a:solidFill>
            </a:endParaRPr>
          </a:p>
          <a:p>
            <a:r>
              <a:rPr lang="en-US" sz="1200" dirty="0">
                <a:solidFill>
                  <a:schemeClr val="tx1"/>
                </a:solidFill>
              </a:rPr>
              <a:t>People commented positively that it was easy to understand. They also liked the layout and simplicity. </a:t>
            </a:r>
          </a:p>
          <a:p>
            <a:pPr marL="360000">
              <a:spcBef>
                <a:spcPts val="600"/>
              </a:spcBef>
            </a:pPr>
            <a:r>
              <a:rPr lang="en-US" sz="1200" i="1" dirty="0">
                <a:solidFill>
                  <a:schemeClr val="tx1"/>
                </a:solidFill>
              </a:rPr>
              <a:t>“First power bill I have ever understood so clear and easy to understand” </a:t>
            </a:r>
          </a:p>
          <a:p>
            <a:pPr marL="360000">
              <a:spcBef>
                <a:spcPts val="600"/>
              </a:spcBef>
            </a:pPr>
            <a:r>
              <a:rPr lang="en-US" sz="1200" i="1" dirty="0">
                <a:solidFill>
                  <a:schemeClr val="tx1"/>
                </a:solidFill>
              </a:rPr>
              <a:t>“Just about everything was easy to find and it was self-explanatory” </a:t>
            </a:r>
          </a:p>
          <a:p>
            <a:pPr marL="360000">
              <a:spcBef>
                <a:spcPts val="600"/>
              </a:spcBef>
            </a:pPr>
            <a:r>
              <a:rPr lang="en-US" sz="1200" i="1" dirty="0">
                <a:solidFill>
                  <a:schemeClr val="tx1"/>
                </a:solidFill>
              </a:rPr>
              <a:t>“The white space</a:t>
            </a:r>
            <a:r>
              <a:rPr lang="en-US" sz="1200" i="1" dirty="0" smtClean="0">
                <a:solidFill>
                  <a:schemeClr val="tx1"/>
                </a:solidFill>
              </a:rPr>
              <a:t>”</a:t>
            </a:r>
          </a:p>
          <a:p>
            <a:r>
              <a:rPr lang="en-AU" sz="1200" b="1" dirty="0" smtClean="0">
                <a:solidFill>
                  <a:schemeClr val="tx1"/>
                </a:solidFill>
              </a:rPr>
              <a:t>People </a:t>
            </a:r>
            <a:r>
              <a:rPr lang="en-AU" sz="1200" b="1" dirty="0">
                <a:solidFill>
                  <a:schemeClr val="tx1"/>
                </a:solidFill>
              </a:rPr>
              <a:t>found it a bit lacking in details</a:t>
            </a:r>
            <a:endParaRPr lang="en-US" sz="1200" dirty="0">
              <a:solidFill>
                <a:schemeClr val="tx1"/>
              </a:solidFill>
            </a:endParaRPr>
          </a:p>
          <a:p>
            <a:r>
              <a:rPr lang="en-US" sz="1200" dirty="0">
                <a:solidFill>
                  <a:schemeClr val="tx1"/>
                </a:solidFill>
              </a:rPr>
              <a:t>However, the brevity that some people loved was rated as too brief by others. Some people commented specifically on the lack of comparisons of usage over time or to other households.</a:t>
            </a:r>
          </a:p>
          <a:p>
            <a:pPr marL="360000"/>
            <a:r>
              <a:rPr lang="en-US" sz="1200" i="1" dirty="0">
                <a:solidFill>
                  <a:schemeClr val="tx1"/>
                </a:solidFill>
              </a:rPr>
              <a:t>“A bit too short and lacking in some details”</a:t>
            </a:r>
          </a:p>
          <a:p>
            <a:pPr marL="360000"/>
            <a:r>
              <a:rPr lang="en-US" sz="1200" i="1" dirty="0">
                <a:solidFill>
                  <a:schemeClr val="tx1"/>
                </a:solidFill>
              </a:rPr>
              <a:t>“The lack of historical usage data or the comparison of my usage compared to other households in the region” </a:t>
            </a:r>
          </a:p>
          <a:p>
            <a:pPr marL="360000"/>
            <a:r>
              <a:rPr lang="en-US" sz="1200" i="1" dirty="0">
                <a:solidFill>
                  <a:schemeClr val="tx1"/>
                </a:solidFill>
              </a:rPr>
              <a:t>“Prefer to see charts rather than numbers it makes it easier to read”</a:t>
            </a:r>
          </a:p>
          <a:p>
            <a:pPr marL="360000"/>
            <a:endParaRPr lang="en-US" sz="1200" i="1" dirty="0">
              <a:solidFill>
                <a:schemeClr val="tx1"/>
              </a:solidFill>
            </a:endParaRPr>
          </a:p>
          <a:p>
            <a:endParaRPr lang="en-US" sz="1200" dirty="0">
              <a:solidFill>
                <a:schemeClr val="tx1"/>
              </a:solidFill>
            </a:endParaRPr>
          </a:p>
        </p:txBody>
      </p:sp>
      <p:pic>
        <p:nvPicPr>
          <p:cNvPr id="7" name="Picture 6" descr="Basic bill icon"/>
          <p:cNvPicPr>
            <a:picLocks noChangeAspect="1"/>
          </p:cNvPicPr>
          <p:nvPr/>
        </p:nvPicPr>
        <p:blipFill>
          <a:blip r:embed="rId4"/>
          <a:stretch>
            <a:fillRect/>
          </a:stretch>
        </p:blipFill>
        <p:spPr>
          <a:xfrm>
            <a:off x="8741366" y="1229597"/>
            <a:ext cx="902286" cy="902286"/>
          </a:xfrm>
          <a:prstGeom prst="rect">
            <a:avLst/>
          </a:prstGeom>
        </p:spPr>
      </p:pic>
      <p:pic>
        <p:nvPicPr>
          <p:cNvPr id="11" name="Picture 10" descr="Quotation icon"/>
          <p:cNvPicPr>
            <a:picLocks noChangeAspect="1"/>
          </p:cNvPicPr>
          <p:nvPr/>
        </p:nvPicPr>
        <p:blipFill>
          <a:blip r:embed="rId5"/>
          <a:stretch>
            <a:fillRect/>
          </a:stretch>
        </p:blipFill>
        <p:spPr>
          <a:xfrm>
            <a:off x="123047" y="4989748"/>
            <a:ext cx="1066892" cy="1457070"/>
          </a:xfrm>
          <a:prstGeom prst="rect">
            <a:avLst/>
          </a:prstGeom>
        </p:spPr>
      </p:pic>
      <p:pic>
        <p:nvPicPr>
          <p:cNvPr id="9" name="Picture 8" descr="Quotation icon"/>
          <p:cNvPicPr>
            <a:picLocks noChangeAspect="1"/>
          </p:cNvPicPr>
          <p:nvPr/>
        </p:nvPicPr>
        <p:blipFill>
          <a:blip r:embed="rId5"/>
          <a:stretch>
            <a:fillRect/>
          </a:stretch>
        </p:blipFill>
        <p:spPr>
          <a:xfrm>
            <a:off x="116532" y="2883660"/>
            <a:ext cx="1066892" cy="1457070"/>
          </a:xfrm>
          <a:prstGeom prst="rect">
            <a:avLst/>
          </a:prstGeom>
        </p:spPr>
      </p:pic>
      <p:sp>
        <p:nvSpPr>
          <p:cNvPr id="5" name="Text Placeholder 4"/>
          <p:cNvSpPr>
            <a:spLocks noGrp="1"/>
          </p:cNvSpPr>
          <p:nvPr>
            <p:ph type="body" sz="quarter" idx="14"/>
          </p:nvPr>
        </p:nvSpPr>
        <p:spPr>
          <a:xfrm>
            <a:off x="482979" y="2035167"/>
            <a:ext cx="5040000" cy="3668755"/>
          </a:xfrm>
        </p:spPr>
        <p:txBody>
          <a:bodyPr/>
          <a:lstStyle/>
          <a:p>
            <a:pPr algn="ctr"/>
            <a:r>
              <a:rPr lang="en-AU" b="1" dirty="0"/>
              <a:t>Email bill</a:t>
            </a:r>
          </a:p>
          <a:p>
            <a:r>
              <a:rPr lang="en-AU" sz="1200" b="1" dirty="0">
                <a:solidFill>
                  <a:schemeClr val="tx1"/>
                </a:solidFill>
              </a:rPr>
              <a:t>People really noticed the best offer information</a:t>
            </a:r>
            <a:endParaRPr lang="en-US" sz="1200" dirty="0">
              <a:solidFill>
                <a:schemeClr val="tx1"/>
              </a:solidFill>
            </a:endParaRPr>
          </a:p>
          <a:p>
            <a:r>
              <a:rPr lang="en-US" sz="1200" dirty="0">
                <a:solidFill>
                  <a:schemeClr val="tx1"/>
                </a:solidFill>
              </a:rPr>
              <a:t>Best offer information was quite salient on the email style bill, and many people responded positively to that information. It was also described as easy to understand, clear and uncluttered.</a:t>
            </a:r>
          </a:p>
          <a:p>
            <a:pPr marL="360000"/>
            <a:r>
              <a:rPr lang="en-AU" sz="1200" i="1" dirty="0">
                <a:solidFill>
                  <a:schemeClr val="tx1"/>
                </a:solidFill>
              </a:rPr>
              <a:t>“Told you everything even how to save by switching plans”</a:t>
            </a:r>
          </a:p>
          <a:p>
            <a:pPr marL="360000"/>
            <a:r>
              <a:rPr lang="en-AU" sz="1200" i="1" dirty="0">
                <a:solidFill>
                  <a:schemeClr val="tx1"/>
                </a:solidFill>
              </a:rPr>
              <a:t>“I like that the energy company could find her a better deal once her contract expires (June 2021) and let her know approx. how much she could save</a:t>
            </a:r>
          </a:p>
          <a:p>
            <a:pPr marL="360000"/>
            <a:r>
              <a:rPr lang="en-US" sz="1200" i="1" dirty="0">
                <a:solidFill>
                  <a:srgbClr val="000000"/>
                </a:solidFill>
              </a:rPr>
              <a:t>“All the info was accessible on one page</a:t>
            </a:r>
            <a:r>
              <a:rPr lang="en-US" sz="1200" i="1" dirty="0" smtClean="0">
                <a:solidFill>
                  <a:srgbClr val="000000"/>
                </a:solidFill>
              </a:rPr>
              <a:t>”</a:t>
            </a:r>
            <a:endParaRPr lang="en-US" sz="1200" i="1" dirty="0">
              <a:solidFill>
                <a:srgbClr val="000000"/>
              </a:solidFill>
            </a:endParaRPr>
          </a:p>
          <a:p>
            <a:r>
              <a:rPr lang="en-AU" sz="1200" b="1" dirty="0">
                <a:solidFill>
                  <a:schemeClr val="tx1"/>
                </a:solidFill>
              </a:rPr>
              <a:t>People didn’t like having to click a link to download the energy report</a:t>
            </a:r>
            <a:endParaRPr lang="en-US" sz="1200" dirty="0">
              <a:solidFill>
                <a:schemeClr val="tx1"/>
              </a:solidFill>
            </a:endParaRPr>
          </a:p>
          <a:p>
            <a:r>
              <a:rPr lang="en-US" sz="1200" dirty="0">
                <a:solidFill>
                  <a:schemeClr val="tx1"/>
                </a:solidFill>
              </a:rPr>
              <a:t>Others reported that they couldn’t find information. Many people noticed that the energy benchmarks and usage charts were ‘missing’ and pointed this out as a ‘dislike’.</a:t>
            </a:r>
          </a:p>
          <a:p>
            <a:pPr marL="360000">
              <a:spcBef>
                <a:spcPts val="600"/>
              </a:spcBef>
            </a:pPr>
            <a:r>
              <a:rPr lang="en-AU" sz="1200" i="1" dirty="0">
                <a:solidFill>
                  <a:schemeClr val="tx1"/>
                </a:solidFill>
              </a:rPr>
              <a:t>“[I disliked] </a:t>
            </a:r>
            <a:r>
              <a:rPr lang="en-US" sz="1200" i="1" dirty="0">
                <a:solidFill>
                  <a:schemeClr val="tx1"/>
                </a:solidFill>
              </a:rPr>
              <a:t>having to look at a separate home energy report. My supplier puts this on the bills so I don’t have to go searching elsewhere” </a:t>
            </a:r>
          </a:p>
          <a:p>
            <a:pPr marL="360000">
              <a:spcBef>
                <a:spcPts val="600"/>
              </a:spcBef>
            </a:pPr>
            <a:r>
              <a:rPr lang="en-US" sz="1200" i="1" dirty="0">
                <a:solidFill>
                  <a:schemeClr val="tx1"/>
                </a:solidFill>
              </a:rPr>
              <a:t>“Did not give enough comparison info (usage last month/year other households/no. of people)”</a:t>
            </a:r>
          </a:p>
          <a:p>
            <a:pPr marL="360000"/>
            <a:endParaRPr lang="en-US" sz="1200" dirty="0">
              <a:solidFill>
                <a:schemeClr val="tx1"/>
              </a:solidFill>
            </a:endParaRPr>
          </a:p>
        </p:txBody>
      </p:sp>
      <p:pic>
        <p:nvPicPr>
          <p:cNvPr id="4" name="Picture 3" descr="Email bill icon"/>
          <p:cNvPicPr>
            <a:picLocks noChangeAspect="1"/>
          </p:cNvPicPr>
          <p:nvPr/>
        </p:nvPicPr>
        <p:blipFill>
          <a:blip r:embed="rId6"/>
          <a:stretch>
            <a:fillRect/>
          </a:stretch>
        </p:blipFill>
        <p:spPr>
          <a:xfrm>
            <a:off x="2623352" y="1159803"/>
            <a:ext cx="896190" cy="896190"/>
          </a:xfrm>
          <a:prstGeom prst="rect">
            <a:avLst/>
          </a:prstGeom>
        </p:spPr>
      </p:pic>
      <p:sp>
        <p:nvSpPr>
          <p:cNvPr id="2" name="Title 1"/>
          <p:cNvSpPr>
            <a:spLocks noGrp="1"/>
          </p:cNvSpPr>
          <p:nvPr>
            <p:ph type="title"/>
          </p:nvPr>
        </p:nvSpPr>
        <p:spPr>
          <a:xfrm>
            <a:off x="479424" y="476250"/>
            <a:ext cx="11233149" cy="387798"/>
          </a:xfrm>
        </p:spPr>
        <p:txBody>
          <a:bodyPr/>
          <a:lstStyle/>
          <a:p>
            <a:r>
              <a:rPr lang="en-US" dirty="0"/>
              <a:t>What people liked and disliked about </a:t>
            </a:r>
            <a:r>
              <a:rPr lang="en-US"/>
              <a:t>the </a:t>
            </a:r>
            <a:r>
              <a:rPr lang="en-US" dirty="0"/>
              <a:t>bills</a:t>
            </a:r>
            <a:r>
              <a:rPr lang="en-US"/>
              <a:t> (ii)</a:t>
            </a:r>
            <a:endParaRPr lang="en-AU" dirty="0"/>
          </a:p>
        </p:txBody>
      </p:sp>
    </p:spTree>
    <p:extLst>
      <p:ext uri="{BB962C8B-B14F-4D97-AF65-F5344CB8AC3E}">
        <p14:creationId xmlns:p14="http://schemas.microsoft.com/office/powerpoint/2010/main" val="1131438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500C9E6-702F-A843-8A04-80C500C6891A}" type="slidenum">
              <a:rPr lang="en-AU" smtClean="0"/>
              <a:t>38</a:t>
            </a:fld>
            <a:endParaRPr lang="en-AU"/>
          </a:p>
        </p:txBody>
      </p:sp>
      <p:sp>
        <p:nvSpPr>
          <p:cNvPr id="24" name="Text Placeholder 7"/>
          <p:cNvSpPr>
            <a:spLocks noGrp="1"/>
          </p:cNvSpPr>
          <p:nvPr>
            <p:ph type="body" sz="quarter" idx="21"/>
          </p:nvPr>
        </p:nvSpPr>
        <p:spPr>
          <a:xfrm>
            <a:off x="9048749" y="5003218"/>
            <a:ext cx="2663825" cy="1328348"/>
          </a:xfrm>
        </p:spPr>
        <p:txBody>
          <a:bodyPr/>
          <a:lstStyle/>
          <a:p>
            <a:pPr>
              <a:spcBef>
                <a:spcPts val="600"/>
              </a:spcBef>
            </a:pPr>
            <a:r>
              <a:rPr lang="en-US" sz="1200" b="0" i="1" dirty="0" smtClean="0"/>
              <a:t>“</a:t>
            </a:r>
            <a:r>
              <a:rPr lang="en-US" sz="1200" b="0" i="1" dirty="0"/>
              <a:t>Lay it out simply and make them all the same - stop pretending you are doing that now”</a:t>
            </a:r>
          </a:p>
          <a:p>
            <a:pPr>
              <a:spcBef>
                <a:spcPts val="600"/>
              </a:spcBef>
            </a:pPr>
            <a:r>
              <a:rPr lang="en-US" sz="1200" b="0" i="1" dirty="0"/>
              <a:t>“Universal energy bills”</a:t>
            </a:r>
          </a:p>
        </p:txBody>
      </p:sp>
      <p:pic>
        <p:nvPicPr>
          <p:cNvPr id="12" name="Picture 11" descr="four dot icon"/>
          <p:cNvPicPr>
            <a:picLocks noChangeAspect="1"/>
          </p:cNvPicPr>
          <p:nvPr/>
        </p:nvPicPr>
        <p:blipFill>
          <a:blip r:embed="rId3"/>
          <a:stretch>
            <a:fillRect/>
          </a:stretch>
        </p:blipFill>
        <p:spPr>
          <a:xfrm>
            <a:off x="10356275" y="4338321"/>
            <a:ext cx="48772" cy="323116"/>
          </a:xfrm>
          <a:prstGeom prst="rect">
            <a:avLst/>
          </a:prstGeom>
        </p:spPr>
      </p:pic>
      <p:sp>
        <p:nvSpPr>
          <p:cNvPr id="16" name="Text Placeholder 7"/>
          <p:cNvSpPr>
            <a:spLocks noGrp="1"/>
          </p:cNvSpPr>
          <p:nvPr>
            <p:ph type="body" sz="quarter" idx="21"/>
          </p:nvPr>
        </p:nvSpPr>
        <p:spPr>
          <a:xfrm>
            <a:off x="9048749" y="2516492"/>
            <a:ext cx="2663825" cy="1328348"/>
          </a:xfrm>
        </p:spPr>
        <p:txBody>
          <a:bodyPr/>
          <a:lstStyle/>
          <a:p>
            <a:pPr>
              <a:spcBef>
                <a:spcPts val="600"/>
              </a:spcBef>
            </a:pPr>
            <a:r>
              <a:rPr lang="en-AU" sz="1200" b="0" dirty="0" smtClean="0">
                <a:solidFill>
                  <a:schemeClr val="tx1"/>
                </a:solidFill>
              </a:rPr>
              <a:t>Some </a:t>
            </a:r>
            <a:r>
              <a:rPr lang="en-AU" sz="1200" b="0" dirty="0">
                <a:solidFill>
                  <a:schemeClr val="tx1"/>
                </a:solidFill>
              </a:rPr>
              <a:t>respondents drew attention to the benefits of standardisation, noting that they have either learnt over time how to understand and find things on their bill, or that they liked the bill in the example because it was laid out similarly to their own bill</a:t>
            </a:r>
            <a:r>
              <a:rPr lang="en-AU" sz="1200" b="0" dirty="0" smtClean="0">
                <a:solidFill>
                  <a:schemeClr val="tx1"/>
                </a:solidFill>
              </a:rPr>
              <a:t>.</a:t>
            </a:r>
            <a:endParaRPr lang="en-AU" sz="1200" b="0" dirty="0">
              <a:solidFill>
                <a:schemeClr val="tx1"/>
              </a:solidFill>
            </a:endParaRPr>
          </a:p>
        </p:txBody>
      </p:sp>
      <p:sp>
        <p:nvSpPr>
          <p:cNvPr id="8" name="Text Placeholder 7"/>
          <p:cNvSpPr>
            <a:spLocks noGrp="1"/>
          </p:cNvSpPr>
          <p:nvPr>
            <p:ph type="body" sz="quarter" idx="21"/>
          </p:nvPr>
        </p:nvSpPr>
        <p:spPr>
          <a:xfrm>
            <a:off x="9051102" y="1808163"/>
            <a:ext cx="2941606" cy="529153"/>
          </a:xfrm>
        </p:spPr>
        <p:txBody>
          <a:bodyPr/>
          <a:lstStyle/>
          <a:p>
            <a:r>
              <a:rPr lang="en-AU" sz="1400" dirty="0"/>
              <a:t>People wanted standardised </a:t>
            </a:r>
            <a:r>
              <a:rPr lang="en-AU" sz="1400" dirty="0" smtClean="0"/>
              <a:t>bills</a:t>
            </a:r>
            <a:endParaRPr lang="en-AU" sz="1400" dirty="0">
              <a:solidFill>
                <a:schemeClr val="tx1"/>
              </a:solidFill>
            </a:endParaRPr>
          </a:p>
        </p:txBody>
      </p:sp>
      <p:sp>
        <p:nvSpPr>
          <p:cNvPr id="23" name="Text Placeholder 6"/>
          <p:cNvSpPr>
            <a:spLocks noGrp="1"/>
          </p:cNvSpPr>
          <p:nvPr>
            <p:ph type="body" sz="quarter" idx="20"/>
          </p:nvPr>
        </p:nvSpPr>
        <p:spPr>
          <a:xfrm>
            <a:off x="6189191" y="5003218"/>
            <a:ext cx="2663825" cy="1501211"/>
          </a:xfrm>
        </p:spPr>
        <p:txBody>
          <a:bodyPr/>
          <a:lstStyle/>
          <a:p>
            <a:pPr>
              <a:spcBef>
                <a:spcPts val="600"/>
              </a:spcBef>
            </a:pPr>
            <a:r>
              <a:rPr lang="en-US" sz="1200" b="0" i="1" dirty="0" smtClean="0"/>
              <a:t>“</a:t>
            </a:r>
            <a:r>
              <a:rPr lang="en-US" sz="1200" b="0" i="1" dirty="0"/>
              <a:t>Explain supply charges. They are arbitrary and a rip-off. Supplying the material to make money is the responsibility of the owner not users. We pay enough.”</a:t>
            </a:r>
          </a:p>
          <a:p>
            <a:pPr>
              <a:spcBef>
                <a:spcPts val="600"/>
              </a:spcBef>
            </a:pPr>
            <a:r>
              <a:rPr lang="en-US" sz="1200" b="0" i="1" dirty="0"/>
              <a:t>“Remove supply charge. It discriminates against and penalizes low and careful users”</a:t>
            </a:r>
          </a:p>
          <a:p>
            <a:pPr>
              <a:spcBef>
                <a:spcPts val="600"/>
              </a:spcBef>
            </a:pPr>
            <a:endParaRPr lang="en-AU" dirty="0"/>
          </a:p>
        </p:txBody>
      </p:sp>
      <p:pic>
        <p:nvPicPr>
          <p:cNvPr id="10" name="Picture 9" descr="four dot icon"/>
          <p:cNvPicPr>
            <a:picLocks noChangeAspect="1"/>
          </p:cNvPicPr>
          <p:nvPr/>
        </p:nvPicPr>
        <p:blipFill>
          <a:blip r:embed="rId4"/>
          <a:stretch>
            <a:fillRect/>
          </a:stretch>
        </p:blipFill>
        <p:spPr>
          <a:xfrm>
            <a:off x="7311329" y="4409576"/>
            <a:ext cx="48772" cy="323116"/>
          </a:xfrm>
          <a:prstGeom prst="rect">
            <a:avLst/>
          </a:prstGeom>
        </p:spPr>
      </p:pic>
      <p:sp>
        <p:nvSpPr>
          <p:cNvPr id="15" name="Text Placeholder 6"/>
          <p:cNvSpPr>
            <a:spLocks noGrp="1"/>
          </p:cNvSpPr>
          <p:nvPr>
            <p:ph type="body" sz="quarter" idx="20"/>
          </p:nvPr>
        </p:nvSpPr>
        <p:spPr>
          <a:xfrm>
            <a:off x="6189491" y="2541336"/>
            <a:ext cx="2663825" cy="1501211"/>
          </a:xfrm>
        </p:spPr>
        <p:txBody>
          <a:bodyPr/>
          <a:lstStyle/>
          <a:p>
            <a:pPr>
              <a:spcBef>
                <a:spcPts val="600"/>
              </a:spcBef>
            </a:pPr>
            <a:r>
              <a:rPr lang="en-AU" sz="1200" b="0" dirty="0" smtClean="0">
                <a:solidFill>
                  <a:schemeClr val="tx1"/>
                </a:solidFill>
              </a:rPr>
              <a:t>A </a:t>
            </a:r>
            <a:r>
              <a:rPr lang="en-AU" sz="1200" b="0" dirty="0">
                <a:solidFill>
                  <a:schemeClr val="tx1"/>
                </a:solidFill>
              </a:rPr>
              <a:t>recurring complaint, which is a good example of a comprehension gap, is the supply charge, which was frequently referred to as a scam or a rip-off. Customers do not necessarily equate the supply charge with the costs of maintaining poles and wires, or organising meter readers.</a:t>
            </a:r>
          </a:p>
          <a:p>
            <a:pPr>
              <a:spcBef>
                <a:spcPts val="600"/>
              </a:spcBef>
            </a:pPr>
            <a:endParaRPr lang="en-AU" dirty="0"/>
          </a:p>
        </p:txBody>
      </p:sp>
      <p:sp>
        <p:nvSpPr>
          <p:cNvPr id="7" name="Text Placeholder 6"/>
          <p:cNvSpPr>
            <a:spLocks noGrp="1"/>
          </p:cNvSpPr>
          <p:nvPr>
            <p:ph type="body" sz="quarter" idx="20"/>
          </p:nvPr>
        </p:nvSpPr>
        <p:spPr>
          <a:xfrm>
            <a:off x="6189491" y="1808164"/>
            <a:ext cx="2663825" cy="640366"/>
          </a:xfrm>
        </p:spPr>
        <p:txBody>
          <a:bodyPr/>
          <a:lstStyle/>
          <a:p>
            <a:r>
              <a:rPr lang="en-AU" sz="1400" dirty="0"/>
              <a:t>People wanted to know why they were being charged a ‘supply charge’</a:t>
            </a:r>
            <a:endParaRPr lang="en-AU" sz="1400" dirty="0">
              <a:solidFill>
                <a:schemeClr val="tx1"/>
              </a:solidFill>
            </a:endParaRPr>
          </a:p>
          <a:p>
            <a:endParaRPr lang="en-AU" dirty="0"/>
          </a:p>
        </p:txBody>
      </p:sp>
      <p:sp>
        <p:nvSpPr>
          <p:cNvPr id="22" name="Text Placeholder 5"/>
          <p:cNvSpPr>
            <a:spLocks noGrp="1"/>
          </p:cNvSpPr>
          <p:nvPr>
            <p:ph type="body" sz="quarter" idx="19"/>
          </p:nvPr>
        </p:nvSpPr>
        <p:spPr>
          <a:xfrm>
            <a:off x="3317377" y="5003218"/>
            <a:ext cx="2663825" cy="821723"/>
          </a:xfrm>
        </p:spPr>
        <p:txBody>
          <a:bodyPr/>
          <a:lstStyle/>
          <a:p>
            <a:pPr>
              <a:spcBef>
                <a:spcPts val="600"/>
              </a:spcBef>
            </a:pPr>
            <a:r>
              <a:rPr lang="en-US" sz="1200" b="0" i="1" dirty="0" smtClean="0"/>
              <a:t>“</a:t>
            </a:r>
            <a:r>
              <a:rPr lang="en-US" sz="1200" b="0" i="1" dirty="0"/>
              <a:t>Put it in layman terms not all this tech stuff”</a:t>
            </a:r>
          </a:p>
          <a:p>
            <a:pPr>
              <a:spcBef>
                <a:spcPts val="600"/>
              </a:spcBef>
            </a:pPr>
            <a:r>
              <a:rPr lang="en-US" sz="1200" b="0" i="1" dirty="0"/>
              <a:t>“No foreign language - </a:t>
            </a:r>
            <a:r>
              <a:rPr lang="en-US" sz="1200" b="0" i="1" dirty="0" err="1"/>
              <a:t>elec</a:t>
            </a:r>
            <a:r>
              <a:rPr lang="en-US" sz="1200" b="0" i="1" dirty="0"/>
              <a:t> talk”</a:t>
            </a:r>
            <a:endParaRPr lang="en-AU" sz="1200" b="0" dirty="0">
              <a:solidFill>
                <a:schemeClr val="tx1"/>
              </a:solidFill>
            </a:endParaRPr>
          </a:p>
          <a:p>
            <a:pPr>
              <a:spcBef>
                <a:spcPts val="600"/>
              </a:spcBef>
            </a:pPr>
            <a:endParaRPr lang="en-AU" dirty="0"/>
          </a:p>
        </p:txBody>
      </p:sp>
      <p:pic>
        <p:nvPicPr>
          <p:cNvPr id="9" name="Picture 8" descr="four dot icon"/>
          <p:cNvPicPr>
            <a:picLocks noChangeAspect="1"/>
          </p:cNvPicPr>
          <p:nvPr/>
        </p:nvPicPr>
        <p:blipFill>
          <a:blip r:embed="rId5"/>
          <a:stretch>
            <a:fillRect/>
          </a:stretch>
        </p:blipFill>
        <p:spPr>
          <a:xfrm>
            <a:off x="4501782" y="4532445"/>
            <a:ext cx="42676" cy="323116"/>
          </a:xfrm>
          <a:prstGeom prst="rect">
            <a:avLst/>
          </a:prstGeom>
        </p:spPr>
      </p:pic>
      <p:sp>
        <p:nvSpPr>
          <p:cNvPr id="14" name="Text Placeholder 5"/>
          <p:cNvSpPr>
            <a:spLocks noGrp="1"/>
          </p:cNvSpPr>
          <p:nvPr>
            <p:ph type="body" sz="quarter" idx="19"/>
          </p:nvPr>
        </p:nvSpPr>
        <p:spPr>
          <a:xfrm>
            <a:off x="3327880" y="2448530"/>
            <a:ext cx="2663825" cy="1847332"/>
          </a:xfrm>
        </p:spPr>
        <p:txBody>
          <a:bodyPr/>
          <a:lstStyle/>
          <a:p>
            <a:pPr>
              <a:spcBef>
                <a:spcPts val="600"/>
              </a:spcBef>
            </a:pPr>
            <a:r>
              <a:rPr lang="en-AU" sz="1200" b="0" dirty="0" smtClean="0">
                <a:solidFill>
                  <a:schemeClr val="tx1"/>
                </a:solidFill>
              </a:rPr>
              <a:t>What </a:t>
            </a:r>
            <a:r>
              <a:rPr lang="en-AU" sz="1200" b="0" dirty="0">
                <a:solidFill>
                  <a:schemeClr val="tx1"/>
                </a:solidFill>
              </a:rPr>
              <a:t>makes a bill simple was not quite as readily defined – some people want a minimum of content without 'superfluous rubbish', others want it to be 'detailed and easy to understand'. One recurring suggestion for simplification is language. In general, this includes a request for plain English, a minimum of technical jargon and clear explanations.</a:t>
            </a:r>
          </a:p>
          <a:p>
            <a:pPr>
              <a:spcBef>
                <a:spcPts val="600"/>
              </a:spcBef>
            </a:pPr>
            <a:endParaRPr lang="en-AU" dirty="0"/>
          </a:p>
        </p:txBody>
      </p:sp>
      <p:sp>
        <p:nvSpPr>
          <p:cNvPr id="6" name="Text Placeholder 5"/>
          <p:cNvSpPr>
            <a:spLocks noGrp="1"/>
          </p:cNvSpPr>
          <p:nvPr>
            <p:ph type="body" sz="quarter" idx="19"/>
          </p:nvPr>
        </p:nvSpPr>
        <p:spPr>
          <a:xfrm>
            <a:off x="3327880" y="1808164"/>
            <a:ext cx="2663825" cy="529152"/>
          </a:xfrm>
        </p:spPr>
        <p:txBody>
          <a:bodyPr/>
          <a:lstStyle/>
          <a:p>
            <a:r>
              <a:rPr lang="en-AU" sz="1400" dirty="0"/>
              <a:t>People wanted less jargon and clearer </a:t>
            </a:r>
            <a:r>
              <a:rPr lang="en-AU" sz="1400" dirty="0" smtClean="0"/>
              <a:t>explanations</a:t>
            </a:r>
            <a:endParaRPr lang="en-AU" sz="1400" dirty="0">
              <a:solidFill>
                <a:schemeClr val="tx1"/>
              </a:solidFill>
            </a:endParaRPr>
          </a:p>
          <a:p>
            <a:endParaRPr lang="en-AU" dirty="0"/>
          </a:p>
        </p:txBody>
      </p:sp>
      <p:sp>
        <p:nvSpPr>
          <p:cNvPr id="21" name="Text Placeholder 4"/>
          <p:cNvSpPr>
            <a:spLocks noGrp="1"/>
          </p:cNvSpPr>
          <p:nvPr>
            <p:ph type="body" sz="quarter" idx="18"/>
          </p:nvPr>
        </p:nvSpPr>
        <p:spPr>
          <a:xfrm>
            <a:off x="479425" y="5003218"/>
            <a:ext cx="2663825" cy="1386012"/>
          </a:xfrm>
        </p:spPr>
        <p:txBody>
          <a:bodyPr/>
          <a:lstStyle/>
          <a:p>
            <a:pPr>
              <a:spcBef>
                <a:spcPts val="600"/>
              </a:spcBef>
            </a:pPr>
            <a:r>
              <a:rPr lang="en-AU" sz="1200" b="0" i="1" dirty="0" smtClean="0"/>
              <a:t> “Energy bill is generally too wordy which deters people to even start reading”</a:t>
            </a:r>
          </a:p>
          <a:p>
            <a:pPr>
              <a:spcBef>
                <a:spcPts val="600"/>
              </a:spcBef>
            </a:pPr>
            <a:r>
              <a:rPr lang="en-US" sz="1200" b="0" i="1" dirty="0" smtClean="0"/>
              <a:t>“I want my payment bill to be detailed and easy to understand”</a:t>
            </a:r>
            <a:endParaRPr lang="en-AU" sz="1200" b="0" i="1" dirty="0" smtClean="0"/>
          </a:p>
          <a:p>
            <a:pPr>
              <a:spcBef>
                <a:spcPts val="600"/>
              </a:spcBef>
            </a:pPr>
            <a:endParaRPr lang="en-AU" dirty="0"/>
          </a:p>
        </p:txBody>
      </p:sp>
      <p:pic>
        <p:nvPicPr>
          <p:cNvPr id="4" name="Picture 3" descr="four dot icon"/>
          <p:cNvPicPr>
            <a:picLocks noChangeAspect="1"/>
          </p:cNvPicPr>
          <p:nvPr/>
        </p:nvPicPr>
        <p:blipFill>
          <a:blip r:embed="rId6"/>
          <a:stretch>
            <a:fillRect/>
          </a:stretch>
        </p:blipFill>
        <p:spPr>
          <a:xfrm>
            <a:off x="1543575" y="4647903"/>
            <a:ext cx="48772" cy="323116"/>
          </a:xfrm>
          <a:prstGeom prst="rect">
            <a:avLst/>
          </a:prstGeom>
        </p:spPr>
      </p:pic>
      <p:sp>
        <p:nvSpPr>
          <p:cNvPr id="13" name="Text Placeholder 4"/>
          <p:cNvSpPr>
            <a:spLocks noGrp="1"/>
          </p:cNvSpPr>
          <p:nvPr>
            <p:ph type="body" sz="quarter" idx="18"/>
          </p:nvPr>
        </p:nvSpPr>
        <p:spPr>
          <a:xfrm>
            <a:off x="479424" y="2516492"/>
            <a:ext cx="2663825" cy="2045040"/>
          </a:xfrm>
        </p:spPr>
        <p:txBody>
          <a:bodyPr/>
          <a:lstStyle/>
          <a:p>
            <a:pPr>
              <a:spcBef>
                <a:spcPts val="600"/>
              </a:spcBef>
            </a:pPr>
            <a:r>
              <a:rPr lang="en-AU" sz="1200" b="0" dirty="0" smtClean="0">
                <a:solidFill>
                  <a:schemeClr val="tx1"/>
                </a:solidFill>
              </a:rPr>
              <a:t>Many comments contained suggestions for bill simplification. Although there were some preferences for a shorter bill or even just a text message containing the amount due, other suggestions made clear that simplicity is about much more than length. Responses included requests for bills that are simpler to understand and suggestions for layout and presentation (see next slide).</a:t>
            </a:r>
          </a:p>
          <a:p>
            <a:pPr>
              <a:spcBef>
                <a:spcPts val="600"/>
              </a:spcBef>
            </a:pPr>
            <a:endParaRPr lang="en-AU" dirty="0"/>
          </a:p>
        </p:txBody>
      </p:sp>
      <p:sp>
        <p:nvSpPr>
          <p:cNvPr id="5" name="Text Placeholder 4"/>
          <p:cNvSpPr>
            <a:spLocks noGrp="1"/>
          </p:cNvSpPr>
          <p:nvPr>
            <p:ph type="body" sz="quarter" idx="18"/>
          </p:nvPr>
        </p:nvSpPr>
        <p:spPr>
          <a:xfrm>
            <a:off x="479425" y="1808164"/>
            <a:ext cx="2663825" cy="720682"/>
          </a:xfrm>
        </p:spPr>
        <p:txBody>
          <a:bodyPr/>
          <a:lstStyle/>
          <a:p>
            <a:r>
              <a:rPr lang="en-AU" sz="1400" dirty="0"/>
              <a:t>People wanted bills to be easy to understand and not too wordy</a:t>
            </a:r>
            <a:endParaRPr lang="en-AU" sz="1400" dirty="0">
              <a:solidFill>
                <a:schemeClr val="tx1"/>
              </a:solidFill>
            </a:endParaRPr>
          </a:p>
          <a:p>
            <a:endParaRPr lang="en-AU" dirty="0"/>
          </a:p>
        </p:txBody>
      </p:sp>
      <p:sp>
        <p:nvSpPr>
          <p:cNvPr id="11" name="TextBox 10"/>
          <p:cNvSpPr txBox="1"/>
          <p:nvPr/>
        </p:nvSpPr>
        <p:spPr>
          <a:xfrm>
            <a:off x="479424" y="1101602"/>
            <a:ext cx="11055608" cy="461665"/>
          </a:xfrm>
          <a:prstGeom prst="rect">
            <a:avLst/>
          </a:prstGeom>
          <a:noFill/>
        </p:spPr>
        <p:txBody>
          <a:bodyPr wrap="square" lIns="0" rIns="0" rtlCol="0">
            <a:spAutoFit/>
          </a:bodyPr>
          <a:lstStyle/>
          <a:p>
            <a:pPr>
              <a:spcBef>
                <a:spcPts val="700"/>
              </a:spcBef>
            </a:pPr>
            <a:r>
              <a:rPr lang="en-US" sz="1200" dirty="0"/>
              <a:t>We asked survey respondents: “Please describe what you would like to see in a future energy bill. For example, if you could change one thing about your energy bill, what would it be?” We reviewed their responses to identify the themes that emerged. </a:t>
            </a:r>
          </a:p>
        </p:txBody>
      </p:sp>
      <p:sp>
        <p:nvSpPr>
          <p:cNvPr id="2" name="Title 1"/>
          <p:cNvSpPr>
            <a:spLocks noGrp="1"/>
          </p:cNvSpPr>
          <p:nvPr>
            <p:ph type="title"/>
          </p:nvPr>
        </p:nvSpPr>
        <p:spPr/>
        <p:txBody>
          <a:bodyPr/>
          <a:lstStyle/>
          <a:p>
            <a:r>
              <a:rPr lang="en-US" dirty="0"/>
              <a:t>Consumers said: Bills should be simpler</a:t>
            </a:r>
            <a:endParaRPr lang="en-AU" dirty="0"/>
          </a:p>
        </p:txBody>
      </p:sp>
    </p:spTree>
    <p:extLst>
      <p:ext uri="{BB962C8B-B14F-4D97-AF65-F5344CB8AC3E}">
        <p14:creationId xmlns:p14="http://schemas.microsoft.com/office/powerpoint/2010/main" val="11991222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Navy background"/>
          <p:cNvSpPr/>
          <p:nvPr/>
        </p:nvSpPr>
        <p:spPr>
          <a:xfrm>
            <a:off x="7428824" y="0"/>
            <a:ext cx="476317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2"/>
              </a:solidFill>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00C9E6-702F-A843-8A04-80C500C6891A}" type="slidenum">
              <a:rPr kumimoji="0" lang="en-AU" sz="800" b="0" i="0" u="none" strike="noStrike" kern="1200" cap="none" spc="0" normalizeH="0" baseline="0" noProof="0" smtClean="0">
                <a:ln>
                  <a:noFill/>
                </a:ln>
                <a:solidFill>
                  <a:srgbClr val="000000">
                    <a:tint val="75000"/>
                  </a:srgb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AU" sz="800" b="0" i="0" u="none" strike="noStrike" kern="1200" cap="none" spc="0" normalizeH="0" baseline="0" noProof="0" dirty="0">
              <a:ln>
                <a:noFill/>
              </a:ln>
              <a:solidFill>
                <a:srgbClr val="000000">
                  <a:tint val="75000"/>
                </a:srgbClr>
              </a:solidFill>
              <a:effectLst/>
              <a:uLnTx/>
              <a:uFillTx/>
              <a:latin typeface="Helvetica"/>
              <a:ea typeface="+mn-ea"/>
              <a:cs typeface="+mn-cs"/>
            </a:endParaRPr>
          </a:p>
        </p:txBody>
      </p:sp>
      <p:sp>
        <p:nvSpPr>
          <p:cNvPr id="8" name="Text Placeholder 4"/>
          <p:cNvSpPr>
            <a:spLocks noGrp="1"/>
          </p:cNvSpPr>
          <p:nvPr>
            <p:ph type="body" sz="quarter" idx="14"/>
          </p:nvPr>
        </p:nvSpPr>
        <p:spPr>
          <a:xfrm>
            <a:off x="8056459" y="1334989"/>
            <a:ext cx="3656050" cy="4861926"/>
          </a:xfrm>
        </p:spPr>
        <p:txBody>
          <a:bodyPr/>
          <a:lstStyle/>
          <a:p>
            <a:pPr>
              <a:spcAft>
                <a:spcPts val="1800"/>
              </a:spcAft>
            </a:pPr>
            <a:r>
              <a:rPr lang="en-US" sz="1200" b="1" i="1" dirty="0">
                <a:solidFill>
                  <a:schemeClr val="accent5"/>
                </a:solidFill>
              </a:rPr>
              <a:t>“I like the use of </a:t>
            </a:r>
            <a:r>
              <a:rPr lang="en-US" sz="1200" b="1" i="1" dirty="0" err="1">
                <a:solidFill>
                  <a:schemeClr val="accent5"/>
                </a:solidFill>
              </a:rPr>
              <a:t>colour</a:t>
            </a:r>
            <a:r>
              <a:rPr lang="en-US" sz="1200" b="1" i="1" dirty="0">
                <a:solidFill>
                  <a:schemeClr val="accent5"/>
                </a:solidFill>
              </a:rPr>
              <a:t>. Nice graphics. Very clear”</a:t>
            </a:r>
            <a:endParaRPr lang="en-AU" sz="1200" b="1" i="1" dirty="0">
              <a:solidFill>
                <a:schemeClr val="accent5"/>
              </a:solidFill>
            </a:endParaRPr>
          </a:p>
          <a:p>
            <a:pPr>
              <a:spcAft>
                <a:spcPts val="1800"/>
              </a:spcAft>
            </a:pPr>
            <a:r>
              <a:rPr lang="en-US" sz="1200" b="1" i="1" dirty="0">
                <a:solidFill>
                  <a:schemeClr val="bg1"/>
                </a:solidFill>
              </a:rPr>
              <a:t>“Larger writing with easier columns to understand”</a:t>
            </a:r>
          </a:p>
          <a:p>
            <a:pPr>
              <a:spcAft>
                <a:spcPts val="1800"/>
              </a:spcAft>
            </a:pPr>
            <a:r>
              <a:rPr lang="en-US" sz="1200" b="1" i="1" dirty="0">
                <a:solidFill>
                  <a:schemeClr val="accent5"/>
                </a:solidFill>
              </a:rPr>
              <a:t>“I'd like if my bill was </a:t>
            </a:r>
            <a:r>
              <a:rPr lang="en-US" sz="1200" b="1" i="1" dirty="0" err="1">
                <a:solidFill>
                  <a:schemeClr val="accent5"/>
                </a:solidFill>
              </a:rPr>
              <a:t>colour</a:t>
            </a:r>
            <a:r>
              <a:rPr lang="en-US" sz="1200" b="1" i="1" dirty="0">
                <a:solidFill>
                  <a:schemeClr val="accent5"/>
                </a:solidFill>
              </a:rPr>
              <a:t> coded and the writing was a bit bigger”</a:t>
            </a:r>
          </a:p>
          <a:p>
            <a:pPr>
              <a:spcAft>
                <a:spcPts val="1800"/>
              </a:spcAft>
            </a:pPr>
            <a:r>
              <a:rPr lang="en-US" sz="1200" b="1" i="1" dirty="0">
                <a:solidFill>
                  <a:schemeClr val="bg1"/>
                </a:solidFill>
              </a:rPr>
              <a:t>“Make it more visual with diagrams and more infographics and larger text for important values”</a:t>
            </a:r>
          </a:p>
          <a:p>
            <a:pPr>
              <a:spcAft>
                <a:spcPts val="1800"/>
              </a:spcAft>
            </a:pPr>
            <a:r>
              <a:rPr lang="en-US" sz="1200" b="1" i="1" dirty="0">
                <a:solidFill>
                  <a:schemeClr val="accent5"/>
                </a:solidFill>
              </a:rPr>
              <a:t>“I would like to be able to clearly see when my bill is due”</a:t>
            </a:r>
          </a:p>
          <a:p>
            <a:pPr>
              <a:spcAft>
                <a:spcPts val="1800"/>
              </a:spcAft>
            </a:pPr>
            <a:r>
              <a:rPr lang="en-US" sz="1200" b="1" i="1" dirty="0">
                <a:solidFill>
                  <a:schemeClr val="bg1"/>
                </a:solidFill>
              </a:rPr>
              <a:t>“Spread out a bit more, less jargon”</a:t>
            </a:r>
          </a:p>
          <a:p>
            <a:pPr>
              <a:spcAft>
                <a:spcPts val="1800"/>
              </a:spcAft>
            </a:pPr>
            <a:r>
              <a:rPr lang="en-US" sz="1200" b="1" i="1" dirty="0">
                <a:solidFill>
                  <a:schemeClr val="accent5"/>
                </a:solidFill>
              </a:rPr>
              <a:t>“Put usage/cost/due date on the same page as the payment methods”</a:t>
            </a:r>
          </a:p>
          <a:p>
            <a:pPr>
              <a:spcAft>
                <a:spcPts val="1800"/>
              </a:spcAft>
            </a:pPr>
            <a:r>
              <a:rPr lang="en-US" sz="1200" b="1" i="1" dirty="0">
                <a:solidFill>
                  <a:schemeClr val="bg1"/>
                </a:solidFill>
              </a:rPr>
              <a:t>“Perhaps green and red to indicate debt (money owed) or credit”</a:t>
            </a:r>
          </a:p>
        </p:txBody>
      </p:sp>
      <p:pic>
        <p:nvPicPr>
          <p:cNvPr id="38" name="Picture 37" descr="quotation icon"/>
          <p:cNvPicPr>
            <a:picLocks noChangeAspect="1"/>
          </p:cNvPicPr>
          <p:nvPr/>
        </p:nvPicPr>
        <p:blipFill>
          <a:blip r:embed="rId3"/>
          <a:stretch>
            <a:fillRect/>
          </a:stretch>
        </p:blipFill>
        <p:spPr>
          <a:xfrm>
            <a:off x="7188157" y="-31472"/>
            <a:ext cx="1877731" cy="2566638"/>
          </a:xfrm>
          <a:prstGeom prst="rect">
            <a:avLst/>
          </a:prstGeom>
        </p:spPr>
      </p:pic>
      <p:sp>
        <p:nvSpPr>
          <p:cNvPr id="13" name="Rectangle 12"/>
          <p:cNvSpPr/>
          <p:nvPr/>
        </p:nvSpPr>
        <p:spPr>
          <a:xfrm>
            <a:off x="4040221" y="4413762"/>
            <a:ext cx="2988000" cy="1413207"/>
          </a:xfrm>
          <a:prstGeom prst="rect">
            <a:avLst/>
          </a:prstGeom>
        </p:spPr>
        <p:txBody>
          <a:bodyPr wrap="square" lIns="0" tIns="0" rIns="0" bIns="0">
            <a:spAutoFit/>
          </a:bodyPr>
          <a:lstStyle/>
          <a:p>
            <a:pPr lvl="0">
              <a:spcBef>
                <a:spcPts val="700"/>
              </a:spcBef>
            </a:pPr>
            <a:r>
              <a:rPr lang="en-AU" sz="1400" b="1" dirty="0">
                <a:solidFill>
                  <a:schemeClr val="accent3"/>
                </a:solidFill>
              </a:rPr>
              <a:t>Make critical information stand out</a:t>
            </a:r>
            <a:endParaRPr lang="en-US" sz="1200" dirty="0">
              <a:solidFill>
                <a:schemeClr val="accent3"/>
              </a:solidFill>
            </a:endParaRPr>
          </a:p>
          <a:p>
            <a:pPr lvl="0">
              <a:spcBef>
                <a:spcPts val="700"/>
              </a:spcBef>
            </a:pPr>
            <a:r>
              <a:rPr lang="en-US" sz="1200" dirty="0">
                <a:solidFill>
                  <a:srgbClr val="000000"/>
                </a:solidFill>
              </a:rPr>
              <a:t>Some respondents had ideas about how to make the presentation clearer, mainly by making critical information really stand out. For example, they reinforced the importance of putting the most important information on the first page and in larger print. </a:t>
            </a:r>
          </a:p>
        </p:txBody>
      </p:sp>
      <p:pic>
        <p:nvPicPr>
          <p:cNvPr id="16" name="Picture 15" descr="Exclamation icon"/>
          <p:cNvPicPr>
            <a:picLocks noChangeAspect="1"/>
          </p:cNvPicPr>
          <p:nvPr/>
        </p:nvPicPr>
        <p:blipFill>
          <a:blip r:embed="rId4"/>
          <a:stretch>
            <a:fillRect/>
          </a:stretch>
        </p:blipFill>
        <p:spPr>
          <a:xfrm>
            <a:off x="4046318" y="3958545"/>
            <a:ext cx="463336" cy="463336"/>
          </a:xfrm>
          <a:prstGeom prst="rect">
            <a:avLst/>
          </a:prstGeom>
        </p:spPr>
      </p:pic>
      <p:sp>
        <p:nvSpPr>
          <p:cNvPr id="5" name="Text Placeholder 4"/>
          <p:cNvSpPr>
            <a:spLocks noGrp="1"/>
          </p:cNvSpPr>
          <p:nvPr>
            <p:ph type="body" sz="quarter" idx="14"/>
          </p:nvPr>
        </p:nvSpPr>
        <p:spPr>
          <a:xfrm>
            <a:off x="479425" y="4413762"/>
            <a:ext cx="2988000" cy="1597873"/>
          </a:xfrm>
        </p:spPr>
        <p:txBody>
          <a:bodyPr wrap="square" lIns="0" tIns="0" rIns="0" bIns="0">
            <a:spAutoFit/>
          </a:bodyPr>
          <a:lstStyle/>
          <a:p>
            <a:r>
              <a:rPr lang="en-AU" b="1" dirty="0">
                <a:solidFill>
                  <a:schemeClr val="tx2"/>
                </a:solidFill>
              </a:rPr>
              <a:t>Make font size bigger</a:t>
            </a:r>
            <a:endParaRPr lang="en-AU" sz="1200" dirty="0">
              <a:solidFill>
                <a:schemeClr val="tx2"/>
              </a:solidFill>
            </a:endParaRPr>
          </a:p>
          <a:p>
            <a:r>
              <a:rPr lang="en-US" sz="1200" dirty="0">
                <a:solidFill>
                  <a:schemeClr val="tx1"/>
                </a:solidFill>
              </a:rPr>
              <a:t>One of the biggest issues raised with the bill </a:t>
            </a:r>
            <a:r>
              <a:rPr lang="en-US" sz="1200" dirty="0" smtClean="0">
                <a:solidFill>
                  <a:schemeClr val="tx1"/>
                </a:solidFill>
              </a:rPr>
              <a:t>presentation </a:t>
            </a:r>
            <a:r>
              <a:rPr lang="en-US" sz="1200" dirty="0">
                <a:solidFill>
                  <a:schemeClr val="tx1"/>
                </a:solidFill>
              </a:rPr>
              <a:t>was the font </a:t>
            </a:r>
            <a:r>
              <a:rPr lang="en-US" sz="1200" dirty="0" smtClean="0">
                <a:solidFill>
                  <a:schemeClr val="tx1"/>
                </a:solidFill>
              </a:rPr>
              <a:t>size, especially for older </a:t>
            </a:r>
            <a:r>
              <a:rPr lang="en-US" sz="1200" dirty="0">
                <a:solidFill>
                  <a:schemeClr val="tx1"/>
                </a:solidFill>
              </a:rPr>
              <a:t>people and people with vision impairment to read the tiny text. This was also mentioned as an area of importance in the focus groups with people from a CALD </a:t>
            </a:r>
            <a:r>
              <a:rPr lang="en-US" sz="1200" dirty="0" smtClean="0">
                <a:solidFill>
                  <a:schemeClr val="tx1"/>
                </a:solidFill>
              </a:rPr>
              <a:t>background and elderly people. </a:t>
            </a:r>
            <a:endParaRPr lang="en-US" sz="1200" dirty="0">
              <a:solidFill>
                <a:schemeClr val="tx1"/>
              </a:solidFill>
            </a:endParaRPr>
          </a:p>
        </p:txBody>
      </p:sp>
      <p:pic>
        <p:nvPicPr>
          <p:cNvPr id="15" name="Picture 14" descr="Plus-sign icon"/>
          <p:cNvPicPr>
            <a:picLocks noChangeAspect="1"/>
          </p:cNvPicPr>
          <p:nvPr/>
        </p:nvPicPr>
        <p:blipFill>
          <a:blip r:embed="rId5"/>
          <a:stretch>
            <a:fillRect/>
          </a:stretch>
        </p:blipFill>
        <p:spPr>
          <a:xfrm>
            <a:off x="479425" y="3923443"/>
            <a:ext cx="445047" cy="451143"/>
          </a:xfrm>
          <a:prstGeom prst="rect">
            <a:avLst/>
          </a:prstGeom>
        </p:spPr>
      </p:pic>
      <p:sp>
        <p:nvSpPr>
          <p:cNvPr id="12" name="Rectangle 11"/>
          <p:cNvSpPr/>
          <p:nvPr/>
        </p:nvSpPr>
        <p:spPr>
          <a:xfrm>
            <a:off x="4040221" y="2366866"/>
            <a:ext cx="2988000" cy="1043876"/>
          </a:xfrm>
          <a:prstGeom prst="rect">
            <a:avLst/>
          </a:prstGeom>
        </p:spPr>
        <p:txBody>
          <a:bodyPr wrap="square" lIns="0" tIns="0" rIns="0" bIns="0">
            <a:spAutoFit/>
          </a:bodyPr>
          <a:lstStyle/>
          <a:p>
            <a:pPr lvl="0">
              <a:spcBef>
                <a:spcPts val="700"/>
              </a:spcBef>
            </a:pPr>
            <a:r>
              <a:rPr lang="en-AU" sz="1400" b="1" dirty="0">
                <a:solidFill>
                  <a:schemeClr val="accent2"/>
                </a:solidFill>
              </a:rPr>
              <a:t>Reduce clutter</a:t>
            </a:r>
            <a:endParaRPr lang="en-US" sz="1200" dirty="0">
              <a:solidFill>
                <a:schemeClr val="accent2"/>
              </a:solidFill>
            </a:endParaRPr>
          </a:p>
          <a:p>
            <a:pPr lvl="0">
              <a:spcBef>
                <a:spcPts val="700"/>
              </a:spcBef>
            </a:pPr>
            <a:r>
              <a:rPr lang="en-US" sz="1200" dirty="0">
                <a:solidFill>
                  <a:srgbClr val="000000"/>
                </a:solidFill>
              </a:rPr>
              <a:t>Respondents suggested making bills more spread out and less cluttered. Both focus groups cohorts noted the importance of including “white space”.</a:t>
            </a:r>
          </a:p>
        </p:txBody>
      </p:sp>
      <p:pic>
        <p:nvPicPr>
          <p:cNvPr id="14" name="Picture 13" descr="Icon"/>
          <p:cNvPicPr>
            <a:picLocks noChangeAspect="1"/>
          </p:cNvPicPr>
          <p:nvPr/>
        </p:nvPicPr>
        <p:blipFill>
          <a:blip r:embed="rId6"/>
          <a:stretch>
            <a:fillRect/>
          </a:stretch>
        </p:blipFill>
        <p:spPr>
          <a:xfrm>
            <a:off x="4040221" y="1898902"/>
            <a:ext cx="469433" cy="469433"/>
          </a:xfrm>
          <a:prstGeom prst="rect">
            <a:avLst/>
          </a:prstGeom>
        </p:spPr>
      </p:pic>
      <p:sp>
        <p:nvSpPr>
          <p:cNvPr id="7" name="Rectangle 6"/>
          <p:cNvSpPr/>
          <p:nvPr/>
        </p:nvSpPr>
        <p:spPr>
          <a:xfrm>
            <a:off x="479425" y="2366866"/>
            <a:ext cx="2988000" cy="1043876"/>
          </a:xfrm>
          <a:prstGeom prst="rect">
            <a:avLst/>
          </a:prstGeom>
        </p:spPr>
        <p:txBody>
          <a:bodyPr wrap="square" lIns="0" tIns="0" rIns="0" bIns="0">
            <a:spAutoFit/>
          </a:bodyPr>
          <a:lstStyle/>
          <a:p>
            <a:pPr lvl="0">
              <a:spcBef>
                <a:spcPts val="700"/>
              </a:spcBef>
            </a:pPr>
            <a:r>
              <a:rPr lang="en-AU" sz="1400" b="1" dirty="0">
                <a:solidFill>
                  <a:schemeClr val="accent1"/>
                </a:solidFill>
              </a:rPr>
              <a:t>Use colour strategically</a:t>
            </a:r>
            <a:endParaRPr lang="en-US" sz="1200" dirty="0">
              <a:solidFill>
                <a:schemeClr val="accent1"/>
              </a:solidFill>
            </a:endParaRPr>
          </a:p>
          <a:p>
            <a:pPr lvl="0">
              <a:spcBef>
                <a:spcPts val="700"/>
              </a:spcBef>
            </a:pPr>
            <a:r>
              <a:rPr lang="en-US" sz="1200" dirty="0">
                <a:solidFill>
                  <a:srgbClr val="000000"/>
                </a:solidFill>
              </a:rPr>
              <a:t>Many respondents also suggested the strategic use of </a:t>
            </a:r>
            <a:r>
              <a:rPr lang="en-US" sz="1200" dirty="0" err="1">
                <a:solidFill>
                  <a:srgbClr val="000000"/>
                </a:solidFill>
              </a:rPr>
              <a:t>colour</a:t>
            </a:r>
            <a:r>
              <a:rPr lang="en-US" sz="1200" dirty="0">
                <a:solidFill>
                  <a:srgbClr val="000000"/>
                </a:solidFill>
              </a:rPr>
              <a:t> to indicate credits and debits, or to separate usage and exports. </a:t>
            </a:r>
          </a:p>
        </p:txBody>
      </p:sp>
      <p:pic>
        <p:nvPicPr>
          <p:cNvPr id="9" name="Picture 8" descr="Paint palette icon"/>
          <p:cNvPicPr>
            <a:picLocks noChangeAspect="1"/>
          </p:cNvPicPr>
          <p:nvPr/>
        </p:nvPicPr>
        <p:blipFill>
          <a:blip r:embed="rId7"/>
          <a:stretch>
            <a:fillRect/>
          </a:stretch>
        </p:blipFill>
        <p:spPr>
          <a:xfrm>
            <a:off x="479425" y="1898902"/>
            <a:ext cx="469433" cy="438950"/>
          </a:xfrm>
          <a:prstGeom prst="rect">
            <a:avLst/>
          </a:prstGeom>
        </p:spPr>
      </p:pic>
      <p:sp>
        <p:nvSpPr>
          <p:cNvPr id="2" name="Title 1"/>
          <p:cNvSpPr>
            <a:spLocks noGrp="1"/>
          </p:cNvSpPr>
          <p:nvPr>
            <p:ph type="title"/>
          </p:nvPr>
        </p:nvSpPr>
        <p:spPr>
          <a:xfrm>
            <a:off x="479424" y="476250"/>
            <a:ext cx="6502143" cy="775597"/>
          </a:xfrm>
        </p:spPr>
        <p:txBody>
          <a:bodyPr/>
          <a:lstStyle/>
          <a:p>
            <a:r>
              <a:rPr lang="en-US" dirty="0" smtClean="0"/>
              <a:t>Consumers said: Bills would benefit from better layout and presentation</a:t>
            </a:r>
            <a:endParaRPr lang="en-AU" dirty="0"/>
          </a:p>
        </p:txBody>
      </p:sp>
    </p:spTree>
    <p:extLst>
      <p:ext uri="{BB962C8B-B14F-4D97-AF65-F5344CB8AC3E}">
        <p14:creationId xmlns:p14="http://schemas.microsoft.com/office/powerpoint/2010/main" val="2379633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146FAA3-5F10-EC41-882E-FB4187E570D3}" type="slidenum">
              <a:rPr lang="en-AU" smtClean="0"/>
              <a:pPr/>
              <a:t>4</a:t>
            </a:fld>
            <a:endParaRPr lang="en-AU"/>
          </a:p>
        </p:txBody>
      </p:sp>
      <p:graphicFrame>
        <p:nvGraphicFramePr>
          <p:cNvPr id="6" name="Table 5" descr="A. Context and reearch design"/>
          <p:cNvGraphicFramePr>
            <a:graphicFrameLocks noGrp="1"/>
          </p:cNvGraphicFramePr>
          <p:nvPr>
            <p:extLst>
              <p:ext uri="{D42A27DB-BD31-4B8C-83A1-F6EECF244321}">
                <p14:modId xmlns:p14="http://schemas.microsoft.com/office/powerpoint/2010/main" val="3332655628"/>
              </p:ext>
            </p:extLst>
          </p:nvPr>
        </p:nvGraphicFramePr>
        <p:xfrm>
          <a:off x="546099" y="1226471"/>
          <a:ext cx="11166476" cy="3684280"/>
        </p:xfrm>
        <a:graphic>
          <a:graphicData uri="http://schemas.openxmlformats.org/drawingml/2006/table">
            <a:tbl>
              <a:tblPr firstRow="1" bandRow="1">
                <a:tableStyleId>{5C22544A-7EE6-4342-B048-85BDC9FD1C3A}</a:tableStyleId>
              </a:tblPr>
              <a:tblGrid>
                <a:gridCol w="463551">
                  <a:extLst>
                    <a:ext uri="{9D8B030D-6E8A-4147-A177-3AD203B41FA5}">
                      <a16:colId xmlns:a16="http://schemas.microsoft.com/office/drawing/2014/main" val="2038765868"/>
                    </a:ext>
                  </a:extLst>
                </a:gridCol>
                <a:gridCol w="10702925">
                  <a:extLst>
                    <a:ext uri="{9D8B030D-6E8A-4147-A177-3AD203B41FA5}">
                      <a16:colId xmlns:a16="http://schemas.microsoft.com/office/drawing/2014/main" val="1348013624"/>
                    </a:ext>
                  </a:extLst>
                </a:gridCol>
              </a:tblGrid>
              <a:tr h="460535">
                <a:tc>
                  <a:txBody>
                    <a:bodyPr/>
                    <a:lstStyle/>
                    <a:p>
                      <a:pPr>
                        <a:lnSpc>
                          <a:spcPct val="150000"/>
                        </a:lnSpc>
                      </a:pPr>
                      <a:r>
                        <a:rPr lang="en-AU" b="1" dirty="0" smtClean="0">
                          <a:solidFill>
                            <a:schemeClr val="bg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nSpc>
                          <a:spcPct val="150000"/>
                        </a:lnSpc>
                      </a:pPr>
                      <a:r>
                        <a:rPr lang="en-AU" b="1" dirty="0" smtClean="0">
                          <a:solidFill>
                            <a:schemeClr val="bg1"/>
                          </a:solidFill>
                        </a:rPr>
                        <a:t>Context and research design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69906460"/>
                  </a:ext>
                </a:extLst>
              </a:tr>
              <a:tr h="460535">
                <a:tc>
                  <a:txBody>
                    <a:bodyPr/>
                    <a:lstStyle/>
                    <a:p>
                      <a:pPr>
                        <a:lnSpc>
                          <a:spcPct val="150000"/>
                        </a:lnSpc>
                      </a:pPr>
                      <a:r>
                        <a:rPr lang="en-AU" b="1" dirty="0" smtClean="0">
                          <a:solidFill>
                            <a:schemeClr val="bg1"/>
                          </a:solidFill>
                        </a:rPr>
                        <a:t>B.</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AU" b="1" dirty="0" smtClean="0">
                          <a:solidFill>
                            <a:schemeClr val="bg1"/>
                          </a:solidFill>
                        </a:rPr>
                        <a:t>Survey</a:t>
                      </a:r>
                      <a:r>
                        <a:rPr lang="en-AU" b="1" baseline="0" dirty="0" smtClean="0">
                          <a:solidFill>
                            <a:schemeClr val="bg1"/>
                          </a:solidFill>
                        </a:rPr>
                        <a:t> overview</a:t>
                      </a:r>
                      <a:endParaRPr lang="en-AU" b="1" dirty="0" smtClean="0">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22151644"/>
                  </a:ext>
                </a:extLst>
              </a:tr>
              <a:tr h="460535">
                <a:tc>
                  <a:txBody>
                    <a:bodyPr/>
                    <a:lstStyle/>
                    <a:p>
                      <a:pPr>
                        <a:lnSpc>
                          <a:spcPct val="150000"/>
                        </a:lnSpc>
                      </a:pPr>
                      <a:r>
                        <a:rPr lang="en-AU" b="1" dirty="0" smtClean="0">
                          <a:solidFill>
                            <a:schemeClr val="bg1"/>
                          </a:solidFill>
                        </a:rPr>
                        <a:t>C.</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AU" b="1" dirty="0" smtClean="0">
                          <a:solidFill>
                            <a:schemeClr val="bg1"/>
                          </a:solidFill>
                        </a:rPr>
                        <a:t>Bill content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93609543"/>
                  </a:ext>
                </a:extLst>
              </a:tr>
              <a:tr h="460535">
                <a:tc>
                  <a:txBody>
                    <a:bodyPr/>
                    <a:lstStyle/>
                    <a:p>
                      <a:pPr>
                        <a:lnSpc>
                          <a:spcPct val="150000"/>
                        </a:lnSpc>
                      </a:pPr>
                      <a:r>
                        <a:rPr lang="en-AU" b="1" dirty="0" smtClean="0">
                          <a:solidFill>
                            <a:schemeClr val="bg1"/>
                          </a:solidFill>
                        </a:rPr>
                        <a:t>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AU" b="1" dirty="0" smtClean="0">
                          <a:solidFill>
                            <a:schemeClr val="bg1"/>
                          </a:solidFill>
                        </a:rPr>
                        <a:t>Bill simplification: length and</a:t>
                      </a:r>
                      <a:r>
                        <a:rPr lang="en-AU" b="1" baseline="0" dirty="0" smtClean="0">
                          <a:solidFill>
                            <a:schemeClr val="bg1"/>
                          </a:solidFill>
                        </a:rPr>
                        <a:t> layout</a:t>
                      </a:r>
                      <a:endParaRPr lang="en-AU"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2763270"/>
                  </a:ext>
                </a:extLst>
              </a:tr>
              <a:tr h="460535">
                <a:tc>
                  <a:txBody>
                    <a:bodyPr/>
                    <a:lstStyle/>
                    <a:p>
                      <a:pPr>
                        <a:lnSpc>
                          <a:spcPct val="150000"/>
                        </a:lnSpc>
                      </a:pPr>
                      <a:r>
                        <a:rPr lang="en-AU" b="1" dirty="0" smtClean="0">
                          <a:solidFill>
                            <a:schemeClr val="bg1"/>
                          </a:solidFill>
                        </a:rPr>
                        <a: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US" b="1" smtClean="0">
                          <a:solidFill>
                            <a:schemeClr val="bg1"/>
                          </a:solidFill>
                        </a:rPr>
                        <a:t>Bill comprehension: how the bill is calculated</a:t>
                      </a:r>
                      <a:endParaRPr lang="en-US"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5524755"/>
                  </a:ext>
                </a:extLst>
              </a:tr>
              <a:tr h="460535">
                <a:tc>
                  <a:txBody>
                    <a:bodyPr/>
                    <a:lstStyle/>
                    <a:p>
                      <a:pPr>
                        <a:lnSpc>
                          <a:spcPct val="150000"/>
                        </a:lnSpc>
                      </a:pPr>
                      <a:r>
                        <a:rPr lang="en-AU" b="1" dirty="0" smtClean="0">
                          <a:solidFill>
                            <a:schemeClr val="bg1"/>
                          </a:solidFill>
                        </a:rPr>
                        <a:t>F.</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AU" b="1" smtClean="0">
                          <a:solidFill>
                            <a:schemeClr val="bg1"/>
                          </a:solidFill>
                        </a:rPr>
                        <a:t>Bill</a:t>
                      </a:r>
                      <a:r>
                        <a:rPr lang="en-AU" b="1" baseline="0" smtClean="0">
                          <a:solidFill>
                            <a:schemeClr val="bg1"/>
                          </a:solidFill>
                        </a:rPr>
                        <a:t> c</a:t>
                      </a:r>
                      <a:r>
                        <a:rPr lang="en-AU" b="1" smtClean="0">
                          <a:solidFill>
                            <a:schemeClr val="bg1"/>
                          </a:solidFill>
                        </a:rPr>
                        <a:t>omprehension: switching and market engagement</a:t>
                      </a:r>
                      <a:endParaRPr lang="en-AU"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15367288"/>
                  </a:ext>
                </a:extLst>
              </a:tr>
              <a:tr h="460535">
                <a:tc>
                  <a:txBody>
                    <a:bodyPr/>
                    <a:lstStyle/>
                    <a:p>
                      <a:pPr>
                        <a:lnSpc>
                          <a:spcPct val="150000"/>
                        </a:lnSpc>
                      </a:pPr>
                      <a:r>
                        <a:rPr lang="en-AU" b="1" dirty="0" smtClean="0">
                          <a:solidFill>
                            <a:schemeClr val="bg1"/>
                          </a:solidFill>
                        </a:rPr>
                        <a:t>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US" b="1" dirty="0" smtClean="0">
                          <a:solidFill>
                            <a:schemeClr val="bg1"/>
                          </a:solidFill>
                        </a:rPr>
                        <a:t>Bill comprehension: energy usage and solar exports</a:t>
                      </a:r>
                      <a:endParaRPr lang="en-AU"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56872847"/>
                  </a:ext>
                </a:extLst>
              </a:tr>
              <a:tr h="460535">
                <a:tc>
                  <a:txBody>
                    <a:bodyPr/>
                    <a:lstStyle/>
                    <a:p>
                      <a:pPr>
                        <a:lnSpc>
                          <a:spcPct val="150000"/>
                        </a:lnSpc>
                      </a:pPr>
                      <a:r>
                        <a:rPr lang="en-AU" b="1" dirty="0" smtClean="0">
                          <a:solidFill>
                            <a:schemeClr val="bg1"/>
                          </a:solidFill>
                        </a:rPr>
                        <a:t>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AU" b="1" dirty="0" smtClean="0">
                          <a:solidFill>
                            <a:schemeClr val="bg1"/>
                          </a:solidFill>
                        </a:rPr>
                        <a:t>Limitations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88239260"/>
                  </a:ext>
                </a:extLst>
              </a:tr>
            </a:tbl>
          </a:graphicData>
        </a:graphic>
      </p:graphicFrame>
      <p:sp>
        <p:nvSpPr>
          <p:cNvPr id="8" name="Title 5"/>
          <p:cNvSpPr>
            <a:spLocks noGrp="1"/>
          </p:cNvSpPr>
          <p:nvPr>
            <p:ph type="title"/>
          </p:nvPr>
        </p:nvSpPr>
        <p:spPr>
          <a:xfrm>
            <a:off x="479425" y="476250"/>
            <a:ext cx="11233150" cy="443198"/>
          </a:xfrm>
        </p:spPr>
        <p:txBody>
          <a:bodyPr/>
          <a:lstStyle/>
          <a:p>
            <a:r>
              <a:rPr lang="en-AU" sz="3200" dirty="0" smtClean="0"/>
              <a:t>Contents</a:t>
            </a:r>
            <a:endParaRPr lang="en-AU" sz="3200" dirty="0"/>
          </a:p>
        </p:txBody>
      </p:sp>
    </p:spTree>
    <p:extLst>
      <p:ext uri="{BB962C8B-B14F-4D97-AF65-F5344CB8AC3E}">
        <p14:creationId xmlns:p14="http://schemas.microsoft.com/office/powerpoint/2010/main" val="3008211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146FAA3-5F10-EC41-882E-FB4187E570D3}" type="slidenum">
              <a:rPr lang="en-AU" smtClean="0"/>
              <a:pPr/>
              <a:t>40</a:t>
            </a:fld>
            <a:endParaRPr lang="en-AU"/>
          </a:p>
        </p:txBody>
      </p:sp>
      <p:graphicFrame>
        <p:nvGraphicFramePr>
          <p:cNvPr id="6" name="Table 5" descr="E. Bill comprehension: how the bill is calculated"/>
          <p:cNvGraphicFramePr>
            <a:graphicFrameLocks noGrp="1"/>
          </p:cNvGraphicFramePr>
          <p:nvPr>
            <p:extLst>
              <p:ext uri="{D42A27DB-BD31-4B8C-83A1-F6EECF244321}">
                <p14:modId xmlns:p14="http://schemas.microsoft.com/office/powerpoint/2010/main" val="246564384"/>
              </p:ext>
            </p:extLst>
          </p:nvPr>
        </p:nvGraphicFramePr>
        <p:xfrm>
          <a:off x="546099" y="1226471"/>
          <a:ext cx="11166476" cy="4023360"/>
        </p:xfrm>
        <a:graphic>
          <a:graphicData uri="http://schemas.openxmlformats.org/drawingml/2006/table">
            <a:tbl>
              <a:tblPr firstRow="1" bandRow="1">
                <a:tableStyleId>{5C22544A-7EE6-4342-B048-85BDC9FD1C3A}</a:tableStyleId>
              </a:tblPr>
              <a:tblGrid>
                <a:gridCol w="463551">
                  <a:extLst>
                    <a:ext uri="{9D8B030D-6E8A-4147-A177-3AD203B41FA5}">
                      <a16:colId xmlns:a16="http://schemas.microsoft.com/office/drawing/2014/main" val="2038765868"/>
                    </a:ext>
                  </a:extLst>
                </a:gridCol>
                <a:gridCol w="10702925">
                  <a:extLst>
                    <a:ext uri="{9D8B030D-6E8A-4147-A177-3AD203B41FA5}">
                      <a16:colId xmlns:a16="http://schemas.microsoft.com/office/drawing/2014/main" val="1348013624"/>
                    </a:ext>
                  </a:extLst>
                </a:gridCol>
              </a:tblGrid>
              <a:tr h="460535">
                <a:tc>
                  <a:txBody>
                    <a:bodyPr/>
                    <a:lstStyle/>
                    <a:p>
                      <a:pPr>
                        <a:lnSpc>
                          <a:spcPct val="150000"/>
                        </a:lnSpc>
                      </a:pPr>
                      <a:r>
                        <a:rPr lang="en-AU" b="1" dirty="0" smtClean="0">
                          <a:solidFill>
                            <a:schemeClr val="bg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ct val="150000"/>
                        </a:lnSpc>
                      </a:pPr>
                      <a:r>
                        <a:rPr lang="en-AU" b="1" dirty="0" smtClean="0">
                          <a:solidFill>
                            <a:schemeClr val="bg1"/>
                          </a:solidFill>
                        </a:rPr>
                        <a:t>Context and research design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9906460"/>
                  </a:ext>
                </a:extLst>
              </a:tr>
              <a:tr h="460535">
                <a:tc>
                  <a:txBody>
                    <a:bodyPr/>
                    <a:lstStyle/>
                    <a:p>
                      <a:pPr>
                        <a:lnSpc>
                          <a:spcPct val="150000"/>
                        </a:lnSpc>
                      </a:pPr>
                      <a:r>
                        <a:rPr lang="en-AU" b="1" dirty="0" smtClean="0">
                          <a:solidFill>
                            <a:schemeClr val="bg1"/>
                          </a:solidFill>
                        </a:rPr>
                        <a:t>B.</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AU" b="1" smtClean="0">
                          <a:solidFill>
                            <a:schemeClr val="bg1"/>
                          </a:solidFill>
                        </a:rPr>
                        <a:t>Survey overview</a:t>
                      </a:r>
                      <a:endParaRPr lang="en-AU" b="1" dirty="0" smtClean="0">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93609543"/>
                  </a:ext>
                </a:extLst>
              </a:tr>
              <a:tr h="460535">
                <a:tc>
                  <a:txBody>
                    <a:bodyPr/>
                    <a:lstStyle/>
                    <a:p>
                      <a:pPr>
                        <a:lnSpc>
                          <a:spcPct val="150000"/>
                        </a:lnSpc>
                      </a:pPr>
                      <a:r>
                        <a:rPr lang="en-AU" b="1" dirty="0" smtClean="0">
                          <a:solidFill>
                            <a:schemeClr val="bg1"/>
                          </a:solidFill>
                        </a:rPr>
                        <a:t>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AU" b="1" smtClean="0">
                          <a:solidFill>
                            <a:schemeClr val="bg1"/>
                          </a:solidFill>
                        </a:rPr>
                        <a:t>Bill content</a:t>
                      </a:r>
                      <a:endParaRPr lang="en-AU"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2763270"/>
                  </a:ext>
                </a:extLst>
              </a:tr>
              <a:tr h="460535">
                <a:tc>
                  <a:txBody>
                    <a:bodyPr/>
                    <a:lstStyle/>
                    <a:p>
                      <a:pPr>
                        <a:lnSpc>
                          <a:spcPct val="150000"/>
                        </a:lnSpc>
                      </a:pPr>
                      <a:r>
                        <a:rPr lang="en-AU" b="1" smtClean="0">
                          <a:solidFill>
                            <a:schemeClr val="bg1"/>
                          </a:solidFill>
                        </a:rPr>
                        <a:t>D.</a:t>
                      </a:r>
                      <a:endParaRPr lang="en-AU"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AU" b="1" dirty="0" smtClean="0">
                          <a:solidFill>
                            <a:schemeClr val="bg1"/>
                          </a:solidFill>
                        </a:rPr>
                        <a:t>Bill simplification: length</a:t>
                      </a:r>
                      <a:r>
                        <a:rPr lang="en-AU" b="1" baseline="0" dirty="0" smtClean="0">
                          <a:solidFill>
                            <a:schemeClr val="bg1"/>
                          </a:solidFill>
                        </a:rPr>
                        <a:t> and layout</a:t>
                      </a:r>
                      <a:endParaRPr lang="en-AU"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5524755"/>
                  </a:ext>
                </a:extLst>
              </a:tr>
              <a:tr h="460535">
                <a:tc>
                  <a:txBody>
                    <a:bodyPr/>
                    <a:lstStyle/>
                    <a:p>
                      <a:pPr>
                        <a:lnSpc>
                          <a:spcPct val="150000"/>
                        </a:lnSpc>
                      </a:pPr>
                      <a:r>
                        <a:rPr lang="en-AU" b="1" smtClean="0">
                          <a:solidFill>
                            <a:schemeClr val="bg1"/>
                          </a:solidFill>
                        </a:rPr>
                        <a:t>E.</a:t>
                      </a:r>
                      <a:endParaRPr lang="en-AU"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42E3B"/>
                    </a:solidFill>
                  </a:tcPr>
                </a:tc>
                <a:tc>
                  <a:txBody>
                    <a:bodyPr/>
                    <a:lstStyle/>
                    <a:p>
                      <a:pPr>
                        <a:lnSpc>
                          <a:spcPct val="150000"/>
                        </a:lnSpc>
                      </a:pPr>
                      <a:r>
                        <a:rPr lang="en-US" b="1" smtClean="0">
                          <a:solidFill>
                            <a:schemeClr val="bg1"/>
                          </a:solidFill>
                        </a:rPr>
                        <a:t>Bill comprehension: how the bill is calculated</a:t>
                      </a:r>
                      <a:endParaRPr lang="en-US"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42E3B"/>
                    </a:solidFill>
                  </a:tcPr>
                </a:tc>
                <a:extLst>
                  <a:ext uri="{0D108BD9-81ED-4DB2-BD59-A6C34878D82A}">
                    <a16:rowId xmlns:a16="http://schemas.microsoft.com/office/drawing/2014/main" val="4015367288"/>
                  </a:ext>
                </a:extLst>
              </a:tr>
              <a:tr h="460535">
                <a:tc>
                  <a:txBody>
                    <a:bodyPr/>
                    <a:lstStyle/>
                    <a:p>
                      <a:pPr>
                        <a:lnSpc>
                          <a:spcPct val="150000"/>
                        </a:lnSpc>
                      </a:pPr>
                      <a:r>
                        <a:rPr lang="en-AU" b="1" dirty="0" smtClean="0">
                          <a:solidFill>
                            <a:schemeClr val="bg1"/>
                          </a:solidFill>
                        </a:rPr>
                        <a:t>F.</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AU" b="1" smtClean="0">
                          <a:solidFill>
                            <a:schemeClr val="bg1"/>
                          </a:solidFill>
                        </a:rPr>
                        <a:t>Bill</a:t>
                      </a:r>
                      <a:r>
                        <a:rPr lang="en-AU" b="1" baseline="0" smtClean="0">
                          <a:solidFill>
                            <a:schemeClr val="bg1"/>
                          </a:solidFill>
                        </a:rPr>
                        <a:t> c</a:t>
                      </a:r>
                      <a:r>
                        <a:rPr lang="en-AU" b="1" smtClean="0">
                          <a:solidFill>
                            <a:schemeClr val="bg1"/>
                          </a:solidFill>
                        </a:rPr>
                        <a:t>omprehension: switching and market engagement</a:t>
                      </a:r>
                      <a:endParaRPr lang="en-AU"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56872847"/>
                  </a:ext>
                </a:extLst>
              </a:tr>
              <a:tr h="460535">
                <a:tc>
                  <a:txBody>
                    <a:bodyPr/>
                    <a:lstStyle/>
                    <a:p>
                      <a:pPr>
                        <a:lnSpc>
                          <a:spcPct val="150000"/>
                        </a:lnSpc>
                      </a:pPr>
                      <a:r>
                        <a:rPr lang="en-AU" b="1" dirty="0" smtClean="0">
                          <a:solidFill>
                            <a:schemeClr val="bg1"/>
                          </a:solidFill>
                        </a:rPr>
                        <a:t>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US" b="1" dirty="0" smtClean="0">
                          <a:solidFill>
                            <a:schemeClr val="bg1"/>
                          </a:solidFill>
                        </a:rPr>
                        <a:t>Bill comprehension: energy usage and solar exports</a:t>
                      </a:r>
                      <a:endParaRPr lang="en-AU"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88239260"/>
                  </a:ext>
                </a:extLst>
              </a:tr>
              <a:tr h="460535">
                <a:tc>
                  <a:txBody>
                    <a:bodyPr/>
                    <a:lstStyle/>
                    <a:p>
                      <a:pPr>
                        <a:lnSpc>
                          <a:spcPct val="150000"/>
                        </a:lnSpc>
                      </a:pPr>
                      <a:r>
                        <a:rPr lang="en-AU" b="1" dirty="0" smtClean="0">
                          <a:solidFill>
                            <a:schemeClr val="bg1"/>
                          </a:solidFill>
                        </a:rPr>
                        <a:t>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AU" b="1" dirty="0" smtClean="0">
                          <a:solidFill>
                            <a:schemeClr val="bg1"/>
                          </a:solidFill>
                        </a:rPr>
                        <a:t>Limitations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41978504"/>
                  </a:ext>
                </a:extLst>
              </a:tr>
            </a:tbl>
          </a:graphicData>
        </a:graphic>
      </p:graphicFrame>
      <p:sp>
        <p:nvSpPr>
          <p:cNvPr id="7" name="Title 5"/>
          <p:cNvSpPr>
            <a:spLocks noGrp="1"/>
          </p:cNvSpPr>
          <p:nvPr>
            <p:ph type="title"/>
          </p:nvPr>
        </p:nvSpPr>
        <p:spPr>
          <a:xfrm>
            <a:off x="479425" y="476250"/>
            <a:ext cx="11233150" cy="443198"/>
          </a:xfrm>
        </p:spPr>
        <p:txBody>
          <a:bodyPr/>
          <a:lstStyle/>
          <a:p>
            <a:r>
              <a:rPr lang="en-AU" sz="3200" dirty="0" smtClean="0"/>
              <a:t>Contents</a:t>
            </a:r>
            <a:endParaRPr lang="en-AU" sz="3200" dirty="0"/>
          </a:p>
        </p:txBody>
      </p:sp>
    </p:spTree>
    <p:extLst>
      <p:ext uri="{BB962C8B-B14F-4D97-AF65-F5344CB8AC3E}">
        <p14:creationId xmlns:p14="http://schemas.microsoft.com/office/powerpoint/2010/main" val="38162928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DEECEA"/>
        </a:solidFill>
        <a:effectLst/>
      </p:bgPr>
    </p:bg>
    <p:spTree>
      <p:nvGrpSpPr>
        <p:cNvPr id="1" name=""/>
        <p:cNvGrpSpPr/>
        <p:nvPr/>
      </p:nvGrpSpPr>
      <p:grpSpPr>
        <a:xfrm>
          <a:off x="0" y="0"/>
          <a:ext cx="0" cy="0"/>
          <a:chOff x="0" y="0"/>
          <a:chExt cx="0" cy="0"/>
        </a:xfrm>
      </p:grpSpPr>
      <p:sp>
        <p:nvSpPr>
          <p:cNvPr id="7" name="Text Placeholder 3"/>
          <p:cNvSpPr txBox="1">
            <a:spLocks/>
          </p:cNvSpPr>
          <p:nvPr/>
        </p:nvSpPr>
        <p:spPr>
          <a:xfrm>
            <a:off x="8292575" y="1916776"/>
            <a:ext cx="3420000" cy="2754312"/>
          </a:xfrm>
          <a:prstGeom prst="rect">
            <a:avLst/>
          </a:prstGeom>
        </p:spPr>
        <p:txBody>
          <a:bodyPr vert="horz" lIns="0" tIns="0" rIns="0" bIns="0" rtlCol="0">
            <a:noAutofit/>
          </a:bodyPr>
          <a:lstStyle>
            <a:lvl1pPr marL="360000" indent="-360000" algn="l" defTabSz="914400" rtl="0" eaLnBrk="1" latinLnBrk="0" hangingPunct="1">
              <a:lnSpc>
                <a:spcPct val="100000"/>
              </a:lnSpc>
              <a:spcBef>
                <a:spcPts val="800"/>
              </a:spcBef>
              <a:buClr>
                <a:schemeClr val="bg2"/>
              </a:buClr>
              <a:buFont typeface="+mj-lt"/>
              <a:buAutoNum type="arabicPeriod"/>
              <a:tabLst>
                <a:tab pos="5505450" algn="r"/>
              </a:tabLst>
              <a:defRPr sz="2000" b="1" kern="1200">
                <a:solidFill>
                  <a:schemeClr val="tx1"/>
                </a:solidFill>
                <a:latin typeface="+mn-lt"/>
                <a:ea typeface="+mn-ea"/>
                <a:cs typeface="+mn-cs"/>
              </a:defRPr>
            </a:lvl1pPr>
            <a:lvl2pPr marL="628650" indent="-269875" algn="l" defTabSz="914400" rtl="0" eaLnBrk="1" latinLnBrk="0" hangingPunct="1">
              <a:lnSpc>
                <a:spcPct val="100000"/>
              </a:lnSpc>
              <a:spcBef>
                <a:spcPts val="1400"/>
              </a:spcBef>
              <a:buClr>
                <a:schemeClr val="bg2"/>
              </a:buClr>
              <a:buFont typeface="+mj-lt"/>
              <a:buAutoNum type="alphaUcPeriod"/>
              <a:tabLst>
                <a:tab pos="5505450" algn="r"/>
              </a:tabLst>
              <a:defRPr sz="1600" b="0" kern="1200">
                <a:solidFill>
                  <a:schemeClr val="tx1"/>
                </a:solidFill>
                <a:latin typeface="+mn-lt"/>
                <a:ea typeface="+mn-ea"/>
                <a:cs typeface="+mn-cs"/>
              </a:defRPr>
            </a:lvl2pPr>
            <a:lvl3pPr marL="0" indent="0" algn="l" defTabSz="914400" rtl="0" eaLnBrk="1" latinLnBrk="0" hangingPunct="1">
              <a:lnSpc>
                <a:spcPct val="110000"/>
              </a:lnSpc>
              <a:spcBef>
                <a:spcPts val="700"/>
              </a:spcBef>
              <a:buFont typeface="Arial" panose="020B0604020202020204" pitchFamily="34" charset="0"/>
              <a:buNone/>
              <a:defRPr lang="en-GB" sz="1000" kern="1200">
                <a:solidFill>
                  <a:schemeClr val="tx1"/>
                </a:solidFill>
                <a:latin typeface="+mn-lt"/>
                <a:ea typeface="+mn-ea"/>
                <a:cs typeface="+mn-cs"/>
              </a:defRPr>
            </a:lvl3pPr>
            <a:lvl4pPr marL="144000" indent="-144000" algn="l" defTabSz="914400" rtl="0" eaLnBrk="1" latinLnBrk="0" hangingPunct="1">
              <a:lnSpc>
                <a:spcPct val="110000"/>
              </a:lnSpc>
              <a:spcBef>
                <a:spcPts val="700"/>
              </a:spcBef>
              <a:buClr>
                <a:schemeClr val="accent2"/>
              </a:buClr>
              <a:buFont typeface="Arial" panose="020B0604020202020204" pitchFamily="34" charset="0"/>
              <a:buChar char="•"/>
              <a:defRPr sz="1000" kern="1200">
                <a:solidFill>
                  <a:schemeClr val="tx1"/>
                </a:solidFill>
                <a:latin typeface="+mn-lt"/>
                <a:ea typeface="+mn-ea"/>
                <a:cs typeface="+mn-cs"/>
              </a:defRPr>
            </a:lvl4pPr>
            <a:lvl5pPr marL="288000" indent="-144000" algn="l" defTabSz="914400" rtl="0" eaLnBrk="1" latinLnBrk="0" hangingPunct="1">
              <a:lnSpc>
                <a:spcPct val="110000"/>
              </a:lnSpc>
              <a:spcBef>
                <a:spcPts val="700"/>
              </a:spcBef>
              <a:buClr>
                <a:schemeClr val="accent2"/>
              </a:buClr>
              <a:buFont typeface="System Font Regular"/>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0" dirty="0"/>
              <a:t>We </a:t>
            </a:r>
            <a:r>
              <a:rPr lang="en-US" sz="1200" b="0" dirty="0" smtClean="0"/>
              <a:t>investigated </a:t>
            </a:r>
            <a:r>
              <a:rPr lang="en-US" sz="1200" b="0" dirty="0"/>
              <a:t>three </a:t>
            </a:r>
            <a:r>
              <a:rPr lang="en-US" sz="1200" b="0" dirty="0" smtClean="0"/>
              <a:t>ways to try to improve consumers’ understanding of how their bills are calculated.</a:t>
            </a:r>
            <a:endParaRPr lang="en-US" sz="1200" b="0" dirty="0"/>
          </a:p>
          <a:p>
            <a:pPr marL="0" indent="0">
              <a:buNone/>
            </a:pPr>
            <a:r>
              <a:rPr lang="en-US" sz="1200" dirty="0"/>
              <a:t>Plan summary </a:t>
            </a:r>
          </a:p>
          <a:p>
            <a:pPr marL="0" indent="0">
              <a:buNone/>
            </a:pPr>
            <a:r>
              <a:rPr lang="en-US" sz="1200" b="0" dirty="0" smtClean="0"/>
              <a:t>Energy plans are often complex. We </a:t>
            </a:r>
            <a:r>
              <a:rPr lang="en-US" sz="1200" b="0" dirty="0"/>
              <a:t>tested a plan summary that explained </a:t>
            </a:r>
            <a:r>
              <a:rPr lang="en-US" sz="1200" b="0" dirty="0" smtClean="0"/>
              <a:t>key features like discounts, and the </a:t>
            </a:r>
            <a:r>
              <a:rPr lang="en-US" sz="1200" b="0" dirty="0"/>
              <a:t>rates and timing of peak and off-peak </a:t>
            </a:r>
            <a:r>
              <a:rPr lang="en-US" sz="1200" b="0" dirty="0" smtClean="0"/>
              <a:t>periods. The plan summary improved survey respondents’ comprehension, and specifically their understanding peak and off-peak periods</a:t>
            </a:r>
            <a:r>
              <a:rPr lang="en-US" sz="1200" b="0" dirty="0"/>
              <a:t>.</a:t>
            </a:r>
          </a:p>
          <a:p>
            <a:pPr marL="0" indent="0">
              <a:buNone/>
            </a:pPr>
            <a:r>
              <a:rPr lang="en-US" sz="1200" dirty="0"/>
              <a:t>A box with plain English definitions</a:t>
            </a:r>
          </a:p>
          <a:p>
            <a:pPr marL="0" indent="0">
              <a:buNone/>
            </a:pPr>
            <a:r>
              <a:rPr lang="en-US" sz="1200" b="0" dirty="0"/>
              <a:t>We </a:t>
            </a:r>
            <a:r>
              <a:rPr lang="en-US" sz="1200" b="0" dirty="0" smtClean="0"/>
              <a:t>tested a </a:t>
            </a:r>
            <a:r>
              <a:rPr lang="en-US" sz="1200" b="0" dirty="0"/>
              <a:t>box with plain English definitions of technical terms like ‘supply charge</a:t>
            </a:r>
            <a:r>
              <a:rPr lang="en-US" sz="1200" b="0" dirty="0" smtClean="0"/>
              <a:t>’, ‘kilowatt-hour’ and ‘</a:t>
            </a:r>
            <a:r>
              <a:rPr lang="en-US" sz="1200" b="0" dirty="0"/>
              <a:t>solar exports’. However, </a:t>
            </a:r>
            <a:r>
              <a:rPr lang="en-US" sz="1200" b="0" dirty="0" smtClean="0"/>
              <a:t>to our surprise, this </a:t>
            </a:r>
            <a:r>
              <a:rPr lang="en-US" sz="1200" b="0" dirty="0"/>
              <a:t>box had no observable benefit on bill comprehension.</a:t>
            </a:r>
          </a:p>
          <a:p>
            <a:pPr marL="0" indent="0">
              <a:buNone/>
            </a:pPr>
            <a:r>
              <a:rPr lang="en-US" sz="1200" dirty="0"/>
              <a:t>Detailed charges table</a:t>
            </a:r>
          </a:p>
          <a:p>
            <a:pPr marL="0" indent="0">
              <a:buNone/>
            </a:pPr>
            <a:r>
              <a:rPr lang="en-US" sz="1200" b="0" dirty="0"/>
              <a:t>We tested several variations in the format of the detailed charges tables but none performed better than </a:t>
            </a:r>
            <a:r>
              <a:rPr lang="en-US" sz="1200" b="0" dirty="0" smtClean="0"/>
              <a:t>an ‘invoice-style’ table that is typical of those currently used in the market.</a:t>
            </a:r>
            <a:endParaRPr lang="en-AU" sz="2400" b="0" dirty="0"/>
          </a:p>
        </p:txBody>
      </p:sp>
      <p:sp>
        <p:nvSpPr>
          <p:cNvPr id="9" name="Text Placeholder 3"/>
          <p:cNvSpPr txBox="1">
            <a:spLocks/>
          </p:cNvSpPr>
          <p:nvPr/>
        </p:nvSpPr>
        <p:spPr>
          <a:xfrm>
            <a:off x="8292575" y="1579529"/>
            <a:ext cx="3507999" cy="215444"/>
          </a:xfrm>
          <a:prstGeom prst="rect">
            <a:avLst/>
          </a:prstGeom>
        </p:spPr>
        <p:txBody>
          <a:bodyPr vert="horz" lIns="0" tIns="0" rIns="0" bIns="0" rtlCol="0" anchor="b">
            <a:spAutoFit/>
          </a:bodyPr>
          <a:lstStyle>
            <a:lvl1pPr marL="360000" indent="-360000" algn="l" defTabSz="914400" rtl="0" eaLnBrk="1" latinLnBrk="0" hangingPunct="1">
              <a:lnSpc>
                <a:spcPct val="100000"/>
              </a:lnSpc>
              <a:spcBef>
                <a:spcPts val="800"/>
              </a:spcBef>
              <a:buClr>
                <a:schemeClr val="bg2"/>
              </a:buClr>
              <a:buFont typeface="+mj-lt"/>
              <a:buAutoNum type="arabicPeriod"/>
              <a:tabLst>
                <a:tab pos="5505450" algn="r"/>
              </a:tabLst>
              <a:defRPr sz="2000" b="1" kern="1200">
                <a:solidFill>
                  <a:schemeClr val="tx1"/>
                </a:solidFill>
                <a:latin typeface="+mn-lt"/>
                <a:ea typeface="+mn-ea"/>
                <a:cs typeface="+mn-cs"/>
              </a:defRPr>
            </a:lvl1pPr>
            <a:lvl2pPr marL="628650" indent="-269875" algn="l" defTabSz="914400" rtl="0" eaLnBrk="1" latinLnBrk="0" hangingPunct="1">
              <a:lnSpc>
                <a:spcPct val="100000"/>
              </a:lnSpc>
              <a:spcBef>
                <a:spcPts val="1400"/>
              </a:spcBef>
              <a:buClr>
                <a:schemeClr val="bg2"/>
              </a:buClr>
              <a:buFont typeface="+mj-lt"/>
              <a:buAutoNum type="alphaUcPeriod"/>
              <a:tabLst>
                <a:tab pos="5505450" algn="r"/>
              </a:tabLst>
              <a:defRPr sz="1600" b="0" kern="1200">
                <a:solidFill>
                  <a:schemeClr val="tx1"/>
                </a:solidFill>
                <a:latin typeface="+mn-lt"/>
                <a:ea typeface="+mn-ea"/>
                <a:cs typeface="+mn-cs"/>
              </a:defRPr>
            </a:lvl2pPr>
            <a:lvl3pPr marL="0" indent="0" algn="l" defTabSz="914400" rtl="0" eaLnBrk="1" latinLnBrk="0" hangingPunct="1">
              <a:lnSpc>
                <a:spcPct val="110000"/>
              </a:lnSpc>
              <a:spcBef>
                <a:spcPts val="700"/>
              </a:spcBef>
              <a:buFont typeface="Arial" panose="020B0604020202020204" pitchFamily="34" charset="0"/>
              <a:buNone/>
              <a:defRPr lang="en-GB" sz="1000" kern="1200">
                <a:solidFill>
                  <a:schemeClr val="tx1"/>
                </a:solidFill>
                <a:latin typeface="+mn-lt"/>
                <a:ea typeface="+mn-ea"/>
                <a:cs typeface="+mn-cs"/>
              </a:defRPr>
            </a:lvl3pPr>
            <a:lvl4pPr marL="144000" indent="-144000" algn="l" defTabSz="914400" rtl="0" eaLnBrk="1" latinLnBrk="0" hangingPunct="1">
              <a:lnSpc>
                <a:spcPct val="110000"/>
              </a:lnSpc>
              <a:spcBef>
                <a:spcPts val="700"/>
              </a:spcBef>
              <a:buClr>
                <a:schemeClr val="accent2"/>
              </a:buClr>
              <a:buFont typeface="Arial" panose="020B0604020202020204" pitchFamily="34" charset="0"/>
              <a:buChar char="•"/>
              <a:defRPr sz="1000" kern="1200">
                <a:solidFill>
                  <a:schemeClr val="tx1"/>
                </a:solidFill>
                <a:latin typeface="+mn-lt"/>
                <a:ea typeface="+mn-ea"/>
                <a:cs typeface="+mn-cs"/>
              </a:defRPr>
            </a:lvl4pPr>
            <a:lvl5pPr marL="288000" indent="-144000" algn="l" defTabSz="914400" rtl="0" eaLnBrk="1" latinLnBrk="0" hangingPunct="1">
              <a:lnSpc>
                <a:spcPct val="110000"/>
              </a:lnSpc>
              <a:spcBef>
                <a:spcPts val="700"/>
              </a:spcBef>
              <a:buClr>
                <a:schemeClr val="accent2"/>
              </a:buClr>
              <a:buFont typeface="System Font Regular"/>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400" dirty="0"/>
              <a:t>What we found</a:t>
            </a:r>
          </a:p>
        </p:txBody>
      </p:sp>
      <p:sp>
        <p:nvSpPr>
          <p:cNvPr id="10" name="Text Placeholder 3"/>
          <p:cNvSpPr txBox="1">
            <a:spLocks/>
          </p:cNvSpPr>
          <p:nvPr/>
        </p:nvSpPr>
        <p:spPr>
          <a:xfrm>
            <a:off x="4386000" y="1916776"/>
            <a:ext cx="3420000" cy="3723458"/>
          </a:xfrm>
          <a:prstGeom prst="rect">
            <a:avLst/>
          </a:prstGeom>
        </p:spPr>
        <p:txBody>
          <a:bodyPr vert="horz" lIns="0" tIns="0" rIns="0" bIns="0" rtlCol="0">
            <a:noAutofit/>
          </a:bodyPr>
          <a:lstStyle>
            <a:lvl1pPr marL="360000" indent="-360000" algn="l" defTabSz="914400" rtl="0" eaLnBrk="1" latinLnBrk="0" hangingPunct="1">
              <a:lnSpc>
                <a:spcPct val="100000"/>
              </a:lnSpc>
              <a:spcBef>
                <a:spcPts val="800"/>
              </a:spcBef>
              <a:buClr>
                <a:schemeClr val="bg2"/>
              </a:buClr>
              <a:buFont typeface="+mj-lt"/>
              <a:buAutoNum type="arabicPeriod"/>
              <a:tabLst>
                <a:tab pos="5505450" algn="r"/>
              </a:tabLst>
              <a:defRPr sz="2000" b="1" kern="1200">
                <a:solidFill>
                  <a:schemeClr val="tx1"/>
                </a:solidFill>
                <a:latin typeface="+mn-lt"/>
                <a:ea typeface="+mn-ea"/>
                <a:cs typeface="+mn-cs"/>
              </a:defRPr>
            </a:lvl1pPr>
            <a:lvl2pPr marL="628650" indent="-269875" algn="l" defTabSz="914400" rtl="0" eaLnBrk="1" latinLnBrk="0" hangingPunct="1">
              <a:lnSpc>
                <a:spcPct val="100000"/>
              </a:lnSpc>
              <a:spcBef>
                <a:spcPts val="1400"/>
              </a:spcBef>
              <a:buClr>
                <a:schemeClr val="bg2"/>
              </a:buClr>
              <a:buFont typeface="+mj-lt"/>
              <a:buAutoNum type="alphaUcPeriod"/>
              <a:tabLst>
                <a:tab pos="5505450" algn="r"/>
              </a:tabLst>
              <a:defRPr sz="1600" b="0" kern="1200">
                <a:solidFill>
                  <a:schemeClr val="tx1"/>
                </a:solidFill>
                <a:latin typeface="+mn-lt"/>
                <a:ea typeface="+mn-ea"/>
                <a:cs typeface="+mn-cs"/>
              </a:defRPr>
            </a:lvl2pPr>
            <a:lvl3pPr marL="0" indent="0" algn="l" defTabSz="914400" rtl="0" eaLnBrk="1" latinLnBrk="0" hangingPunct="1">
              <a:lnSpc>
                <a:spcPct val="110000"/>
              </a:lnSpc>
              <a:spcBef>
                <a:spcPts val="700"/>
              </a:spcBef>
              <a:buFont typeface="Arial" panose="020B0604020202020204" pitchFamily="34" charset="0"/>
              <a:buNone/>
              <a:defRPr lang="en-GB" sz="1000" kern="1200">
                <a:solidFill>
                  <a:schemeClr val="tx1"/>
                </a:solidFill>
                <a:latin typeface="+mn-lt"/>
                <a:ea typeface="+mn-ea"/>
                <a:cs typeface="+mn-cs"/>
              </a:defRPr>
            </a:lvl3pPr>
            <a:lvl4pPr marL="144000" indent="-144000" algn="l" defTabSz="914400" rtl="0" eaLnBrk="1" latinLnBrk="0" hangingPunct="1">
              <a:lnSpc>
                <a:spcPct val="110000"/>
              </a:lnSpc>
              <a:spcBef>
                <a:spcPts val="700"/>
              </a:spcBef>
              <a:buClr>
                <a:schemeClr val="accent2"/>
              </a:buClr>
              <a:buFont typeface="Arial" panose="020B0604020202020204" pitchFamily="34" charset="0"/>
              <a:buChar char="•"/>
              <a:defRPr sz="1000" kern="1200">
                <a:solidFill>
                  <a:schemeClr val="tx1"/>
                </a:solidFill>
                <a:latin typeface="+mn-lt"/>
                <a:ea typeface="+mn-ea"/>
                <a:cs typeface="+mn-cs"/>
              </a:defRPr>
            </a:lvl4pPr>
            <a:lvl5pPr marL="288000" indent="-144000" algn="l" defTabSz="914400" rtl="0" eaLnBrk="1" latinLnBrk="0" hangingPunct="1">
              <a:lnSpc>
                <a:spcPct val="110000"/>
              </a:lnSpc>
              <a:spcBef>
                <a:spcPts val="700"/>
              </a:spcBef>
              <a:buClr>
                <a:schemeClr val="accent2"/>
              </a:buClr>
              <a:buFont typeface="System Font Regular"/>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0" dirty="0" smtClean="0"/>
              <a:t>Two groups have particular difficulty understanding bills and how they are calculated: </a:t>
            </a:r>
          </a:p>
          <a:p>
            <a:pPr marL="171450" indent="-171450">
              <a:spcBef>
                <a:spcPts val="600"/>
              </a:spcBef>
              <a:buClr>
                <a:schemeClr val="tx1"/>
              </a:buClr>
              <a:buFont typeface="Arial" panose="020B0604020202020204" pitchFamily="34" charset="0"/>
              <a:buChar char="•"/>
            </a:pPr>
            <a:r>
              <a:rPr lang="en-US" sz="1200" b="0" dirty="0" smtClean="0"/>
              <a:t>Consumers who are experiencing </a:t>
            </a:r>
            <a:r>
              <a:rPr lang="en-US" sz="1200" b="0" dirty="0"/>
              <a:t>hardship</a:t>
            </a:r>
            <a:r>
              <a:rPr lang="en-US" sz="1200" b="0" dirty="0" smtClean="0"/>
              <a:t>, and</a:t>
            </a:r>
            <a:endParaRPr lang="en-US" sz="1200" b="0" dirty="0"/>
          </a:p>
          <a:p>
            <a:pPr marL="171450" indent="-171450">
              <a:spcBef>
                <a:spcPts val="600"/>
              </a:spcBef>
              <a:buClr>
                <a:schemeClr val="tx1"/>
              </a:buClr>
              <a:buFont typeface="Arial" panose="020B0604020202020204" pitchFamily="34" charset="0"/>
              <a:buChar char="•"/>
            </a:pPr>
            <a:r>
              <a:rPr lang="en-US" sz="1200" b="0" dirty="0" smtClean="0"/>
              <a:t>Consumers culturally </a:t>
            </a:r>
            <a:r>
              <a:rPr lang="en-US" sz="1200" b="0" dirty="0"/>
              <a:t>or linguistically diverse backgrounds (CALD).</a:t>
            </a:r>
          </a:p>
          <a:p>
            <a:pPr marL="0" indent="0">
              <a:buNone/>
            </a:pPr>
            <a:r>
              <a:rPr lang="en-US" sz="1200" b="0" dirty="0"/>
              <a:t>Specific areas of </a:t>
            </a:r>
            <a:r>
              <a:rPr lang="en-US" sz="1200" b="0" dirty="0" smtClean="0"/>
              <a:t>difficulty – for these cohorts and generally – </a:t>
            </a:r>
            <a:r>
              <a:rPr lang="en-US" sz="1200" b="0" dirty="0"/>
              <a:t>include:</a:t>
            </a:r>
          </a:p>
          <a:p>
            <a:pPr marL="171450" indent="-171450">
              <a:spcBef>
                <a:spcPts val="600"/>
              </a:spcBef>
              <a:buClr>
                <a:schemeClr val="tx1"/>
              </a:buClr>
              <a:buFont typeface="Arial" panose="020B0604020202020204" pitchFamily="34" charset="0"/>
              <a:buChar char="•"/>
            </a:pPr>
            <a:r>
              <a:rPr lang="en-US" sz="1200" b="0" dirty="0"/>
              <a:t>The use of discounts and how they apply</a:t>
            </a:r>
          </a:p>
          <a:p>
            <a:pPr marL="171450" indent="-171450">
              <a:spcBef>
                <a:spcPts val="600"/>
              </a:spcBef>
              <a:buClr>
                <a:schemeClr val="tx1"/>
              </a:buClr>
              <a:buFont typeface="Arial" panose="020B0604020202020204" pitchFamily="34" charset="0"/>
              <a:buChar char="•"/>
            </a:pPr>
            <a:r>
              <a:rPr lang="en-US" sz="1200" b="0" dirty="0"/>
              <a:t>Time of Use plans (e.g. plans that vary rates for peak and off-peak periods) </a:t>
            </a:r>
          </a:p>
          <a:p>
            <a:pPr marL="171450" indent="-171450">
              <a:spcBef>
                <a:spcPts val="600"/>
              </a:spcBef>
              <a:buClr>
                <a:schemeClr val="tx1"/>
              </a:buClr>
              <a:buFont typeface="Arial" panose="020B0604020202020204" pitchFamily="34" charset="0"/>
              <a:buChar char="•"/>
            </a:pPr>
            <a:r>
              <a:rPr lang="en-US" sz="1200" b="0" dirty="0" smtClean="0"/>
              <a:t>Technical terms </a:t>
            </a:r>
            <a:endParaRPr lang="en-US" sz="1200" b="0" dirty="0"/>
          </a:p>
          <a:p>
            <a:pPr marL="171450" indent="-171450">
              <a:spcBef>
                <a:spcPts val="600"/>
              </a:spcBef>
              <a:buClr>
                <a:schemeClr val="tx1"/>
              </a:buClr>
              <a:buFont typeface="Arial" panose="020B0604020202020204" pitchFamily="34" charset="0"/>
              <a:buChar char="•"/>
            </a:pPr>
            <a:r>
              <a:rPr lang="en-US" sz="1200" b="0" dirty="0" smtClean="0"/>
              <a:t>Bill meter readings</a:t>
            </a:r>
            <a:endParaRPr lang="en-US" sz="1200" b="0" dirty="0"/>
          </a:p>
          <a:p>
            <a:pPr marL="171450" indent="-171450">
              <a:spcBef>
                <a:spcPts val="600"/>
              </a:spcBef>
              <a:buClr>
                <a:schemeClr val="tx1"/>
              </a:buClr>
              <a:buFont typeface="Arial" panose="020B0604020202020204" pitchFamily="34" charset="0"/>
              <a:buChar char="•"/>
            </a:pPr>
            <a:r>
              <a:rPr lang="en-US" sz="1200" b="0" dirty="0"/>
              <a:t>Seasonal rate </a:t>
            </a:r>
            <a:r>
              <a:rPr lang="en-US" sz="1200" b="0" dirty="0" smtClean="0"/>
              <a:t>changes</a:t>
            </a:r>
            <a:endParaRPr lang="en-US" sz="1200" b="0" dirty="0"/>
          </a:p>
        </p:txBody>
      </p:sp>
      <p:sp>
        <p:nvSpPr>
          <p:cNvPr id="11" name="Text Placeholder 3"/>
          <p:cNvSpPr txBox="1">
            <a:spLocks/>
          </p:cNvSpPr>
          <p:nvPr/>
        </p:nvSpPr>
        <p:spPr>
          <a:xfrm>
            <a:off x="4386000" y="1588387"/>
            <a:ext cx="2908033" cy="215444"/>
          </a:xfrm>
          <a:prstGeom prst="rect">
            <a:avLst/>
          </a:prstGeom>
        </p:spPr>
        <p:txBody>
          <a:bodyPr vert="horz" lIns="0" tIns="0" rIns="0" bIns="0" rtlCol="0" anchor="b">
            <a:spAutoFit/>
          </a:bodyPr>
          <a:lstStyle>
            <a:lvl1pPr marL="360000" indent="-360000" algn="l" defTabSz="914400" rtl="0" eaLnBrk="1" latinLnBrk="0" hangingPunct="1">
              <a:lnSpc>
                <a:spcPct val="100000"/>
              </a:lnSpc>
              <a:spcBef>
                <a:spcPts val="800"/>
              </a:spcBef>
              <a:buClr>
                <a:schemeClr val="bg2"/>
              </a:buClr>
              <a:buFont typeface="+mj-lt"/>
              <a:buAutoNum type="arabicPeriod"/>
              <a:tabLst>
                <a:tab pos="5505450" algn="r"/>
              </a:tabLst>
              <a:defRPr sz="2000" b="1" kern="1200">
                <a:solidFill>
                  <a:schemeClr val="tx1"/>
                </a:solidFill>
                <a:latin typeface="+mn-lt"/>
                <a:ea typeface="+mn-ea"/>
                <a:cs typeface="+mn-cs"/>
              </a:defRPr>
            </a:lvl1pPr>
            <a:lvl2pPr marL="628650" indent="-269875" algn="l" defTabSz="914400" rtl="0" eaLnBrk="1" latinLnBrk="0" hangingPunct="1">
              <a:lnSpc>
                <a:spcPct val="100000"/>
              </a:lnSpc>
              <a:spcBef>
                <a:spcPts val="1400"/>
              </a:spcBef>
              <a:buClr>
                <a:schemeClr val="bg2"/>
              </a:buClr>
              <a:buFont typeface="+mj-lt"/>
              <a:buAutoNum type="alphaUcPeriod"/>
              <a:tabLst>
                <a:tab pos="5505450" algn="r"/>
              </a:tabLst>
              <a:defRPr sz="1600" b="0" kern="1200">
                <a:solidFill>
                  <a:schemeClr val="tx1"/>
                </a:solidFill>
                <a:latin typeface="+mn-lt"/>
                <a:ea typeface="+mn-ea"/>
                <a:cs typeface="+mn-cs"/>
              </a:defRPr>
            </a:lvl2pPr>
            <a:lvl3pPr marL="0" indent="0" algn="l" defTabSz="914400" rtl="0" eaLnBrk="1" latinLnBrk="0" hangingPunct="1">
              <a:lnSpc>
                <a:spcPct val="110000"/>
              </a:lnSpc>
              <a:spcBef>
                <a:spcPts val="700"/>
              </a:spcBef>
              <a:buFont typeface="Arial" panose="020B0604020202020204" pitchFamily="34" charset="0"/>
              <a:buNone/>
              <a:defRPr lang="en-GB" sz="1000" kern="1200">
                <a:solidFill>
                  <a:schemeClr val="tx1"/>
                </a:solidFill>
                <a:latin typeface="+mn-lt"/>
                <a:ea typeface="+mn-ea"/>
                <a:cs typeface="+mn-cs"/>
              </a:defRPr>
            </a:lvl3pPr>
            <a:lvl4pPr marL="144000" indent="-144000" algn="l" defTabSz="914400" rtl="0" eaLnBrk="1" latinLnBrk="0" hangingPunct="1">
              <a:lnSpc>
                <a:spcPct val="110000"/>
              </a:lnSpc>
              <a:spcBef>
                <a:spcPts val="700"/>
              </a:spcBef>
              <a:buClr>
                <a:schemeClr val="accent2"/>
              </a:buClr>
              <a:buFont typeface="Arial" panose="020B0604020202020204" pitchFamily="34" charset="0"/>
              <a:buChar char="•"/>
              <a:defRPr sz="1000" kern="1200">
                <a:solidFill>
                  <a:schemeClr val="tx1"/>
                </a:solidFill>
                <a:latin typeface="+mn-lt"/>
                <a:ea typeface="+mn-ea"/>
                <a:cs typeface="+mn-cs"/>
              </a:defRPr>
            </a:lvl4pPr>
            <a:lvl5pPr marL="288000" indent="-144000" algn="l" defTabSz="914400" rtl="0" eaLnBrk="1" latinLnBrk="0" hangingPunct="1">
              <a:lnSpc>
                <a:spcPct val="110000"/>
              </a:lnSpc>
              <a:spcBef>
                <a:spcPts val="700"/>
              </a:spcBef>
              <a:buClr>
                <a:schemeClr val="accent2"/>
              </a:buClr>
              <a:buFont typeface="System Font Regular"/>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400" dirty="0"/>
              <a:t>Literature and </a:t>
            </a:r>
            <a:r>
              <a:rPr lang="en-AU" sz="1400"/>
              <a:t>qualitative research</a:t>
            </a:r>
            <a:endParaRPr lang="en-AU" sz="1400" dirty="0"/>
          </a:p>
        </p:txBody>
      </p:sp>
      <p:sp>
        <p:nvSpPr>
          <p:cNvPr id="12" name="Text Placeholder 3"/>
          <p:cNvSpPr>
            <a:spLocks noGrp="1"/>
          </p:cNvSpPr>
          <p:nvPr>
            <p:ph type="body" sz="quarter" idx="4294967295"/>
          </p:nvPr>
        </p:nvSpPr>
        <p:spPr>
          <a:xfrm>
            <a:off x="479425" y="1916776"/>
            <a:ext cx="3420000" cy="3723459"/>
          </a:xfrm>
        </p:spPr>
        <p:txBody>
          <a:bodyPr/>
          <a:lstStyle/>
          <a:p>
            <a:pPr>
              <a:spcBef>
                <a:spcPts val="600"/>
              </a:spcBef>
            </a:pPr>
            <a:r>
              <a:rPr lang="en-US" sz="1200" spc="-20" dirty="0">
                <a:solidFill>
                  <a:schemeClr val="tx1"/>
                </a:solidFill>
                <a:latin typeface="Helvetica" pitchFamily="50" charset="0"/>
              </a:rPr>
              <a:t>Consumers want to understand how their bill is calculated but some struggle to do so.</a:t>
            </a:r>
          </a:p>
          <a:p>
            <a:pPr>
              <a:spcBef>
                <a:spcPts val="600"/>
              </a:spcBef>
            </a:pPr>
            <a:r>
              <a:rPr lang="en-US" sz="1200" spc="-20" dirty="0">
                <a:solidFill>
                  <a:schemeClr val="tx1"/>
                </a:solidFill>
                <a:latin typeface="Helvetica" pitchFamily="50" charset="0"/>
              </a:rPr>
              <a:t>This section draws together evidence from the literature, stakeholders and qualitative research on the difficulties consumers face and how these might be addressed. </a:t>
            </a:r>
          </a:p>
          <a:p>
            <a:pPr>
              <a:spcBef>
                <a:spcPts val="600"/>
              </a:spcBef>
            </a:pPr>
            <a:r>
              <a:rPr lang="en-US" sz="1200" spc="-20" dirty="0">
                <a:solidFill>
                  <a:schemeClr val="tx1"/>
                </a:solidFill>
                <a:latin typeface="Helvetica" pitchFamily="50" charset="0"/>
              </a:rPr>
              <a:t>We developed and tested several variations to the bill content that were intended to help survey respondents understand how the bill was calculated:</a:t>
            </a:r>
          </a:p>
          <a:p>
            <a:pPr marL="171450" indent="-171450">
              <a:spcBef>
                <a:spcPts val="600"/>
              </a:spcBef>
              <a:buFont typeface="Arial" panose="020B0604020202020204" pitchFamily="34" charset="0"/>
              <a:buChar char="•"/>
            </a:pPr>
            <a:r>
              <a:rPr lang="en-US" sz="1200" spc="-20" dirty="0">
                <a:solidFill>
                  <a:schemeClr val="tx1"/>
                </a:solidFill>
                <a:latin typeface="Helvetica" pitchFamily="50" charset="0"/>
              </a:rPr>
              <a:t>A plan summary </a:t>
            </a:r>
          </a:p>
          <a:p>
            <a:pPr marL="171450" indent="-171450">
              <a:spcBef>
                <a:spcPts val="600"/>
              </a:spcBef>
              <a:buFont typeface="Arial" panose="020B0604020202020204" pitchFamily="34" charset="0"/>
              <a:buChar char="•"/>
            </a:pPr>
            <a:r>
              <a:rPr lang="en-US" sz="1200" spc="-20" dirty="0">
                <a:solidFill>
                  <a:schemeClr val="tx1"/>
                </a:solidFill>
                <a:latin typeface="Helvetica" pitchFamily="50" charset="0"/>
              </a:rPr>
              <a:t>A box with plain English definitions</a:t>
            </a:r>
          </a:p>
          <a:p>
            <a:pPr marL="171450" indent="-171450">
              <a:spcBef>
                <a:spcPts val="600"/>
              </a:spcBef>
              <a:buFont typeface="Arial" panose="020B0604020202020204" pitchFamily="34" charset="0"/>
              <a:buChar char="•"/>
            </a:pPr>
            <a:r>
              <a:rPr lang="en-US" sz="1200" spc="-20" dirty="0">
                <a:solidFill>
                  <a:schemeClr val="tx1"/>
                </a:solidFill>
                <a:latin typeface="Helvetica" pitchFamily="50" charset="0"/>
              </a:rPr>
              <a:t>Different designs of the detailed charges table</a:t>
            </a:r>
          </a:p>
          <a:p>
            <a:pPr>
              <a:spcBef>
                <a:spcPts val="600"/>
              </a:spcBef>
            </a:pPr>
            <a:r>
              <a:rPr lang="en-US" sz="1200" spc="-20" dirty="0">
                <a:solidFill>
                  <a:schemeClr val="tx1"/>
                </a:solidFill>
                <a:latin typeface="Helvetica" pitchFamily="50" charset="0"/>
              </a:rPr>
              <a:t>This section also presents the results of those experiments.</a:t>
            </a:r>
          </a:p>
          <a:p>
            <a:pPr>
              <a:spcBef>
                <a:spcPts val="600"/>
              </a:spcBef>
            </a:pPr>
            <a:endParaRPr lang="en-US" sz="1200" spc="-20" dirty="0">
              <a:solidFill>
                <a:schemeClr val="tx1"/>
              </a:solidFill>
              <a:latin typeface="Helvetica" pitchFamily="50" charset="0"/>
            </a:endParaRPr>
          </a:p>
          <a:p>
            <a:pPr>
              <a:spcBef>
                <a:spcPts val="600"/>
              </a:spcBef>
            </a:pPr>
            <a:endParaRPr lang="en-US" sz="1200" spc="-20" dirty="0">
              <a:solidFill>
                <a:schemeClr val="tx1"/>
              </a:solidFill>
              <a:latin typeface="Helvetica" pitchFamily="50" charset="0"/>
            </a:endParaRPr>
          </a:p>
          <a:p>
            <a:pPr>
              <a:spcBef>
                <a:spcPts val="600"/>
              </a:spcBef>
            </a:pPr>
            <a:endParaRPr lang="en-US" sz="1200" spc="-20" dirty="0">
              <a:solidFill>
                <a:schemeClr val="tx1"/>
              </a:solidFill>
              <a:latin typeface="Helvetica" pitchFamily="50" charset="0"/>
            </a:endParaRPr>
          </a:p>
          <a:p>
            <a:pPr algn="just">
              <a:spcBef>
                <a:spcPts val="600"/>
              </a:spcBef>
            </a:pPr>
            <a:endParaRPr lang="en-US" sz="1200" spc="-20" dirty="0">
              <a:solidFill>
                <a:schemeClr val="tx1"/>
              </a:solidFill>
              <a:latin typeface="Helvetica" pitchFamily="50" charset="0"/>
            </a:endParaRPr>
          </a:p>
          <a:p>
            <a:pPr algn="just">
              <a:spcBef>
                <a:spcPts val="600"/>
              </a:spcBef>
            </a:pPr>
            <a:endParaRPr lang="en-AU" sz="2400" dirty="0">
              <a:solidFill>
                <a:schemeClr val="tx1"/>
              </a:solidFill>
            </a:endParaRPr>
          </a:p>
        </p:txBody>
      </p:sp>
      <p:sp>
        <p:nvSpPr>
          <p:cNvPr id="13" name="Text Placeholder 3"/>
          <p:cNvSpPr txBox="1">
            <a:spLocks/>
          </p:cNvSpPr>
          <p:nvPr/>
        </p:nvSpPr>
        <p:spPr>
          <a:xfrm>
            <a:off x="479425" y="1592962"/>
            <a:ext cx="3228975" cy="215444"/>
          </a:xfrm>
          <a:prstGeom prst="rect">
            <a:avLst/>
          </a:prstGeom>
        </p:spPr>
        <p:txBody>
          <a:bodyPr vert="horz" lIns="0" tIns="0" rIns="0" bIns="0" rtlCol="0" anchor="b">
            <a:spAutoFit/>
          </a:bodyPr>
          <a:lstStyle>
            <a:lvl1pPr marL="360000" indent="-360000" algn="l" defTabSz="914400" rtl="0" eaLnBrk="1" latinLnBrk="0" hangingPunct="1">
              <a:lnSpc>
                <a:spcPct val="100000"/>
              </a:lnSpc>
              <a:spcBef>
                <a:spcPts val="800"/>
              </a:spcBef>
              <a:buClr>
                <a:schemeClr val="bg2"/>
              </a:buClr>
              <a:buFont typeface="+mj-lt"/>
              <a:buAutoNum type="arabicPeriod"/>
              <a:tabLst>
                <a:tab pos="5505450" algn="r"/>
              </a:tabLst>
              <a:defRPr sz="2000" b="1" kern="1200">
                <a:solidFill>
                  <a:schemeClr val="tx1"/>
                </a:solidFill>
                <a:latin typeface="+mn-lt"/>
                <a:ea typeface="+mn-ea"/>
                <a:cs typeface="+mn-cs"/>
              </a:defRPr>
            </a:lvl1pPr>
            <a:lvl2pPr marL="628650" indent="-269875" algn="l" defTabSz="914400" rtl="0" eaLnBrk="1" latinLnBrk="0" hangingPunct="1">
              <a:lnSpc>
                <a:spcPct val="100000"/>
              </a:lnSpc>
              <a:spcBef>
                <a:spcPts val="1400"/>
              </a:spcBef>
              <a:buClr>
                <a:schemeClr val="bg2"/>
              </a:buClr>
              <a:buFont typeface="+mj-lt"/>
              <a:buAutoNum type="alphaUcPeriod"/>
              <a:tabLst>
                <a:tab pos="5505450" algn="r"/>
              </a:tabLst>
              <a:defRPr sz="1600" b="0" kern="1200">
                <a:solidFill>
                  <a:schemeClr val="tx1"/>
                </a:solidFill>
                <a:latin typeface="+mn-lt"/>
                <a:ea typeface="+mn-ea"/>
                <a:cs typeface="+mn-cs"/>
              </a:defRPr>
            </a:lvl2pPr>
            <a:lvl3pPr marL="0" indent="0" algn="l" defTabSz="914400" rtl="0" eaLnBrk="1" latinLnBrk="0" hangingPunct="1">
              <a:lnSpc>
                <a:spcPct val="110000"/>
              </a:lnSpc>
              <a:spcBef>
                <a:spcPts val="700"/>
              </a:spcBef>
              <a:buFont typeface="Arial" panose="020B0604020202020204" pitchFamily="34" charset="0"/>
              <a:buNone/>
              <a:defRPr lang="en-GB" sz="1000" kern="1200">
                <a:solidFill>
                  <a:schemeClr val="tx1"/>
                </a:solidFill>
                <a:latin typeface="+mn-lt"/>
                <a:ea typeface="+mn-ea"/>
                <a:cs typeface="+mn-cs"/>
              </a:defRPr>
            </a:lvl3pPr>
            <a:lvl4pPr marL="144000" indent="-144000" algn="l" defTabSz="914400" rtl="0" eaLnBrk="1" latinLnBrk="0" hangingPunct="1">
              <a:lnSpc>
                <a:spcPct val="110000"/>
              </a:lnSpc>
              <a:spcBef>
                <a:spcPts val="700"/>
              </a:spcBef>
              <a:buClr>
                <a:schemeClr val="accent2"/>
              </a:buClr>
              <a:buFont typeface="Arial" panose="020B0604020202020204" pitchFamily="34" charset="0"/>
              <a:buChar char="•"/>
              <a:defRPr sz="1000" kern="1200">
                <a:solidFill>
                  <a:schemeClr val="tx1"/>
                </a:solidFill>
                <a:latin typeface="+mn-lt"/>
                <a:ea typeface="+mn-ea"/>
                <a:cs typeface="+mn-cs"/>
              </a:defRPr>
            </a:lvl4pPr>
            <a:lvl5pPr marL="288000" indent="-144000" algn="l" defTabSz="914400" rtl="0" eaLnBrk="1" latinLnBrk="0" hangingPunct="1">
              <a:lnSpc>
                <a:spcPct val="110000"/>
              </a:lnSpc>
              <a:spcBef>
                <a:spcPts val="700"/>
              </a:spcBef>
              <a:buClr>
                <a:schemeClr val="accent2"/>
              </a:buClr>
              <a:buFont typeface="System Font Regular"/>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400"/>
              <a:t>Overview</a:t>
            </a:r>
            <a:endParaRPr lang="en-AU" sz="1400" dirty="0"/>
          </a:p>
        </p:txBody>
      </p:sp>
      <p:sp>
        <p:nvSpPr>
          <p:cNvPr id="2" name="Title 1"/>
          <p:cNvSpPr>
            <a:spLocks noGrp="1"/>
          </p:cNvSpPr>
          <p:nvPr>
            <p:ph type="title"/>
          </p:nvPr>
        </p:nvSpPr>
        <p:spPr/>
        <p:txBody>
          <a:bodyPr/>
          <a:lstStyle/>
          <a:p>
            <a:r>
              <a:rPr lang="en-AU" dirty="0" smtClean="0"/>
              <a:t>How </a:t>
            </a:r>
            <a:r>
              <a:rPr lang="en-AU" dirty="0"/>
              <a:t>the bill is </a:t>
            </a:r>
            <a:r>
              <a:rPr lang="en-AU" dirty="0" smtClean="0"/>
              <a:t>calculated: Overview and key findings</a:t>
            </a:r>
            <a:endParaRPr lang="en-AU" dirty="0"/>
          </a:p>
        </p:txBody>
      </p:sp>
    </p:spTree>
    <p:extLst>
      <p:ext uri="{BB962C8B-B14F-4D97-AF65-F5344CB8AC3E}">
        <p14:creationId xmlns:p14="http://schemas.microsoft.com/office/powerpoint/2010/main" val="3686322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2"/>
          <p:cNvSpPr>
            <a:spLocks noGrp="1"/>
          </p:cNvSpPr>
          <p:nvPr>
            <p:ph type="sldNum" sz="quarter" idx="12"/>
          </p:nvPr>
        </p:nvSpPr>
        <p:spPr>
          <a:xfrm>
            <a:off x="11299823" y="6532580"/>
            <a:ext cx="412751" cy="123111"/>
          </a:xfrm>
        </p:spPr>
        <p:txBody>
          <a:bodyPr/>
          <a:lstStyle/>
          <a:p>
            <a:fld id="{0500C9E6-702F-A843-8A04-80C500C6891A}" type="slidenum">
              <a:rPr lang="en-AU" smtClean="0"/>
              <a:t>42</a:t>
            </a:fld>
            <a:endParaRPr lang="en-AU"/>
          </a:p>
        </p:txBody>
      </p:sp>
      <p:sp>
        <p:nvSpPr>
          <p:cNvPr id="10" name="TextBox 9"/>
          <p:cNvSpPr txBox="1"/>
          <p:nvPr/>
        </p:nvSpPr>
        <p:spPr>
          <a:xfrm>
            <a:off x="1065737" y="6430684"/>
            <a:ext cx="6453004" cy="246221"/>
          </a:xfrm>
          <a:prstGeom prst="rect">
            <a:avLst/>
          </a:prstGeom>
          <a:noFill/>
        </p:spPr>
        <p:txBody>
          <a:bodyPr wrap="square" rtlCol="0">
            <a:spAutoFit/>
          </a:bodyPr>
          <a:lstStyle/>
          <a:p>
            <a:r>
              <a:rPr lang="en-AU" sz="1000" b="1" dirty="0"/>
              <a:t>Note:</a:t>
            </a:r>
            <a:r>
              <a:rPr lang="en-AU" sz="1000" dirty="0"/>
              <a:t> For more detail, refer to Section 3 of the Literature Review.</a:t>
            </a:r>
          </a:p>
        </p:txBody>
      </p:sp>
      <p:sp>
        <p:nvSpPr>
          <p:cNvPr id="16" name="Rectangle 15"/>
          <p:cNvSpPr/>
          <p:nvPr/>
        </p:nvSpPr>
        <p:spPr>
          <a:xfrm>
            <a:off x="8624974" y="2215310"/>
            <a:ext cx="3240000" cy="1505540"/>
          </a:xfrm>
          <a:prstGeom prst="rect">
            <a:avLst/>
          </a:prstGeom>
        </p:spPr>
        <p:txBody>
          <a:bodyPr>
            <a:spAutoFit/>
          </a:bodyPr>
          <a:lstStyle/>
          <a:p>
            <a:pPr lvl="0">
              <a:spcBef>
                <a:spcPts val="700"/>
              </a:spcBef>
            </a:pPr>
            <a:r>
              <a:rPr lang="en-AU" sz="1400" b="1" dirty="0">
                <a:solidFill>
                  <a:srgbClr val="4E255E"/>
                </a:solidFill>
              </a:rPr>
              <a:t>Consumers struggle to understand technical terms</a:t>
            </a:r>
          </a:p>
          <a:p>
            <a:pPr lvl="0">
              <a:spcBef>
                <a:spcPts val="700"/>
              </a:spcBef>
            </a:pPr>
            <a:r>
              <a:rPr lang="en-AU" sz="1200" dirty="0">
                <a:solidFill>
                  <a:srgbClr val="000000"/>
                </a:solidFill>
              </a:rPr>
              <a:t>Consumers struggle with technical terms, as noted in </a:t>
            </a:r>
            <a:r>
              <a:rPr lang="en-AU" sz="1200" u="sng" dirty="0">
                <a:solidFill>
                  <a:srgbClr val="000000"/>
                </a:solidFill>
              </a:rPr>
              <a:t>Section D</a:t>
            </a:r>
            <a:r>
              <a:rPr lang="en-AU" sz="1200" dirty="0">
                <a:solidFill>
                  <a:srgbClr val="000000"/>
                </a:solidFill>
              </a:rPr>
              <a:t> (bill simplification). For example, ‘kilowatt-hour’ (kWh) lacks meaning for consumers because of its lack of tangibility to actual usage activities (</a:t>
            </a:r>
            <a:r>
              <a:rPr lang="en-AU" sz="1200" dirty="0" err="1">
                <a:solidFill>
                  <a:srgbClr val="000000"/>
                </a:solidFill>
              </a:rPr>
              <a:t>Ofgem</a:t>
            </a:r>
            <a:r>
              <a:rPr lang="en-AU" sz="1200" dirty="0">
                <a:solidFill>
                  <a:srgbClr val="000000"/>
                </a:solidFill>
              </a:rPr>
              <a:t>, 2009 pp15-16). Information – such as how much you can do with 1 kWh of electricity – improves the accessibility of kWh information by providing concrete examples of real-world usage (</a:t>
            </a:r>
            <a:r>
              <a:rPr lang="en-AU" sz="1200" dirty="0" err="1">
                <a:solidFill>
                  <a:srgbClr val="000000"/>
                </a:solidFill>
              </a:rPr>
              <a:t>BEWorks</a:t>
            </a:r>
            <a:r>
              <a:rPr lang="en-AU" sz="1200" dirty="0">
                <a:solidFill>
                  <a:srgbClr val="000000"/>
                </a:solidFill>
              </a:rPr>
              <a:t>, 2016 pp15-16).</a:t>
            </a:r>
          </a:p>
        </p:txBody>
      </p:sp>
      <p:grpSp>
        <p:nvGrpSpPr>
          <p:cNvPr id="28" name="Group 27" descr="Icon" title="Icon"/>
          <p:cNvGrpSpPr/>
          <p:nvPr/>
        </p:nvGrpSpPr>
        <p:grpSpPr>
          <a:xfrm>
            <a:off x="8741419" y="1755450"/>
            <a:ext cx="449263" cy="450851"/>
            <a:chOff x="6535738" y="5341938"/>
            <a:chExt cx="449263" cy="450851"/>
          </a:xfrm>
        </p:grpSpPr>
        <p:sp>
          <p:nvSpPr>
            <p:cNvPr id="29" name="Line 247"/>
            <p:cNvSpPr>
              <a:spLocks noChangeShapeType="1"/>
            </p:cNvSpPr>
            <p:nvPr/>
          </p:nvSpPr>
          <p:spPr bwMode="auto">
            <a:xfrm>
              <a:off x="6594476" y="5459413"/>
              <a:ext cx="87313" cy="0"/>
            </a:xfrm>
            <a:prstGeom prst="line">
              <a:avLst/>
            </a:prstGeom>
            <a:noFill/>
            <a:ln w="19050"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0" name="Line 248"/>
            <p:cNvSpPr>
              <a:spLocks noChangeShapeType="1"/>
            </p:cNvSpPr>
            <p:nvPr/>
          </p:nvSpPr>
          <p:spPr bwMode="auto">
            <a:xfrm>
              <a:off x="6594476" y="5518151"/>
              <a:ext cx="155575" cy="0"/>
            </a:xfrm>
            <a:prstGeom prst="line">
              <a:avLst/>
            </a:prstGeom>
            <a:noFill/>
            <a:ln w="19050"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1" name="Line 249"/>
            <p:cNvSpPr>
              <a:spLocks noChangeShapeType="1"/>
            </p:cNvSpPr>
            <p:nvPr/>
          </p:nvSpPr>
          <p:spPr bwMode="auto">
            <a:xfrm>
              <a:off x="6594476" y="5576888"/>
              <a:ext cx="117475" cy="0"/>
            </a:xfrm>
            <a:prstGeom prst="line">
              <a:avLst/>
            </a:prstGeom>
            <a:noFill/>
            <a:ln w="19050"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2" name="Line 250"/>
            <p:cNvSpPr>
              <a:spLocks noChangeShapeType="1"/>
            </p:cNvSpPr>
            <p:nvPr/>
          </p:nvSpPr>
          <p:spPr bwMode="auto">
            <a:xfrm>
              <a:off x="6594476" y="5635626"/>
              <a:ext cx="96838" cy="0"/>
            </a:xfrm>
            <a:prstGeom prst="line">
              <a:avLst/>
            </a:prstGeom>
            <a:noFill/>
            <a:ln w="19050"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3" name="Oval 251"/>
            <p:cNvSpPr>
              <a:spLocks noChangeArrowheads="1"/>
            </p:cNvSpPr>
            <p:nvPr/>
          </p:nvSpPr>
          <p:spPr bwMode="auto">
            <a:xfrm>
              <a:off x="6789738" y="5597526"/>
              <a:ext cx="150813" cy="146050"/>
            </a:xfrm>
            <a:prstGeom prst="ellipse">
              <a:avLst/>
            </a:prstGeom>
            <a:noFill/>
            <a:ln w="19050" cap="flat">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4" name="Line 252"/>
            <p:cNvSpPr>
              <a:spLocks noChangeShapeType="1"/>
            </p:cNvSpPr>
            <p:nvPr/>
          </p:nvSpPr>
          <p:spPr bwMode="auto">
            <a:xfrm>
              <a:off x="6916738" y="5724526"/>
              <a:ext cx="68263" cy="68263"/>
            </a:xfrm>
            <a:prstGeom prst="line">
              <a:avLst/>
            </a:prstGeom>
            <a:noFill/>
            <a:ln w="19050"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5" name="Freeform 253"/>
            <p:cNvSpPr>
              <a:spLocks/>
            </p:cNvSpPr>
            <p:nvPr/>
          </p:nvSpPr>
          <p:spPr bwMode="auto">
            <a:xfrm>
              <a:off x="6535738" y="5341938"/>
              <a:ext cx="312738" cy="411163"/>
            </a:xfrm>
            <a:custGeom>
              <a:avLst/>
              <a:gdLst>
                <a:gd name="T0" fmla="*/ 148 w 197"/>
                <a:gd name="T1" fmla="*/ 259 h 259"/>
                <a:gd name="T2" fmla="*/ 0 w 197"/>
                <a:gd name="T3" fmla="*/ 259 h 259"/>
                <a:gd name="T4" fmla="*/ 0 w 197"/>
                <a:gd name="T5" fmla="*/ 0 h 259"/>
                <a:gd name="T6" fmla="*/ 135 w 197"/>
                <a:gd name="T7" fmla="*/ 0 h 259"/>
                <a:gd name="T8" fmla="*/ 197 w 197"/>
                <a:gd name="T9" fmla="*/ 62 h 259"/>
                <a:gd name="T10" fmla="*/ 197 w 197"/>
                <a:gd name="T11" fmla="*/ 130 h 259"/>
              </a:gdLst>
              <a:ahLst/>
              <a:cxnLst>
                <a:cxn ang="0">
                  <a:pos x="T0" y="T1"/>
                </a:cxn>
                <a:cxn ang="0">
                  <a:pos x="T2" y="T3"/>
                </a:cxn>
                <a:cxn ang="0">
                  <a:pos x="T4" y="T5"/>
                </a:cxn>
                <a:cxn ang="0">
                  <a:pos x="T6" y="T7"/>
                </a:cxn>
                <a:cxn ang="0">
                  <a:pos x="T8" y="T9"/>
                </a:cxn>
                <a:cxn ang="0">
                  <a:pos x="T10" y="T11"/>
                </a:cxn>
              </a:cxnLst>
              <a:rect l="0" t="0" r="r" b="b"/>
              <a:pathLst>
                <a:path w="197" h="259">
                  <a:moveTo>
                    <a:pt x="148" y="259"/>
                  </a:moveTo>
                  <a:lnTo>
                    <a:pt x="0" y="259"/>
                  </a:lnTo>
                  <a:lnTo>
                    <a:pt x="0" y="0"/>
                  </a:lnTo>
                  <a:lnTo>
                    <a:pt x="135" y="0"/>
                  </a:lnTo>
                  <a:lnTo>
                    <a:pt x="197" y="62"/>
                  </a:lnTo>
                  <a:lnTo>
                    <a:pt x="197" y="130"/>
                  </a:lnTo>
                </a:path>
              </a:pathLst>
            </a:custGeom>
            <a:noFill/>
            <a:ln w="19050" cap="flat">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6" name="Freeform 254"/>
            <p:cNvSpPr>
              <a:spLocks/>
            </p:cNvSpPr>
            <p:nvPr/>
          </p:nvSpPr>
          <p:spPr bwMode="auto">
            <a:xfrm>
              <a:off x="6750051" y="5341938"/>
              <a:ext cx="98425" cy="98425"/>
            </a:xfrm>
            <a:custGeom>
              <a:avLst/>
              <a:gdLst>
                <a:gd name="T0" fmla="*/ 0 w 62"/>
                <a:gd name="T1" fmla="*/ 0 h 62"/>
                <a:gd name="T2" fmla="*/ 0 w 62"/>
                <a:gd name="T3" fmla="*/ 62 h 62"/>
                <a:gd name="T4" fmla="*/ 62 w 62"/>
                <a:gd name="T5" fmla="*/ 62 h 62"/>
              </a:gdLst>
              <a:ahLst/>
              <a:cxnLst>
                <a:cxn ang="0">
                  <a:pos x="T0" y="T1"/>
                </a:cxn>
                <a:cxn ang="0">
                  <a:pos x="T2" y="T3"/>
                </a:cxn>
                <a:cxn ang="0">
                  <a:pos x="T4" y="T5"/>
                </a:cxn>
              </a:cxnLst>
              <a:rect l="0" t="0" r="r" b="b"/>
              <a:pathLst>
                <a:path w="62" h="62">
                  <a:moveTo>
                    <a:pt x="0" y="0"/>
                  </a:moveTo>
                  <a:lnTo>
                    <a:pt x="0" y="62"/>
                  </a:lnTo>
                  <a:lnTo>
                    <a:pt x="62" y="62"/>
                  </a:lnTo>
                </a:path>
              </a:pathLst>
            </a:custGeom>
            <a:noFill/>
            <a:ln w="1905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grpSp>
      <p:sp>
        <p:nvSpPr>
          <p:cNvPr id="14" name="Rectangle 13"/>
          <p:cNvSpPr/>
          <p:nvPr/>
        </p:nvSpPr>
        <p:spPr>
          <a:xfrm>
            <a:off x="4522441" y="2215310"/>
            <a:ext cx="3240000" cy="1874872"/>
          </a:xfrm>
          <a:prstGeom prst="rect">
            <a:avLst/>
          </a:prstGeom>
        </p:spPr>
        <p:txBody>
          <a:bodyPr>
            <a:spAutoFit/>
          </a:bodyPr>
          <a:lstStyle/>
          <a:p>
            <a:pPr lvl="0">
              <a:spcBef>
                <a:spcPts val="700"/>
              </a:spcBef>
            </a:pPr>
            <a:r>
              <a:rPr lang="en-US" sz="1400" b="1" dirty="0">
                <a:solidFill>
                  <a:srgbClr val="AA338A"/>
                </a:solidFill>
              </a:rPr>
              <a:t>Time of Use details can create confusion</a:t>
            </a:r>
          </a:p>
          <a:p>
            <a:pPr lvl="0">
              <a:spcBef>
                <a:spcPts val="700"/>
              </a:spcBef>
            </a:pPr>
            <a:r>
              <a:rPr lang="en-US" sz="1200" dirty="0">
                <a:solidFill>
                  <a:srgbClr val="000000"/>
                </a:solidFill>
              </a:rPr>
              <a:t>Consumers can fail to interpret time-of-use (TOU) information correctly and make mistakes mapping consumption to costs. A study from </a:t>
            </a:r>
            <a:r>
              <a:rPr lang="en-US" sz="1200" dirty="0" err="1">
                <a:solidFill>
                  <a:srgbClr val="000000"/>
                </a:solidFill>
              </a:rPr>
              <a:t>BEWorks</a:t>
            </a:r>
            <a:r>
              <a:rPr lang="en-US" sz="1200" dirty="0">
                <a:solidFill>
                  <a:srgbClr val="000000"/>
                </a:solidFill>
              </a:rPr>
              <a:t> (2014 pp52-54) shows that consumers have better comprehension and recall of TOU information when traditional terms ‘On-Peak, Mid-Peak, Off-Peak’ are renamed to, for example, ‘Most expensive, Average, Least Expensive’. The interventions also increased consumers’ intentions to move consumption to non-peak times of the day. However, they noted that the widespread use of the ‘Peak’ terms had allowed consumers to </a:t>
            </a:r>
            <a:r>
              <a:rPr lang="en-US" sz="1200" dirty="0" err="1">
                <a:solidFill>
                  <a:srgbClr val="000000"/>
                </a:solidFill>
              </a:rPr>
              <a:t>familiarise</a:t>
            </a:r>
            <a:r>
              <a:rPr lang="en-US" sz="1200" dirty="0">
                <a:solidFill>
                  <a:srgbClr val="000000"/>
                </a:solidFill>
              </a:rPr>
              <a:t> themselves with the language and learn the meaning over time.</a:t>
            </a:r>
          </a:p>
        </p:txBody>
      </p:sp>
      <p:grpSp>
        <p:nvGrpSpPr>
          <p:cNvPr id="17" name="Group 16" descr="Icon" title="Icon"/>
          <p:cNvGrpSpPr/>
          <p:nvPr/>
        </p:nvGrpSpPr>
        <p:grpSpPr>
          <a:xfrm>
            <a:off x="4590149" y="1772913"/>
            <a:ext cx="450850" cy="433388"/>
            <a:chOff x="904876" y="1593850"/>
            <a:chExt cx="450850" cy="433388"/>
          </a:xfrm>
        </p:grpSpPr>
        <p:sp>
          <p:nvSpPr>
            <p:cNvPr id="18" name="Oval 17"/>
            <p:cNvSpPr>
              <a:spLocks noChangeArrowheads="1"/>
            </p:cNvSpPr>
            <p:nvPr/>
          </p:nvSpPr>
          <p:spPr bwMode="auto">
            <a:xfrm>
              <a:off x="944563" y="1652588"/>
              <a:ext cx="371475" cy="374650"/>
            </a:xfrm>
            <a:prstGeom prst="ellipse">
              <a:avLst/>
            </a:pr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9" name="Line 6"/>
            <p:cNvSpPr>
              <a:spLocks noChangeShapeType="1"/>
            </p:cNvSpPr>
            <p:nvPr/>
          </p:nvSpPr>
          <p:spPr bwMode="auto">
            <a:xfrm flipH="1">
              <a:off x="993776" y="1997075"/>
              <a:ext cx="28575" cy="30163"/>
            </a:xfrm>
            <a:prstGeom prst="line">
              <a:avLst/>
            </a:prstGeom>
            <a:noFill/>
            <a:ln w="19050" cap="rnd">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0" name="Line 7"/>
            <p:cNvSpPr>
              <a:spLocks noChangeShapeType="1"/>
            </p:cNvSpPr>
            <p:nvPr/>
          </p:nvSpPr>
          <p:spPr bwMode="auto">
            <a:xfrm>
              <a:off x="1233488" y="1997075"/>
              <a:ext cx="34925" cy="30163"/>
            </a:xfrm>
            <a:prstGeom prst="line">
              <a:avLst/>
            </a:prstGeom>
            <a:noFill/>
            <a:ln w="19050" cap="rnd">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1" name="Freeform 20"/>
            <p:cNvSpPr>
              <a:spLocks/>
            </p:cNvSpPr>
            <p:nvPr/>
          </p:nvSpPr>
          <p:spPr bwMode="auto">
            <a:xfrm>
              <a:off x="1062038" y="1730375"/>
              <a:ext cx="77788" cy="119063"/>
            </a:xfrm>
            <a:custGeom>
              <a:avLst/>
              <a:gdLst>
                <a:gd name="T0" fmla="*/ 0 w 49"/>
                <a:gd name="T1" fmla="*/ 75 h 75"/>
                <a:gd name="T2" fmla="*/ 49 w 49"/>
                <a:gd name="T3" fmla="*/ 75 h 75"/>
                <a:gd name="T4" fmla="*/ 49 w 49"/>
                <a:gd name="T5" fmla="*/ 0 h 75"/>
              </a:gdLst>
              <a:ahLst/>
              <a:cxnLst>
                <a:cxn ang="0">
                  <a:pos x="T0" y="T1"/>
                </a:cxn>
                <a:cxn ang="0">
                  <a:pos x="T2" y="T3"/>
                </a:cxn>
                <a:cxn ang="0">
                  <a:pos x="T4" y="T5"/>
                </a:cxn>
              </a:cxnLst>
              <a:rect l="0" t="0" r="r" b="b"/>
              <a:pathLst>
                <a:path w="49" h="75">
                  <a:moveTo>
                    <a:pt x="0" y="75"/>
                  </a:moveTo>
                  <a:lnTo>
                    <a:pt x="49" y="75"/>
                  </a:lnTo>
                  <a:lnTo>
                    <a:pt x="49" y="0"/>
                  </a:lnTo>
                </a:path>
              </a:pathLst>
            </a:cu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2" name="Freeform 21"/>
            <p:cNvSpPr>
              <a:spLocks/>
            </p:cNvSpPr>
            <p:nvPr/>
          </p:nvSpPr>
          <p:spPr bwMode="auto">
            <a:xfrm>
              <a:off x="904876" y="1593850"/>
              <a:ext cx="138113" cy="136525"/>
            </a:xfrm>
            <a:custGeom>
              <a:avLst/>
              <a:gdLst>
                <a:gd name="T0" fmla="*/ 6 w 28"/>
                <a:gd name="T1" fmla="*/ 28 h 28"/>
                <a:gd name="T2" fmla="*/ 6 w 28"/>
                <a:gd name="T3" fmla="*/ 6 h 28"/>
                <a:gd name="T4" fmla="*/ 28 w 28"/>
                <a:gd name="T5" fmla="*/ 6 h 28"/>
              </a:gdLst>
              <a:ahLst/>
              <a:cxnLst>
                <a:cxn ang="0">
                  <a:pos x="T0" y="T1"/>
                </a:cxn>
                <a:cxn ang="0">
                  <a:pos x="T2" y="T3"/>
                </a:cxn>
                <a:cxn ang="0">
                  <a:pos x="T4" y="T5"/>
                </a:cxn>
              </a:cxnLst>
              <a:rect l="0" t="0" r="r" b="b"/>
              <a:pathLst>
                <a:path w="28" h="28">
                  <a:moveTo>
                    <a:pt x="6" y="28"/>
                  </a:moveTo>
                  <a:cubicBezTo>
                    <a:pt x="0" y="22"/>
                    <a:pt x="0" y="12"/>
                    <a:pt x="6" y="6"/>
                  </a:cubicBezTo>
                  <a:cubicBezTo>
                    <a:pt x="12" y="0"/>
                    <a:pt x="22" y="0"/>
                    <a:pt x="28" y="6"/>
                  </a:cubicBezTo>
                </a:path>
              </a:pathLst>
            </a:cu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3" name="Freeform 22"/>
            <p:cNvSpPr>
              <a:spLocks/>
            </p:cNvSpPr>
            <p:nvPr/>
          </p:nvSpPr>
          <p:spPr bwMode="auto">
            <a:xfrm>
              <a:off x="1219201" y="1593850"/>
              <a:ext cx="136525" cy="136525"/>
            </a:xfrm>
            <a:custGeom>
              <a:avLst/>
              <a:gdLst>
                <a:gd name="T0" fmla="*/ 22 w 28"/>
                <a:gd name="T1" fmla="*/ 28 h 28"/>
                <a:gd name="T2" fmla="*/ 22 w 28"/>
                <a:gd name="T3" fmla="*/ 6 h 28"/>
                <a:gd name="T4" fmla="*/ 0 w 28"/>
                <a:gd name="T5" fmla="*/ 6 h 28"/>
              </a:gdLst>
              <a:ahLst/>
              <a:cxnLst>
                <a:cxn ang="0">
                  <a:pos x="T0" y="T1"/>
                </a:cxn>
                <a:cxn ang="0">
                  <a:pos x="T2" y="T3"/>
                </a:cxn>
                <a:cxn ang="0">
                  <a:pos x="T4" y="T5"/>
                </a:cxn>
              </a:cxnLst>
              <a:rect l="0" t="0" r="r" b="b"/>
              <a:pathLst>
                <a:path w="28" h="28">
                  <a:moveTo>
                    <a:pt x="22" y="28"/>
                  </a:moveTo>
                  <a:cubicBezTo>
                    <a:pt x="28" y="22"/>
                    <a:pt x="28" y="12"/>
                    <a:pt x="22" y="6"/>
                  </a:cubicBezTo>
                  <a:cubicBezTo>
                    <a:pt x="16" y="0"/>
                    <a:pt x="6" y="0"/>
                    <a:pt x="0" y="6"/>
                  </a:cubicBezTo>
                </a:path>
              </a:pathLst>
            </a:cu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grpSp>
      <p:sp>
        <p:nvSpPr>
          <p:cNvPr id="5" name="Rectangle 4"/>
          <p:cNvSpPr/>
          <p:nvPr/>
        </p:nvSpPr>
        <p:spPr>
          <a:xfrm>
            <a:off x="419908" y="2215310"/>
            <a:ext cx="3240000" cy="2090316"/>
          </a:xfrm>
          <a:prstGeom prst="rect">
            <a:avLst/>
          </a:prstGeom>
        </p:spPr>
        <p:txBody>
          <a:bodyPr wrap="square">
            <a:spAutoFit/>
          </a:bodyPr>
          <a:lstStyle/>
          <a:p>
            <a:pPr lvl="0">
              <a:spcBef>
                <a:spcPts val="700"/>
              </a:spcBef>
            </a:pPr>
            <a:r>
              <a:rPr lang="en-US" sz="1400" b="1" dirty="0">
                <a:solidFill>
                  <a:srgbClr val="117479"/>
                </a:solidFill>
              </a:rPr>
              <a:t>Consumers facing hardship have difficulty understanding their bills</a:t>
            </a:r>
          </a:p>
          <a:p>
            <a:pPr lvl="0">
              <a:spcBef>
                <a:spcPts val="700"/>
              </a:spcBef>
            </a:pPr>
            <a:r>
              <a:rPr lang="en-US" sz="1200" dirty="0">
                <a:solidFill>
                  <a:srgbClr val="000000"/>
                </a:solidFill>
              </a:rPr>
              <a:t>Consumers facing financial hardship had particular difficulty understanding their bills (Queensland Council of Social Services, 2020). These difficulties are due to bills’ overall complexity, inconsistent and changing formats, information density, illogical </a:t>
            </a:r>
            <a:r>
              <a:rPr lang="en-US" sz="1200" dirty="0" err="1">
                <a:solidFill>
                  <a:srgbClr val="000000"/>
                </a:solidFill>
              </a:rPr>
              <a:t>organisation</a:t>
            </a:r>
            <a:r>
              <a:rPr lang="en-US" sz="1200" dirty="0">
                <a:solidFill>
                  <a:srgbClr val="000000"/>
                </a:solidFill>
              </a:rPr>
              <a:t>, and gaps in the bill content. This is consistent with our survey findings described in </a:t>
            </a:r>
            <a:r>
              <a:rPr lang="en-US" sz="1200" u="sng" dirty="0">
                <a:solidFill>
                  <a:srgbClr val="000000"/>
                </a:solidFill>
              </a:rPr>
              <a:t>Section B</a:t>
            </a:r>
            <a:r>
              <a:rPr lang="en-US" sz="1200" dirty="0">
                <a:solidFill>
                  <a:srgbClr val="000000"/>
                </a:solidFill>
              </a:rPr>
              <a:t>.</a:t>
            </a:r>
          </a:p>
        </p:txBody>
      </p:sp>
      <p:grpSp>
        <p:nvGrpSpPr>
          <p:cNvPr id="37" name="Group 36" descr="Icon" title="Icon"/>
          <p:cNvGrpSpPr/>
          <p:nvPr/>
        </p:nvGrpSpPr>
        <p:grpSpPr>
          <a:xfrm>
            <a:off x="499633" y="1771326"/>
            <a:ext cx="431800" cy="434975"/>
            <a:chOff x="6545263" y="1593850"/>
            <a:chExt cx="431800" cy="434975"/>
          </a:xfrm>
        </p:grpSpPr>
        <p:sp>
          <p:nvSpPr>
            <p:cNvPr id="38" name="Oval 37"/>
            <p:cNvSpPr>
              <a:spLocks noChangeArrowheads="1"/>
            </p:cNvSpPr>
            <p:nvPr/>
          </p:nvSpPr>
          <p:spPr bwMode="auto">
            <a:xfrm>
              <a:off x="6545263" y="1593850"/>
              <a:ext cx="431800" cy="434975"/>
            </a:xfrm>
            <a:prstGeom prst="ellipse">
              <a:avLst/>
            </a:prstGeom>
            <a:noFill/>
            <a:ln w="190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9" name="Freeform 38"/>
            <p:cNvSpPr>
              <a:spLocks/>
            </p:cNvSpPr>
            <p:nvPr/>
          </p:nvSpPr>
          <p:spPr bwMode="auto">
            <a:xfrm>
              <a:off x="6702426" y="1701800"/>
              <a:ext cx="117475" cy="179388"/>
            </a:xfrm>
            <a:custGeom>
              <a:avLst/>
              <a:gdLst>
                <a:gd name="T0" fmla="*/ 0 w 24"/>
                <a:gd name="T1" fmla="*/ 12 h 36"/>
                <a:gd name="T2" fmla="*/ 12 w 24"/>
                <a:gd name="T3" fmla="*/ 0 h 36"/>
                <a:gd name="T4" fmla="*/ 24 w 24"/>
                <a:gd name="T5" fmla="*/ 12 h 36"/>
                <a:gd name="T6" fmla="*/ 12 w 24"/>
                <a:gd name="T7" fmla="*/ 24 h 36"/>
                <a:gd name="T8" fmla="*/ 12 w 24"/>
                <a:gd name="T9" fmla="*/ 36 h 36"/>
              </a:gdLst>
              <a:ahLst/>
              <a:cxnLst>
                <a:cxn ang="0">
                  <a:pos x="T0" y="T1"/>
                </a:cxn>
                <a:cxn ang="0">
                  <a:pos x="T2" y="T3"/>
                </a:cxn>
                <a:cxn ang="0">
                  <a:pos x="T4" y="T5"/>
                </a:cxn>
                <a:cxn ang="0">
                  <a:pos x="T6" y="T7"/>
                </a:cxn>
                <a:cxn ang="0">
                  <a:pos x="T8" y="T9"/>
                </a:cxn>
              </a:cxnLst>
              <a:rect l="0" t="0" r="r" b="b"/>
              <a:pathLst>
                <a:path w="24" h="36">
                  <a:moveTo>
                    <a:pt x="0" y="12"/>
                  </a:moveTo>
                  <a:cubicBezTo>
                    <a:pt x="0" y="6"/>
                    <a:pt x="6" y="0"/>
                    <a:pt x="12" y="0"/>
                  </a:cubicBezTo>
                  <a:cubicBezTo>
                    <a:pt x="19" y="0"/>
                    <a:pt x="24" y="6"/>
                    <a:pt x="24" y="12"/>
                  </a:cubicBezTo>
                  <a:cubicBezTo>
                    <a:pt x="24" y="19"/>
                    <a:pt x="19" y="24"/>
                    <a:pt x="12" y="24"/>
                  </a:cubicBezTo>
                  <a:cubicBezTo>
                    <a:pt x="12" y="36"/>
                    <a:pt x="12" y="36"/>
                    <a:pt x="12" y="36"/>
                  </a:cubicBezTo>
                </a:path>
              </a:pathLst>
            </a:custGeom>
            <a:noFill/>
            <a:ln w="190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0" name="Freeform 39"/>
            <p:cNvSpPr>
              <a:spLocks/>
            </p:cNvSpPr>
            <p:nvPr/>
          </p:nvSpPr>
          <p:spPr bwMode="auto">
            <a:xfrm>
              <a:off x="6751638" y="1919288"/>
              <a:ext cx="19050" cy="20638"/>
            </a:xfrm>
            <a:custGeom>
              <a:avLst/>
              <a:gdLst>
                <a:gd name="T0" fmla="*/ 4 w 4"/>
                <a:gd name="T1" fmla="*/ 2 h 4"/>
                <a:gd name="T2" fmla="*/ 2 w 4"/>
                <a:gd name="T3" fmla="*/ 4 h 4"/>
                <a:gd name="T4" fmla="*/ 2 w 4"/>
                <a:gd name="T5" fmla="*/ 4 h 4"/>
                <a:gd name="T6" fmla="*/ 0 w 4"/>
                <a:gd name="T7" fmla="*/ 2 h 4"/>
                <a:gd name="T8" fmla="*/ 0 w 4"/>
                <a:gd name="T9" fmla="*/ 2 h 4"/>
                <a:gd name="T10" fmla="*/ 2 w 4"/>
                <a:gd name="T11" fmla="*/ 0 h 4"/>
                <a:gd name="T12" fmla="*/ 2 w 4"/>
                <a:gd name="T13" fmla="*/ 0 h 4"/>
                <a:gd name="T14" fmla="*/ 4 w 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2"/>
                  </a:moveTo>
                  <a:cubicBezTo>
                    <a:pt x="4" y="3"/>
                    <a:pt x="3" y="4"/>
                    <a:pt x="2" y="4"/>
                  </a:cubicBezTo>
                  <a:cubicBezTo>
                    <a:pt x="2" y="4"/>
                    <a:pt x="2" y="4"/>
                    <a:pt x="2" y="4"/>
                  </a:cubicBezTo>
                  <a:cubicBezTo>
                    <a:pt x="1" y="4"/>
                    <a:pt x="0" y="3"/>
                    <a:pt x="0" y="2"/>
                  </a:cubicBezTo>
                  <a:cubicBezTo>
                    <a:pt x="0" y="2"/>
                    <a:pt x="0" y="2"/>
                    <a:pt x="0" y="2"/>
                  </a:cubicBezTo>
                  <a:cubicBezTo>
                    <a:pt x="0" y="1"/>
                    <a:pt x="1" y="0"/>
                    <a:pt x="2" y="0"/>
                  </a:cubicBezTo>
                  <a:cubicBezTo>
                    <a:pt x="2" y="0"/>
                    <a:pt x="2" y="0"/>
                    <a:pt x="2" y="0"/>
                  </a:cubicBezTo>
                  <a:cubicBezTo>
                    <a:pt x="3" y="0"/>
                    <a:pt x="4" y="1"/>
                    <a:pt x="4" y="2"/>
                  </a:cubicBezTo>
                  <a:close/>
                </a:path>
              </a:pathLst>
            </a:custGeom>
            <a:noFill/>
            <a:ln w="190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grpSp>
      <p:sp>
        <p:nvSpPr>
          <p:cNvPr id="2" name="Title 1"/>
          <p:cNvSpPr>
            <a:spLocks noGrp="1"/>
          </p:cNvSpPr>
          <p:nvPr>
            <p:ph type="title"/>
          </p:nvPr>
        </p:nvSpPr>
        <p:spPr>
          <a:xfrm>
            <a:off x="479424" y="476250"/>
            <a:ext cx="11321205" cy="775597"/>
          </a:xfrm>
        </p:spPr>
        <p:txBody>
          <a:bodyPr/>
          <a:lstStyle/>
          <a:p>
            <a:r>
              <a:rPr lang="en-AU" dirty="0" smtClean="0"/>
              <a:t>What the literature and stakeholders say about </a:t>
            </a:r>
            <a:r>
              <a:rPr lang="en-US" dirty="0" smtClean="0"/>
              <a:t>how the </a:t>
            </a:r>
            <a:r>
              <a:rPr lang="en-US" dirty="0"/>
              <a:t>bill is calculated</a:t>
            </a:r>
            <a:endParaRPr lang="en-AU" dirty="0"/>
          </a:p>
        </p:txBody>
      </p:sp>
    </p:spTree>
    <p:extLst>
      <p:ext uri="{BB962C8B-B14F-4D97-AF65-F5344CB8AC3E}">
        <p14:creationId xmlns:p14="http://schemas.microsoft.com/office/powerpoint/2010/main" val="24333874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Grey background" title="Grey background"/>
          <p:cNvSpPr/>
          <p:nvPr/>
        </p:nvSpPr>
        <p:spPr>
          <a:xfrm>
            <a:off x="7928975" y="0"/>
            <a:ext cx="4263025"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2"/>
              </a:solidFill>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00C9E6-702F-A843-8A04-80C500C6891A}" type="slidenum">
              <a:rPr kumimoji="0" lang="en-AU" sz="800" b="0" i="0" u="none" strike="noStrike" kern="1200" cap="none" spc="0" normalizeH="0" baseline="0" noProof="0" smtClean="0">
                <a:ln>
                  <a:noFill/>
                </a:ln>
                <a:solidFill>
                  <a:srgbClr val="000000">
                    <a:tint val="75000"/>
                  </a:srgb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AU" sz="800" b="0" i="0" u="none" strike="noStrike" kern="1200" cap="none" spc="0" normalizeH="0" baseline="0" noProof="0">
              <a:ln>
                <a:noFill/>
              </a:ln>
              <a:solidFill>
                <a:srgbClr val="000000">
                  <a:tint val="75000"/>
                </a:srgbClr>
              </a:solidFill>
              <a:effectLst/>
              <a:uLnTx/>
              <a:uFillTx/>
              <a:latin typeface="Helvetica"/>
              <a:ea typeface="+mn-ea"/>
              <a:cs typeface="+mn-cs"/>
            </a:endParaRPr>
          </a:p>
        </p:txBody>
      </p:sp>
      <p:sp>
        <p:nvSpPr>
          <p:cNvPr id="5" name="Text Placeholder 4"/>
          <p:cNvSpPr>
            <a:spLocks noGrp="1"/>
          </p:cNvSpPr>
          <p:nvPr>
            <p:ph type="body" sz="quarter" idx="14"/>
          </p:nvPr>
        </p:nvSpPr>
        <p:spPr>
          <a:xfrm>
            <a:off x="8475435" y="1569661"/>
            <a:ext cx="3237139" cy="4554479"/>
          </a:xfrm>
        </p:spPr>
        <p:txBody>
          <a:bodyPr/>
          <a:lstStyle/>
          <a:p>
            <a:pPr>
              <a:spcAft>
                <a:spcPts val="1800"/>
              </a:spcAft>
            </a:pPr>
            <a:r>
              <a:rPr lang="en-US" sz="1200" b="1" i="1" dirty="0"/>
              <a:t>“</a:t>
            </a:r>
            <a:r>
              <a:rPr lang="en-US" sz="1200" b="1" i="1"/>
              <a:t>Don't </a:t>
            </a:r>
            <a:r>
              <a:rPr lang="en-US" sz="1200" b="1" i="1" dirty="0"/>
              <a:t>stuff around with discounts just </a:t>
            </a:r>
            <a:r>
              <a:rPr lang="en-US" sz="1200" b="1" i="1"/>
              <a:t>give a </a:t>
            </a:r>
            <a:r>
              <a:rPr lang="en-US" sz="1200" b="1" i="1" dirty="0"/>
              <a:t>straight</a:t>
            </a:r>
            <a:r>
              <a:rPr lang="en-US" sz="1200" b="1" i="1"/>
              <a:t> forward price”</a:t>
            </a:r>
            <a:endParaRPr lang="en-US" sz="1200" b="1" i="1" dirty="0"/>
          </a:p>
          <a:p>
            <a:pPr>
              <a:spcAft>
                <a:spcPts val="1800"/>
              </a:spcAft>
            </a:pPr>
            <a:r>
              <a:rPr lang="en-US" sz="1200" b="1" i="1" dirty="0">
                <a:solidFill>
                  <a:schemeClr val="tx2"/>
                </a:solidFill>
              </a:rPr>
              <a:t>“</a:t>
            </a:r>
            <a:r>
              <a:rPr lang="en-US" sz="1200" b="1" i="1">
                <a:solidFill>
                  <a:schemeClr val="tx2"/>
                </a:solidFill>
              </a:rPr>
              <a:t>The </a:t>
            </a:r>
            <a:r>
              <a:rPr lang="en-US" sz="1200" b="1" i="1" dirty="0">
                <a:solidFill>
                  <a:schemeClr val="tx2"/>
                </a:solidFill>
              </a:rPr>
              <a:t>peak and off-peak hours clearly stated as I have no idea what </a:t>
            </a:r>
            <a:r>
              <a:rPr lang="en-US" sz="1200" b="1" i="1">
                <a:solidFill>
                  <a:schemeClr val="tx2"/>
                </a:solidFill>
              </a:rPr>
              <a:t>they are”</a:t>
            </a:r>
            <a:endParaRPr lang="en-US" sz="1200" b="1" i="1" dirty="0">
              <a:solidFill>
                <a:schemeClr val="tx2"/>
              </a:solidFill>
            </a:endParaRPr>
          </a:p>
          <a:p>
            <a:pPr>
              <a:spcAft>
                <a:spcPts val="1800"/>
              </a:spcAft>
            </a:pPr>
            <a:r>
              <a:rPr lang="en-US" sz="1200" b="1" i="1" dirty="0"/>
              <a:t>“</a:t>
            </a:r>
            <a:r>
              <a:rPr lang="en-US" sz="1200" b="1" i="1"/>
              <a:t>Date </a:t>
            </a:r>
            <a:r>
              <a:rPr lang="en-US" sz="1200" b="1" i="1" dirty="0"/>
              <a:t>that your current energy agreement lapses and time to negotiate a </a:t>
            </a:r>
            <a:r>
              <a:rPr lang="en-US" sz="1200" b="1" i="1"/>
              <a:t>new one”</a:t>
            </a:r>
            <a:endParaRPr lang="en-US" sz="1200" b="1" i="1" dirty="0"/>
          </a:p>
          <a:p>
            <a:pPr>
              <a:spcAft>
                <a:spcPts val="1800"/>
              </a:spcAft>
            </a:pPr>
            <a:r>
              <a:rPr lang="en-US" sz="1200" b="1" i="1" dirty="0">
                <a:solidFill>
                  <a:schemeClr val="tx2"/>
                </a:solidFill>
              </a:rPr>
              <a:t>“</a:t>
            </a:r>
            <a:r>
              <a:rPr lang="en-US" sz="1200" b="1" i="1">
                <a:solidFill>
                  <a:schemeClr val="tx2"/>
                </a:solidFill>
              </a:rPr>
              <a:t>Have </a:t>
            </a:r>
            <a:r>
              <a:rPr lang="en-US" sz="1200" b="1" i="1" dirty="0">
                <a:solidFill>
                  <a:schemeClr val="tx2"/>
                </a:solidFill>
              </a:rPr>
              <a:t>more information from the government about </a:t>
            </a:r>
            <a:r>
              <a:rPr lang="en-US" sz="1200" b="1" i="1">
                <a:solidFill>
                  <a:schemeClr val="tx2"/>
                </a:solidFill>
              </a:rPr>
              <a:t>rates and usage”</a:t>
            </a:r>
            <a:endParaRPr lang="en-US" sz="1200" b="1" i="1" dirty="0">
              <a:solidFill>
                <a:schemeClr val="tx2"/>
              </a:solidFill>
            </a:endParaRPr>
          </a:p>
          <a:p>
            <a:pPr>
              <a:spcAft>
                <a:spcPts val="1800"/>
              </a:spcAft>
            </a:pPr>
            <a:r>
              <a:rPr lang="en-US" sz="1200" b="1" i="1"/>
              <a:t>“Explicit </a:t>
            </a:r>
            <a:r>
              <a:rPr lang="en-US" sz="1200" b="1" i="1" dirty="0"/>
              <a:t>confirmation whether they use actual meter readings </a:t>
            </a:r>
            <a:r>
              <a:rPr lang="en-US" sz="1200" b="1" i="1"/>
              <a:t>or estimates/projections”</a:t>
            </a:r>
            <a:endParaRPr lang="en-US" sz="1200" b="1" i="1" dirty="0"/>
          </a:p>
          <a:p>
            <a:pPr>
              <a:spcAft>
                <a:spcPts val="1800"/>
              </a:spcAft>
            </a:pPr>
            <a:r>
              <a:rPr lang="en-US" sz="1200" b="1" i="1" dirty="0">
                <a:solidFill>
                  <a:schemeClr val="tx2"/>
                </a:solidFill>
              </a:rPr>
              <a:t>“</a:t>
            </a:r>
            <a:r>
              <a:rPr lang="en-US" sz="1200" b="1" i="1">
                <a:solidFill>
                  <a:schemeClr val="tx2"/>
                </a:solidFill>
              </a:rPr>
              <a:t>Have </a:t>
            </a:r>
            <a:r>
              <a:rPr lang="en-US" sz="1200" b="1" i="1" dirty="0">
                <a:solidFill>
                  <a:schemeClr val="tx2"/>
                </a:solidFill>
              </a:rPr>
              <a:t>the read date in a very obvious spot every quarter I need to look hard to see where </a:t>
            </a:r>
            <a:r>
              <a:rPr lang="en-US" sz="1200" b="1" i="1">
                <a:solidFill>
                  <a:schemeClr val="tx2"/>
                </a:solidFill>
              </a:rPr>
              <a:t>it is”</a:t>
            </a:r>
            <a:endParaRPr lang="en-US" sz="1200" b="1" i="1" dirty="0">
              <a:solidFill>
                <a:schemeClr val="tx2"/>
              </a:solidFill>
            </a:endParaRPr>
          </a:p>
          <a:p>
            <a:pPr>
              <a:spcAft>
                <a:spcPts val="1800"/>
              </a:spcAft>
            </a:pPr>
            <a:endParaRPr lang="en-US" sz="1200" i="1" dirty="0"/>
          </a:p>
        </p:txBody>
      </p:sp>
      <p:grpSp>
        <p:nvGrpSpPr>
          <p:cNvPr id="11" name="Group 10" descr="Icon" title="Icon"/>
          <p:cNvGrpSpPr>
            <a:grpSpLocks noChangeAspect="1"/>
          </p:cNvGrpSpPr>
          <p:nvPr/>
        </p:nvGrpSpPr>
        <p:grpSpPr>
          <a:xfrm>
            <a:off x="8475435" y="476250"/>
            <a:ext cx="631892" cy="1569661"/>
            <a:chOff x="7642654" y="-66862"/>
            <a:chExt cx="900000" cy="2235659"/>
          </a:xfrm>
        </p:grpSpPr>
        <p:sp>
          <p:nvSpPr>
            <p:cNvPr id="12" name="Oval 11"/>
            <p:cNvSpPr/>
            <p:nvPr/>
          </p:nvSpPr>
          <p:spPr>
            <a:xfrm>
              <a:off x="7642654" y="197707"/>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p>
          </p:txBody>
        </p:sp>
        <p:sp>
          <p:nvSpPr>
            <p:cNvPr id="13" name="TextBox 12"/>
            <p:cNvSpPr txBox="1"/>
            <p:nvPr/>
          </p:nvSpPr>
          <p:spPr>
            <a:xfrm>
              <a:off x="7642654" y="-66862"/>
              <a:ext cx="743098" cy="2235659"/>
            </a:xfrm>
            <a:prstGeom prst="rect">
              <a:avLst/>
            </a:prstGeom>
            <a:noFill/>
          </p:spPr>
          <p:txBody>
            <a:bodyPr wrap="square" rtlCol="0">
              <a:spAutoFit/>
            </a:bodyPr>
            <a:lstStyle/>
            <a:p>
              <a:r>
                <a:rPr lang="en-AU" sz="9600" dirty="0" smtClean="0">
                  <a:solidFill>
                    <a:schemeClr val="tx2"/>
                  </a:solidFill>
                  <a:cs typeface="Arial" panose="020B0604020202020204" pitchFamily="34" charset="0"/>
                </a:rPr>
                <a:t>“</a:t>
              </a:r>
              <a:endParaRPr lang="en-AU" sz="9600" dirty="0">
                <a:solidFill>
                  <a:schemeClr val="tx2"/>
                </a:solidFill>
                <a:cs typeface="Arial" panose="020B0604020202020204" pitchFamily="34" charset="0"/>
              </a:endParaRPr>
            </a:p>
          </p:txBody>
        </p:sp>
      </p:grpSp>
      <p:sp>
        <p:nvSpPr>
          <p:cNvPr id="6" name="Rectangle 5"/>
          <p:cNvSpPr/>
          <p:nvPr/>
        </p:nvSpPr>
        <p:spPr>
          <a:xfrm>
            <a:off x="328550" y="4032390"/>
            <a:ext cx="6096000" cy="1441420"/>
          </a:xfrm>
          <a:prstGeom prst="rect">
            <a:avLst/>
          </a:prstGeom>
        </p:spPr>
        <p:txBody>
          <a:bodyPr>
            <a:spAutoFit/>
          </a:bodyPr>
          <a:lstStyle/>
          <a:p>
            <a:pPr lvl="0">
              <a:spcBef>
                <a:spcPts val="700"/>
              </a:spcBef>
            </a:pPr>
            <a:r>
              <a:rPr lang="en-AU" sz="1400" b="1" dirty="0">
                <a:solidFill>
                  <a:srgbClr val="117479"/>
                </a:solidFill>
              </a:rPr>
              <a:t>Consumers asked for more transparency of energy plans and meter readings</a:t>
            </a:r>
            <a:endParaRPr lang="en-AU" sz="1400" dirty="0">
              <a:solidFill>
                <a:srgbClr val="000000"/>
              </a:solidFill>
            </a:endParaRPr>
          </a:p>
          <a:p>
            <a:pPr lvl="0">
              <a:spcBef>
                <a:spcPts val="700"/>
              </a:spcBef>
            </a:pPr>
            <a:r>
              <a:rPr lang="en-US" sz="1200" dirty="0">
                <a:solidFill>
                  <a:srgbClr val="000000"/>
                </a:solidFill>
              </a:rPr>
              <a:t>There were a range of comments that indicated that consumers wanted better information about how their plan works and how their bill is calculated. </a:t>
            </a:r>
          </a:p>
          <a:p>
            <a:pPr lvl="0">
              <a:spcBef>
                <a:spcPts val="700"/>
              </a:spcBef>
            </a:pPr>
            <a:r>
              <a:rPr lang="en-US" sz="1200" dirty="0">
                <a:solidFill>
                  <a:srgbClr val="000000"/>
                </a:solidFill>
              </a:rPr>
              <a:t>Many respondents also indicated that they also like to check whether the bill is based on an estimated meter read.</a:t>
            </a:r>
          </a:p>
        </p:txBody>
      </p:sp>
      <p:sp>
        <p:nvSpPr>
          <p:cNvPr id="8" name="Text Placeholder 4"/>
          <p:cNvSpPr>
            <a:spLocks noGrp="1"/>
          </p:cNvSpPr>
          <p:nvPr>
            <p:ph type="body" sz="quarter" idx="14"/>
          </p:nvPr>
        </p:nvSpPr>
        <p:spPr>
          <a:xfrm>
            <a:off x="479424" y="1803039"/>
            <a:ext cx="6108753" cy="1890333"/>
          </a:xfrm>
        </p:spPr>
        <p:txBody>
          <a:bodyPr/>
          <a:lstStyle/>
          <a:p>
            <a:r>
              <a:rPr lang="en-US" b="1" dirty="0"/>
              <a:t>Many</a:t>
            </a:r>
            <a:r>
              <a:rPr lang="en-US" b="1"/>
              <a:t> </a:t>
            </a:r>
            <a:r>
              <a:rPr lang="en-US" b="1" dirty="0"/>
              <a:t>CALD participants in focus groups </a:t>
            </a:r>
            <a:r>
              <a:rPr lang="en-US" b="1"/>
              <a:t>reported a </a:t>
            </a:r>
            <a:r>
              <a:rPr lang="en-US" b="1" dirty="0"/>
              <a:t>lack</a:t>
            </a:r>
            <a:r>
              <a:rPr lang="en-US" b="1"/>
              <a:t> </a:t>
            </a:r>
            <a:r>
              <a:rPr lang="en-US" b="1" dirty="0"/>
              <a:t>of confidence in understanding how their bill was calculated</a:t>
            </a:r>
            <a:r>
              <a:rPr lang="en-US" b="1"/>
              <a:t>. </a:t>
            </a:r>
            <a:endParaRPr lang="en-US" b="1" dirty="0"/>
          </a:p>
          <a:p>
            <a:r>
              <a:rPr lang="en-US" sz="1200" dirty="0">
                <a:solidFill>
                  <a:schemeClr val="tx1"/>
                </a:solidFill>
              </a:rPr>
              <a:t>Among</a:t>
            </a:r>
            <a:r>
              <a:rPr lang="en-US" sz="1200">
                <a:solidFill>
                  <a:schemeClr val="tx1"/>
                </a:solidFill>
              </a:rPr>
              <a:t> </a:t>
            </a:r>
            <a:r>
              <a:rPr lang="en-US" sz="1200" dirty="0">
                <a:solidFill>
                  <a:schemeClr val="tx1"/>
                </a:solidFill>
              </a:rPr>
              <a:t>the specific comprehension challenges reported by CALD consumers in reading their existing bills, the most </a:t>
            </a:r>
            <a:r>
              <a:rPr lang="en-US" sz="1200">
                <a:solidFill>
                  <a:schemeClr val="tx1"/>
                </a:solidFill>
              </a:rPr>
              <a:t>common are</a:t>
            </a:r>
            <a:r>
              <a:rPr lang="en-US" sz="1200" dirty="0">
                <a:solidFill>
                  <a:schemeClr val="tx1"/>
                </a:solidFill>
              </a:rPr>
              <a:t>:</a:t>
            </a:r>
          </a:p>
          <a:p>
            <a:pPr marL="171450" indent="-171450">
              <a:buFont typeface="Arial" panose="020B0604020202020204" pitchFamily="34" charset="0"/>
              <a:buChar char="•"/>
            </a:pPr>
            <a:r>
              <a:rPr lang="en-US" sz="1200">
                <a:solidFill>
                  <a:schemeClr val="tx1"/>
                </a:solidFill>
              </a:rPr>
              <a:t>technical </a:t>
            </a:r>
            <a:r>
              <a:rPr lang="en-US" sz="1200" dirty="0">
                <a:solidFill>
                  <a:schemeClr val="tx1"/>
                </a:solidFill>
              </a:rPr>
              <a:t>terms (e.g. NMI, </a:t>
            </a:r>
            <a:r>
              <a:rPr lang="en-US" sz="1200">
                <a:solidFill>
                  <a:schemeClr val="tx1"/>
                </a:solidFill>
              </a:rPr>
              <a:t>kilowatt-hour)</a:t>
            </a:r>
            <a:endParaRPr lang="en-US" sz="1200" dirty="0">
              <a:solidFill>
                <a:schemeClr val="tx1"/>
              </a:solidFill>
            </a:endParaRPr>
          </a:p>
          <a:p>
            <a:pPr marL="171450" indent="-171450">
              <a:buFont typeface="Arial" panose="020B0604020202020204" pitchFamily="34" charset="0"/>
              <a:buChar char="•"/>
            </a:pPr>
            <a:r>
              <a:rPr lang="en-US" sz="1200" dirty="0">
                <a:solidFill>
                  <a:schemeClr val="tx1"/>
                </a:solidFill>
              </a:rPr>
              <a:t>detailed</a:t>
            </a:r>
            <a:r>
              <a:rPr lang="en-US" sz="1200">
                <a:solidFill>
                  <a:schemeClr val="tx1"/>
                </a:solidFill>
              </a:rPr>
              <a:t> charges calculation</a:t>
            </a:r>
            <a:endParaRPr lang="en-US" sz="1200" dirty="0">
              <a:solidFill>
                <a:schemeClr val="tx1"/>
              </a:solidFill>
            </a:endParaRPr>
          </a:p>
          <a:p>
            <a:pPr marL="171450" indent="-171450">
              <a:buFont typeface="Arial" panose="020B0604020202020204" pitchFamily="34" charset="0"/>
              <a:buChar char="•"/>
            </a:pPr>
            <a:r>
              <a:rPr lang="en-US" sz="1200">
                <a:solidFill>
                  <a:schemeClr val="tx1"/>
                </a:solidFill>
              </a:rPr>
              <a:t>calculation and </a:t>
            </a:r>
            <a:r>
              <a:rPr lang="en-US" sz="1200" dirty="0">
                <a:solidFill>
                  <a:schemeClr val="tx1"/>
                </a:solidFill>
              </a:rPr>
              <a:t>interpretation</a:t>
            </a:r>
            <a:r>
              <a:rPr lang="en-US" sz="1200">
                <a:solidFill>
                  <a:schemeClr val="tx1"/>
                </a:solidFill>
              </a:rPr>
              <a:t> of graphs.</a:t>
            </a:r>
            <a:endParaRPr lang="en-US" sz="1200" dirty="0">
              <a:solidFill>
                <a:schemeClr val="tx1"/>
              </a:solidFill>
            </a:endParaRPr>
          </a:p>
          <a:p>
            <a:endParaRPr lang="en-AU" b="1" dirty="0"/>
          </a:p>
          <a:p>
            <a:endParaRPr lang="en-US" sz="1200" dirty="0">
              <a:solidFill>
                <a:schemeClr val="tx1"/>
              </a:solidFill>
            </a:endParaRPr>
          </a:p>
        </p:txBody>
      </p:sp>
      <p:sp>
        <p:nvSpPr>
          <p:cNvPr id="2" name="Title 1"/>
          <p:cNvSpPr>
            <a:spLocks noGrp="1"/>
          </p:cNvSpPr>
          <p:nvPr>
            <p:ph type="title"/>
          </p:nvPr>
        </p:nvSpPr>
        <p:spPr>
          <a:xfrm>
            <a:off x="479424" y="476250"/>
            <a:ext cx="6618062" cy="775597"/>
          </a:xfrm>
        </p:spPr>
        <p:txBody>
          <a:bodyPr/>
          <a:lstStyle/>
          <a:p>
            <a:r>
              <a:rPr lang="en-AU" dirty="0"/>
              <a:t>Consumers </a:t>
            </a:r>
            <a:r>
              <a:rPr lang="en-AU" dirty="0" smtClean="0"/>
              <a:t>said:</a:t>
            </a:r>
            <a:r>
              <a:rPr lang="en-AU" dirty="0"/>
              <a:t> </a:t>
            </a:r>
            <a:r>
              <a:rPr lang="en-AU" dirty="0" smtClean="0"/>
              <a:t>It </a:t>
            </a:r>
            <a:r>
              <a:rPr lang="en-AU" dirty="0"/>
              <a:t>should be easier to understand how the bill is calculated</a:t>
            </a:r>
          </a:p>
        </p:txBody>
      </p:sp>
    </p:spTree>
    <p:extLst>
      <p:ext uri="{BB962C8B-B14F-4D97-AF65-F5344CB8AC3E}">
        <p14:creationId xmlns:p14="http://schemas.microsoft.com/office/powerpoint/2010/main" val="6867121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Grey background" title="Grey background"/>
          <p:cNvSpPr/>
          <p:nvPr/>
        </p:nvSpPr>
        <p:spPr>
          <a:xfrm>
            <a:off x="8429625" y="0"/>
            <a:ext cx="3795716" cy="685799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1" name="Group 10" descr="Arrow pointing at graphs and charts" title="Arrow pointing at graphs and charts"/>
          <p:cNvGrpSpPr/>
          <p:nvPr/>
        </p:nvGrpSpPr>
        <p:grpSpPr>
          <a:xfrm>
            <a:off x="7445141" y="3744405"/>
            <a:ext cx="2150518" cy="1834887"/>
            <a:chOff x="7445141" y="3744405"/>
            <a:chExt cx="2150518" cy="1834887"/>
          </a:xfrm>
        </p:grpSpPr>
        <p:grpSp>
          <p:nvGrpSpPr>
            <p:cNvPr id="19" name="Group 18"/>
            <p:cNvGrpSpPr/>
            <p:nvPr/>
          </p:nvGrpSpPr>
          <p:grpSpPr>
            <a:xfrm>
              <a:off x="7445141" y="3744405"/>
              <a:ext cx="2150518" cy="1834887"/>
              <a:chOff x="7002379" y="4004292"/>
              <a:chExt cx="2150518" cy="1834887"/>
            </a:xfrm>
          </p:grpSpPr>
          <p:pic>
            <p:nvPicPr>
              <p:cNvPr id="3" name="Picture 2" descr="arrow pointing at charts"/>
              <p:cNvPicPr>
                <a:picLocks noChangeAspect="1"/>
              </p:cNvPicPr>
              <p:nvPr/>
            </p:nvPicPr>
            <p:blipFill rotWithShape="1">
              <a:blip r:embed="rId3">
                <a:extLst>
                  <a:ext uri="{28A0092B-C50C-407E-A947-70E740481C1C}">
                    <a14:useLocalDpi xmlns:a14="http://schemas.microsoft.com/office/drawing/2010/main" val="0"/>
                  </a:ext>
                </a:extLst>
              </a:blip>
              <a:srcRect t="43773" r="47249"/>
              <a:stretch/>
            </p:blipFill>
            <p:spPr>
              <a:xfrm rot="13229713">
                <a:off x="7431450" y="4004292"/>
                <a:ext cx="1721447" cy="1834887"/>
              </a:xfrm>
              <a:prstGeom prst="rect">
                <a:avLst/>
              </a:prstGeom>
            </p:spPr>
          </p:pic>
          <p:sp>
            <p:nvSpPr>
              <p:cNvPr id="14" name="Moon 13"/>
              <p:cNvSpPr/>
              <p:nvPr/>
            </p:nvSpPr>
            <p:spPr>
              <a:xfrm>
                <a:off x="7002379" y="5001126"/>
                <a:ext cx="156410" cy="124327"/>
              </a:xfrm>
              <a:prstGeom prst="mo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3" name="Rectangle 22"/>
            <p:cNvSpPr/>
            <p:nvPr/>
          </p:nvSpPr>
          <p:spPr>
            <a:xfrm>
              <a:off x="7484616" y="3863812"/>
              <a:ext cx="1552904" cy="523220"/>
            </a:xfrm>
            <a:prstGeom prst="rect">
              <a:avLst/>
            </a:prstGeom>
          </p:spPr>
          <p:txBody>
            <a:bodyPr wrap="square">
              <a:spAutoFit/>
            </a:bodyPr>
            <a:lstStyle/>
            <a:p>
              <a:pPr algn="ctr"/>
              <a:r>
                <a:rPr lang="en-US" sz="1400" b="1" dirty="0" smtClean="0">
                  <a:solidFill>
                    <a:schemeClr val="accent1"/>
                  </a:solidFill>
                </a:rPr>
                <a:t>We showed </a:t>
              </a:r>
              <a:br>
                <a:rPr lang="en-US" sz="1400" b="1" dirty="0" smtClean="0">
                  <a:solidFill>
                    <a:schemeClr val="accent1"/>
                  </a:solidFill>
                </a:rPr>
              </a:br>
              <a:r>
                <a:rPr lang="en-US" sz="1400" b="1" dirty="0" smtClean="0">
                  <a:solidFill>
                    <a:schemeClr val="accent1"/>
                  </a:solidFill>
                </a:rPr>
                <a:t>two alternatives</a:t>
              </a:r>
              <a:endParaRPr lang="en-AU" sz="1400" b="1" dirty="0">
                <a:solidFill>
                  <a:schemeClr val="accent1"/>
                </a:solidFill>
              </a:endParaRPr>
            </a:p>
          </p:txBody>
        </p:sp>
      </p:grpSp>
      <p:grpSp>
        <p:nvGrpSpPr>
          <p:cNvPr id="12" name="Group 11" descr="Arrow pointing at table of data" title="Arrow pointing at table of data"/>
          <p:cNvGrpSpPr/>
          <p:nvPr/>
        </p:nvGrpSpPr>
        <p:grpSpPr>
          <a:xfrm>
            <a:off x="7539913" y="2075114"/>
            <a:ext cx="1436844" cy="1639832"/>
            <a:chOff x="7539913" y="2075114"/>
            <a:chExt cx="1436844" cy="1639832"/>
          </a:xfrm>
        </p:grpSpPr>
        <p:pic>
          <p:nvPicPr>
            <p:cNvPr id="20" name="Picture 19" descr="Arrow pointing at table of data"/>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6219425">
              <a:off x="7539913" y="2278102"/>
              <a:ext cx="1436844" cy="1436844"/>
            </a:xfrm>
            <a:prstGeom prst="rect">
              <a:avLst/>
            </a:prstGeom>
          </p:spPr>
        </p:pic>
        <p:sp>
          <p:nvSpPr>
            <p:cNvPr id="21" name="Rectangle 20"/>
            <p:cNvSpPr/>
            <p:nvPr/>
          </p:nvSpPr>
          <p:spPr>
            <a:xfrm>
              <a:off x="7648048" y="2075114"/>
              <a:ext cx="1294821" cy="523220"/>
            </a:xfrm>
            <a:prstGeom prst="rect">
              <a:avLst/>
            </a:prstGeom>
          </p:spPr>
          <p:txBody>
            <a:bodyPr wrap="square">
              <a:spAutoFit/>
            </a:bodyPr>
            <a:lstStyle/>
            <a:p>
              <a:pPr algn="ctr"/>
              <a:r>
                <a:rPr lang="en-US" sz="1400" b="1" dirty="0">
                  <a:solidFill>
                    <a:schemeClr val="accent1"/>
                  </a:solidFill>
                </a:rPr>
                <a:t>We added in a summary</a:t>
              </a:r>
              <a:endParaRPr lang="en-AU" sz="1400" b="1" dirty="0">
                <a:solidFill>
                  <a:schemeClr val="accent1"/>
                </a:solidFill>
              </a:endParaRPr>
            </a:p>
          </p:txBody>
        </p:sp>
      </p:grpSp>
      <p:pic>
        <p:nvPicPr>
          <p:cNvPr id="17" name="Picture 16" descr="There are three pictures which show different plan summaries. One is  in text form and the other two use more graphics. " title="Plan summaries "/>
          <p:cNvPicPr>
            <a:picLocks noChangeAspect="1"/>
          </p:cNvPicPr>
          <p:nvPr/>
        </p:nvPicPr>
        <p:blipFill>
          <a:blip r:embed="rId5"/>
          <a:stretch>
            <a:fillRect/>
          </a:stretch>
        </p:blipFill>
        <p:spPr>
          <a:xfrm>
            <a:off x="8942795" y="194790"/>
            <a:ext cx="3005588" cy="6468417"/>
          </a:xfrm>
          <a:prstGeom prst="rect">
            <a:avLst/>
          </a:prstGeom>
        </p:spPr>
      </p:pic>
      <p:sp>
        <p:nvSpPr>
          <p:cNvPr id="7" name="Rectangle 6"/>
          <p:cNvSpPr/>
          <p:nvPr/>
        </p:nvSpPr>
        <p:spPr>
          <a:xfrm>
            <a:off x="479426" y="1553547"/>
            <a:ext cx="7332254" cy="4539704"/>
          </a:xfrm>
          <a:prstGeom prst="rect">
            <a:avLst/>
          </a:prstGeom>
        </p:spPr>
        <p:txBody>
          <a:bodyPr wrap="square">
            <a:spAutoFit/>
          </a:bodyPr>
          <a:lstStyle/>
          <a:p>
            <a:pPr>
              <a:spcAft>
                <a:spcPts val="600"/>
              </a:spcAft>
            </a:pPr>
            <a:r>
              <a:rPr lang="en-US" sz="1200" dirty="0"/>
              <a:t>Energy plans have many different characteristics—such as peak and off-peak hours, rates, supply charges, and discounts. Understanding these characteristics is important for understanding how the bill was calculated, and how consumers might </a:t>
            </a:r>
            <a:r>
              <a:rPr lang="en-US" sz="1200" dirty="0" err="1"/>
              <a:t>optimise</a:t>
            </a:r>
            <a:r>
              <a:rPr lang="en-US" sz="1200" dirty="0"/>
              <a:t> their energy usage. For example, the breakdown of charges usually states the peak and off-peak usage, but without knowing which times of day are peak or off-peak, it is difficult to know how to reduce your bill in the future. </a:t>
            </a:r>
          </a:p>
          <a:p>
            <a:pPr>
              <a:spcAft>
                <a:spcPts val="600"/>
              </a:spcAft>
            </a:pPr>
            <a:r>
              <a:rPr lang="en-US" sz="1200" dirty="0"/>
              <a:t>In the Australian energy market, few retailers include plan details on the bill. Some include the plan name but others do not even include this. </a:t>
            </a:r>
          </a:p>
          <a:p>
            <a:pPr>
              <a:spcAft>
                <a:spcPts val="600"/>
              </a:spcAft>
            </a:pPr>
            <a:r>
              <a:rPr lang="en-US" sz="1200" dirty="0"/>
              <a:t>We designed and tested a brief summary of plan characteristics that set out: the plan name, contract expiry date, details of the usage discount, and details of the rates (including the times and rates for peak and off-peak charges). </a:t>
            </a:r>
          </a:p>
          <a:p>
            <a:pPr>
              <a:spcAft>
                <a:spcPts val="600"/>
              </a:spcAft>
            </a:pPr>
            <a:r>
              <a:rPr lang="en-US" sz="1200" b="1" dirty="0"/>
              <a:t>We found that a plan summary helped consumers to better understand how their bill was calculated. </a:t>
            </a:r>
            <a:r>
              <a:rPr lang="en-US" sz="1200" dirty="0"/>
              <a:t>Specifically, a higher proportion of respondents who saw the plan summary (62%) correctly understood the time of peak and off-peak periods (specifically, that midnight was off-peak and 8pm was peak) compared to those who did not (53%). </a:t>
            </a:r>
          </a:p>
          <a:p>
            <a:pPr>
              <a:spcAft>
                <a:spcPts val="600"/>
              </a:spcAft>
            </a:pPr>
            <a:r>
              <a:rPr lang="en-US" sz="1200" b="1" dirty="0"/>
              <a:t>We did not find evidence that a plan summary helped respondents choose a better deal</a:t>
            </a:r>
            <a:r>
              <a:rPr lang="en-US" sz="1200" dirty="0"/>
              <a:t>. We asked respondents to compare three plans: their own bill (either with or without a plan summary) plus two alternatives drawn from the Energy Made Easy website, both of which were lower cost. However, respondents who saw a plan summary were no more likely to choose a better deal. We suspect this is because Energy Made Easy already simplifies plan comparison by prominently displaying what the bill would have cost under each plan. In this sense, respondents are not disadvantaged when comparing to other plans through Energy Made Easy. </a:t>
            </a:r>
          </a:p>
          <a:p>
            <a:pPr>
              <a:spcAft>
                <a:spcPts val="600"/>
              </a:spcAft>
            </a:pPr>
            <a:endParaRPr lang="en-US" sz="1200" dirty="0"/>
          </a:p>
        </p:txBody>
      </p:sp>
      <p:sp>
        <p:nvSpPr>
          <p:cNvPr id="2" name="Title 1"/>
          <p:cNvSpPr>
            <a:spLocks noGrp="1"/>
          </p:cNvSpPr>
          <p:nvPr>
            <p:ph type="title"/>
          </p:nvPr>
        </p:nvSpPr>
        <p:spPr>
          <a:xfrm>
            <a:off x="479425" y="476250"/>
            <a:ext cx="7845425" cy="1163395"/>
          </a:xfrm>
        </p:spPr>
        <p:txBody>
          <a:bodyPr/>
          <a:lstStyle/>
          <a:p>
            <a:r>
              <a:rPr lang="en-US" dirty="0"/>
              <a:t>Plan summaries </a:t>
            </a:r>
            <a:r>
              <a:rPr lang="en-US" dirty="0" smtClean="0"/>
              <a:t>made it easier to understand your plan</a:t>
            </a:r>
            <a:r>
              <a:rPr lang="en-US" dirty="0"/>
              <a:t> </a:t>
            </a:r>
            <a:r>
              <a:rPr lang="en-US" dirty="0" smtClean="0"/>
              <a:t>(but not to </a:t>
            </a:r>
            <a:r>
              <a:rPr lang="en-US" dirty="0"/>
              <a:t>choose the best deal)</a:t>
            </a:r>
          </a:p>
        </p:txBody>
      </p:sp>
    </p:spTree>
    <p:extLst>
      <p:ext uri="{BB962C8B-B14F-4D97-AF65-F5344CB8AC3E}">
        <p14:creationId xmlns:p14="http://schemas.microsoft.com/office/powerpoint/2010/main" val="14427080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Grey background" title="Grey background"/>
          <p:cNvSpPr/>
          <p:nvPr/>
        </p:nvSpPr>
        <p:spPr>
          <a:xfrm>
            <a:off x="6775452" y="0"/>
            <a:ext cx="5416548"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2"/>
              </a:solidFill>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00C9E6-702F-A843-8A04-80C500C6891A}" type="slidenum">
              <a:rPr kumimoji="0" lang="en-AU" sz="800" b="0" i="0" u="none" strike="noStrike" kern="1200" cap="none" spc="0" normalizeH="0" baseline="0" noProof="0" smtClean="0">
                <a:ln>
                  <a:noFill/>
                </a:ln>
                <a:solidFill>
                  <a:srgbClr val="000000">
                    <a:tint val="75000"/>
                  </a:srgb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AU" sz="800" b="0" i="0" u="none" strike="noStrike" kern="1200" cap="none" spc="0" normalizeH="0" baseline="0" noProof="0">
              <a:ln>
                <a:noFill/>
              </a:ln>
              <a:solidFill>
                <a:srgbClr val="000000">
                  <a:tint val="75000"/>
                </a:srgbClr>
              </a:solidFill>
              <a:effectLst/>
              <a:uLnTx/>
              <a:uFillTx/>
              <a:latin typeface="Helvetica"/>
              <a:ea typeface="+mn-ea"/>
              <a:cs typeface="+mn-cs"/>
            </a:endParaRPr>
          </a:p>
        </p:txBody>
      </p:sp>
      <p:pic>
        <p:nvPicPr>
          <p:cNvPr id="9" name="Picture 8" descr="There is a picture of a page of a bill with an arrow pointing to the definitions at the bottom of the bill" title="Image of bill"/>
          <p:cNvPicPr>
            <a:picLocks noChangeAspect="1"/>
          </p:cNvPicPr>
          <p:nvPr/>
        </p:nvPicPr>
        <p:blipFill>
          <a:blip r:embed="rId3"/>
          <a:stretch>
            <a:fillRect/>
          </a:stretch>
        </p:blipFill>
        <p:spPr>
          <a:xfrm>
            <a:off x="7337748" y="511811"/>
            <a:ext cx="4291956" cy="5834378"/>
          </a:xfrm>
          <a:prstGeom prst="rect">
            <a:avLst/>
          </a:prstGeom>
        </p:spPr>
      </p:pic>
      <p:pic>
        <p:nvPicPr>
          <p:cNvPr id="4" name="Picture 3" descr="Arrow pointing to definition box" title="Arrow pointing to definition box"/>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245096">
            <a:off x="4979589" y="2962259"/>
            <a:ext cx="2940995" cy="3069295"/>
          </a:xfrm>
          <a:prstGeom prst="rect">
            <a:avLst/>
          </a:prstGeom>
        </p:spPr>
      </p:pic>
      <p:sp>
        <p:nvSpPr>
          <p:cNvPr id="5" name="Text Placeholder 4"/>
          <p:cNvSpPr>
            <a:spLocks noGrp="1"/>
          </p:cNvSpPr>
          <p:nvPr>
            <p:ph type="body" sz="quarter" idx="14"/>
          </p:nvPr>
        </p:nvSpPr>
        <p:spPr>
          <a:xfrm>
            <a:off x="479425" y="1480560"/>
            <a:ext cx="5553240" cy="4554479"/>
          </a:xfrm>
        </p:spPr>
        <p:txBody>
          <a:bodyPr/>
          <a:lstStyle/>
          <a:p>
            <a:pPr>
              <a:spcBef>
                <a:spcPts val="0"/>
              </a:spcBef>
              <a:spcAft>
                <a:spcPts val="600"/>
              </a:spcAft>
            </a:pPr>
            <a:r>
              <a:rPr lang="en-US" b="1" dirty="0"/>
              <a:t>We used plain English wherever possible in the energy bill. </a:t>
            </a:r>
          </a:p>
          <a:p>
            <a:pPr>
              <a:spcBef>
                <a:spcPts val="0"/>
              </a:spcBef>
              <a:spcAft>
                <a:spcPts val="600"/>
              </a:spcAft>
            </a:pPr>
            <a:r>
              <a:rPr lang="en-US" sz="1200" dirty="0" smtClean="0">
                <a:solidFill>
                  <a:schemeClr val="tx1"/>
                </a:solidFill>
              </a:rPr>
              <a:t>While we used simple language wherever possible, some </a:t>
            </a:r>
            <a:r>
              <a:rPr lang="en-US" sz="1200" dirty="0">
                <a:solidFill>
                  <a:schemeClr val="tx1"/>
                </a:solidFill>
              </a:rPr>
              <a:t>technical terms were hard to replace so we tested the impact of adding a box with plain English definitions for: </a:t>
            </a:r>
          </a:p>
          <a:p>
            <a:pPr marL="171450" indent="-171450">
              <a:spcBef>
                <a:spcPts val="0"/>
              </a:spcBef>
              <a:spcAft>
                <a:spcPts val="600"/>
              </a:spcAft>
              <a:buFont typeface="Arial" panose="020B0604020202020204" pitchFamily="34" charset="0"/>
              <a:buChar char="•"/>
            </a:pPr>
            <a:r>
              <a:rPr lang="en-US" sz="1200" dirty="0">
                <a:solidFill>
                  <a:schemeClr val="tx1"/>
                </a:solidFill>
              </a:rPr>
              <a:t>‘Kilowatt-hours’</a:t>
            </a:r>
          </a:p>
          <a:p>
            <a:pPr marL="171450" indent="-171450">
              <a:spcBef>
                <a:spcPts val="0"/>
              </a:spcBef>
              <a:spcAft>
                <a:spcPts val="600"/>
              </a:spcAft>
              <a:buFont typeface="Arial" panose="020B0604020202020204" pitchFamily="34" charset="0"/>
              <a:buChar char="•"/>
            </a:pPr>
            <a:r>
              <a:rPr lang="en-US" sz="1200" dirty="0">
                <a:solidFill>
                  <a:schemeClr val="tx1"/>
                </a:solidFill>
              </a:rPr>
              <a:t>‘Solar exports’ </a:t>
            </a:r>
          </a:p>
          <a:p>
            <a:pPr marL="171450" indent="-171450">
              <a:spcBef>
                <a:spcPts val="0"/>
              </a:spcBef>
              <a:spcAft>
                <a:spcPts val="600"/>
              </a:spcAft>
              <a:buFont typeface="Arial" panose="020B0604020202020204" pitchFamily="34" charset="0"/>
              <a:buChar char="•"/>
            </a:pPr>
            <a:r>
              <a:rPr lang="en-US" sz="1200" dirty="0">
                <a:solidFill>
                  <a:schemeClr val="tx1"/>
                </a:solidFill>
              </a:rPr>
              <a:t>‘Supply Charge’ and </a:t>
            </a:r>
          </a:p>
          <a:p>
            <a:pPr marL="171450" indent="-171450">
              <a:spcBef>
                <a:spcPts val="0"/>
              </a:spcBef>
              <a:spcAft>
                <a:spcPts val="600"/>
              </a:spcAft>
              <a:buFont typeface="Arial" panose="020B0604020202020204" pitchFamily="34" charset="0"/>
              <a:buChar char="•"/>
            </a:pPr>
            <a:r>
              <a:rPr lang="en-US" sz="1200" dirty="0">
                <a:solidFill>
                  <a:schemeClr val="tx1"/>
                </a:solidFill>
              </a:rPr>
              <a:t>‘Usage charge’ (or ‘energy usage’).</a:t>
            </a:r>
          </a:p>
          <a:p>
            <a:pPr>
              <a:spcBef>
                <a:spcPts val="0"/>
              </a:spcBef>
              <a:spcAft>
                <a:spcPts val="600"/>
              </a:spcAft>
            </a:pPr>
            <a:r>
              <a:rPr lang="en-US" sz="1200" dirty="0">
                <a:solidFill>
                  <a:schemeClr val="tx1"/>
                </a:solidFill>
              </a:rPr>
              <a:t>We explicitly tested definitions twice, adding them to plan summaries and to home energy charts to see if they boosted comprehension.</a:t>
            </a:r>
          </a:p>
          <a:p>
            <a:pPr>
              <a:spcBef>
                <a:spcPts val="0"/>
              </a:spcBef>
              <a:spcAft>
                <a:spcPts val="600"/>
              </a:spcAft>
            </a:pPr>
            <a:r>
              <a:rPr lang="en-US" b="1" dirty="0" smtClean="0"/>
              <a:t>We </a:t>
            </a:r>
            <a:r>
              <a:rPr lang="en-US" b="1" dirty="0"/>
              <a:t>found no positive impact of including a definitions box on comprehension. </a:t>
            </a:r>
          </a:p>
          <a:p>
            <a:pPr>
              <a:spcBef>
                <a:spcPts val="0"/>
              </a:spcBef>
              <a:spcAft>
                <a:spcPts val="600"/>
              </a:spcAft>
            </a:pPr>
            <a:r>
              <a:rPr lang="en-US" sz="1200" dirty="0">
                <a:solidFill>
                  <a:srgbClr val="000000"/>
                </a:solidFill>
              </a:rPr>
              <a:t>This result was a surprise as we asked a series of comprehension questions that should have been easier to answer with clear definitions. If anything, our results suggested the group who received definitions may have performed worse on these questions. We are unsure why this might be. </a:t>
            </a:r>
          </a:p>
          <a:p>
            <a:pPr>
              <a:spcBef>
                <a:spcPts val="0"/>
              </a:spcBef>
              <a:spcAft>
                <a:spcPts val="600"/>
              </a:spcAft>
            </a:pPr>
            <a:r>
              <a:rPr lang="en-US" sz="1200" dirty="0">
                <a:solidFill>
                  <a:srgbClr val="000000"/>
                </a:solidFill>
              </a:rPr>
              <a:t>We sought to select the appropriate technical terms and provide clear definitions but </a:t>
            </a:r>
            <a:r>
              <a:rPr lang="en-US" sz="1200" dirty="0" smtClean="0">
                <a:solidFill>
                  <a:srgbClr val="000000"/>
                </a:solidFill>
              </a:rPr>
              <a:t>it is possible that </a:t>
            </a:r>
            <a:r>
              <a:rPr lang="en-US" sz="1200" dirty="0">
                <a:solidFill>
                  <a:srgbClr val="000000"/>
                </a:solidFill>
              </a:rPr>
              <a:t>different </a:t>
            </a:r>
            <a:r>
              <a:rPr lang="en-US" sz="1200" dirty="0" smtClean="0">
                <a:solidFill>
                  <a:srgbClr val="000000"/>
                </a:solidFill>
              </a:rPr>
              <a:t>definitions or different comprehension questions </a:t>
            </a:r>
            <a:r>
              <a:rPr lang="en-US" sz="1200" dirty="0">
                <a:solidFill>
                  <a:srgbClr val="000000"/>
                </a:solidFill>
              </a:rPr>
              <a:t>may have </a:t>
            </a:r>
            <a:r>
              <a:rPr lang="en-US" sz="1200" dirty="0">
                <a:solidFill>
                  <a:schemeClr val="tx1"/>
                </a:solidFill>
              </a:rPr>
              <a:t>yielded a different response.</a:t>
            </a:r>
          </a:p>
          <a:p>
            <a:pPr>
              <a:spcBef>
                <a:spcPts val="0"/>
              </a:spcBef>
              <a:spcAft>
                <a:spcPts val="600"/>
              </a:spcAft>
            </a:pPr>
            <a:r>
              <a:rPr lang="en-US" sz="1200" dirty="0" smtClean="0">
                <a:solidFill>
                  <a:schemeClr val="tx1"/>
                </a:solidFill>
              </a:rPr>
              <a:t>It </a:t>
            </a:r>
            <a:r>
              <a:rPr lang="en-US" sz="1200" dirty="0">
                <a:solidFill>
                  <a:schemeClr val="tx1"/>
                </a:solidFill>
              </a:rPr>
              <a:t>should be </a:t>
            </a:r>
            <a:r>
              <a:rPr lang="en-US" sz="1200" dirty="0" smtClean="0">
                <a:solidFill>
                  <a:schemeClr val="tx1"/>
                </a:solidFill>
              </a:rPr>
              <a:t>noted, however, </a:t>
            </a:r>
            <a:r>
              <a:rPr lang="en-US" sz="1200" dirty="0">
                <a:solidFill>
                  <a:schemeClr val="tx1"/>
                </a:solidFill>
              </a:rPr>
              <a:t>that definitions were viewed as valued information by participants in the CALD focus groups. </a:t>
            </a:r>
          </a:p>
        </p:txBody>
      </p:sp>
      <p:sp>
        <p:nvSpPr>
          <p:cNvPr id="2" name="Title 1"/>
          <p:cNvSpPr>
            <a:spLocks noGrp="1"/>
          </p:cNvSpPr>
          <p:nvPr>
            <p:ph type="title"/>
          </p:nvPr>
        </p:nvSpPr>
        <p:spPr>
          <a:xfrm>
            <a:off x="479425" y="476250"/>
            <a:ext cx="5664200" cy="1163395"/>
          </a:xfrm>
        </p:spPr>
        <p:txBody>
          <a:bodyPr/>
          <a:lstStyle/>
          <a:p>
            <a:r>
              <a:rPr lang="en-US" dirty="0"/>
              <a:t>Including a definitions box did not improve comprehension</a:t>
            </a:r>
            <a:br>
              <a:rPr lang="en-US" dirty="0"/>
            </a:br>
            <a:endParaRPr lang="en-AU" dirty="0"/>
          </a:p>
        </p:txBody>
      </p:sp>
    </p:spTree>
    <p:extLst>
      <p:ext uri="{BB962C8B-B14F-4D97-AF65-F5344CB8AC3E}">
        <p14:creationId xmlns:p14="http://schemas.microsoft.com/office/powerpoint/2010/main" val="27099244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Grey background" title="Grey background"/>
          <p:cNvSpPr/>
          <p:nvPr/>
        </p:nvSpPr>
        <p:spPr>
          <a:xfrm>
            <a:off x="6786880" y="1609106"/>
            <a:ext cx="5069840" cy="428722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p:cNvSpPr>
            <a:spLocks noGrp="1"/>
          </p:cNvSpPr>
          <p:nvPr>
            <p:ph type="sldNum" sz="quarter" idx="12"/>
          </p:nvPr>
        </p:nvSpPr>
        <p:spPr/>
        <p:txBody>
          <a:bodyPr/>
          <a:lstStyle/>
          <a:p>
            <a:fld id="{0500C9E6-702F-A843-8A04-80C500C6891A}" type="slidenum">
              <a:rPr lang="en-AU" smtClean="0"/>
              <a:t>46</a:t>
            </a:fld>
            <a:endParaRPr lang="en-AU"/>
          </a:p>
        </p:txBody>
      </p:sp>
      <p:grpSp>
        <p:nvGrpSpPr>
          <p:cNvPr id="5" name="Group 4" descr="The picture shows a detailed charges table used in the trial which has a list of all charges for the energy bill." title="Image of detailed charges table"/>
          <p:cNvGrpSpPr/>
          <p:nvPr/>
        </p:nvGrpSpPr>
        <p:grpSpPr>
          <a:xfrm>
            <a:off x="7036420" y="2049355"/>
            <a:ext cx="4592872" cy="3447106"/>
            <a:chOff x="7036420" y="2049355"/>
            <a:chExt cx="4592872" cy="3447106"/>
          </a:xfrm>
        </p:grpSpPr>
        <p:pic>
          <p:nvPicPr>
            <p:cNvPr id="6" name="Picture 5" descr="Image of table data"/>
            <p:cNvPicPr>
              <a:picLocks noChangeAspect="1"/>
            </p:cNvPicPr>
            <p:nvPr/>
          </p:nvPicPr>
          <p:blipFill rotWithShape="1">
            <a:blip r:embed="rId3"/>
            <a:srcRect l="1299" r="828"/>
            <a:stretch/>
          </p:blipFill>
          <p:spPr>
            <a:xfrm>
              <a:off x="7036420" y="2049356"/>
              <a:ext cx="4592872" cy="3447105"/>
            </a:xfrm>
            <a:prstGeom prst="rect">
              <a:avLst/>
            </a:prstGeom>
            <a:ln w="28575">
              <a:solidFill>
                <a:schemeClr val="tx2"/>
              </a:solidFill>
            </a:ln>
          </p:spPr>
        </p:pic>
        <p:pic>
          <p:nvPicPr>
            <p:cNvPr id="4" name="Picture 3" descr="Image of table data"/>
            <p:cNvPicPr>
              <a:picLocks noChangeAspect="1"/>
            </p:cNvPicPr>
            <p:nvPr/>
          </p:nvPicPr>
          <p:blipFill>
            <a:blip r:embed="rId4"/>
            <a:stretch>
              <a:fillRect/>
            </a:stretch>
          </p:blipFill>
          <p:spPr>
            <a:xfrm>
              <a:off x="7036420" y="2049356"/>
              <a:ext cx="164606" cy="79255"/>
            </a:xfrm>
            <a:prstGeom prst="rect">
              <a:avLst/>
            </a:prstGeom>
            <a:ln>
              <a:solidFill>
                <a:schemeClr val="tx2"/>
              </a:solidFill>
            </a:ln>
          </p:spPr>
        </p:pic>
        <p:pic>
          <p:nvPicPr>
            <p:cNvPr id="8" name="Picture 7" descr="Image of table data"/>
            <p:cNvPicPr>
              <a:picLocks noChangeAspect="1"/>
            </p:cNvPicPr>
            <p:nvPr/>
          </p:nvPicPr>
          <p:blipFill>
            <a:blip r:embed="rId4"/>
            <a:stretch>
              <a:fillRect/>
            </a:stretch>
          </p:blipFill>
          <p:spPr>
            <a:xfrm>
              <a:off x="11464686" y="2049355"/>
              <a:ext cx="164606" cy="79255"/>
            </a:xfrm>
            <a:prstGeom prst="rect">
              <a:avLst/>
            </a:prstGeom>
            <a:ln>
              <a:solidFill>
                <a:schemeClr val="tx2"/>
              </a:solidFill>
            </a:ln>
          </p:spPr>
        </p:pic>
      </p:grpSp>
      <p:sp>
        <p:nvSpPr>
          <p:cNvPr id="7" name="Rectangle 6"/>
          <p:cNvSpPr/>
          <p:nvPr/>
        </p:nvSpPr>
        <p:spPr>
          <a:xfrm>
            <a:off x="479425" y="1608191"/>
            <a:ext cx="5802621" cy="4503797"/>
          </a:xfrm>
          <a:prstGeom prst="rect">
            <a:avLst/>
          </a:prstGeom>
        </p:spPr>
        <p:txBody>
          <a:bodyPr wrap="square" numCol="1" spcCol="360000">
            <a:spAutoFit/>
          </a:bodyPr>
          <a:lstStyle/>
          <a:p>
            <a:pPr>
              <a:lnSpc>
                <a:spcPts val="1400"/>
              </a:lnSpc>
              <a:spcAft>
                <a:spcPts val="600"/>
              </a:spcAft>
            </a:pPr>
            <a:r>
              <a:rPr lang="en-AU" sz="1400" b="1" dirty="0">
                <a:solidFill>
                  <a:schemeClr val="accent1"/>
                </a:solidFill>
                <a:latin typeface="Helvetica" panose="020B0604020202020204" pitchFamily="34" charset="0"/>
                <a:ea typeface="Times New Roman" panose="02020603050405020304" pitchFamily="18" charset="0"/>
                <a:cs typeface="Times New Roman" panose="02020603050405020304" pitchFamily="18" charset="0"/>
              </a:rPr>
              <a:t>The detailed charges table is an important bill feature. </a:t>
            </a:r>
          </a:p>
          <a:p>
            <a:pPr>
              <a:lnSpc>
                <a:spcPts val="1400"/>
              </a:lnSpc>
              <a:spcAft>
                <a:spcPts val="600"/>
              </a:spcAft>
            </a:pPr>
            <a:r>
              <a:rPr lang="en-AU" sz="1200" dirty="0" smtClean="0">
                <a:latin typeface="Helvetica" panose="020B0604020202020204" pitchFamily="34" charset="0"/>
                <a:ea typeface="Times New Roman" panose="02020603050405020304" pitchFamily="18" charset="0"/>
                <a:cs typeface="Times New Roman" panose="02020603050405020304" pitchFamily="18" charset="0"/>
              </a:rPr>
              <a:t>Charges tables typically include the </a:t>
            </a:r>
            <a:r>
              <a:rPr lang="en-AU" sz="1200" dirty="0">
                <a:latin typeface="Helvetica" panose="020B0604020202020204" pitchFamily="34" charset="0"/>
                <a:ea typeface="Times New Roman" panose="02020603050405020304" pitchFamily="18" charset="0"/>
                <a:cs typeface="Times New Roman" panose="02020603050405020304" pitchFamily="18" charset="0"/>
              </a:rPr>
              <a:t>number of units of energy consumed (e.g. days or kilowatt hours), price per unit, and the total amount for the bill. This is usually found on page 2 of a bill. </a:t>
            </a:r>
          </a:p>
          <a:p>
            <a:pPr>
              <a:lnSpc>
                <a:spcPts val="1400"/>
              </a:lnSpc>
              <a:spcAft>
                <a:spcPts val="600"/>
              </a:spcAft>
            </a:pPr>
            <a:r>
              <a:rPr lang="en-AU" sz="1200" dirty="0" smtClean="0">
                <a:latin typeface="Helvetica" panose="020B0604020202020204" pitchFamily="34" charset="0"/>
                <a:ea typeface="Times New Roman" panose="02020603050405020304" pitchFamily="18" charset="0"/>
                <a:cs typeface="Times New Roman" panose="02020603050405020304" pitchFamily="18" charset="0"/>
              </a:rPr>
              <a:t>In </a:t>
            </a:r>
            <a:r>
              <a:rPr lang="en-AU" sz="1200" dirty="0">
                <a:latin typeface="Helvetica" panose="020B0604020202020204" pitchFamily="34" charset="0"/>
                <a:ea typeface="Times New Roman" panose="02020603050405020304" pitchFamily="18" charset="0"/>
                <a:cs typeface="Times New Roman" panose="02020603050405020304" pitchFamily="18" charset="0"/>
              </a:rPr>
              <a:t>our review of existing </a:t>
            </a:r>
            <a:r>
              <a:rPr lang="en-AU" sz="1200" dirty="0" smtClean="0">
                <a:latin typeface="Helvetica" panose="020B0604020202020204" pitchFamily="34" charset="0"/>
                <a:ea typeface="Times New Roman" panose="02020603050405020304" pitchFamily="18" charset="0"/>
                <a:cs typeface="Times New Roman" panose="02020603050405020304" pitchFamily="18" charset="0"/>
              </a:rPr>
              <a:t>bills, </a:t>
            </a:r>
            <a:r>
              <a:rPr lang="en-AU" sz="1200" dirty="0">
                <a:latin typeface="Helvetica" panose="020B0604020202020204" pitchFamily="34" charset="0"/>
                <a:ea typeface="Times New Roman" panose="02020603050405020304" pitchFamily="18" charset="0"/>
                <a:cs typeface="Times New Roman" panose="02020603050405020304" pitchFamily="18" charset="0"/>
              </a:rPr>
              <a:t>detailed charges tables were relatively similar across different </a:t>
            </a:r>
            <a:r>
              <a:rPr lang="en-AU" sz="1200" dirty="0" smtClean="0">
                <a:latin typeface="Helvetica" panose="020B0604020202020204" pitchFamily="34" charset="0"/>
                <a:ea typeface="Times New Roman" panose="02020603050405020304" pitchFamily="18" charset="0"/>
                <a:cs typeface="Times New Roman" panose="02020603050405020304" pitchFamily="18" charset="0"/>
              </a:rPr>
              <a:t>retailers. However, a Canadian study tested in the design and formatting of the charges table. In an online survey experiment, they found that their alternative designs outperformed versions used in the market (</a:t>
            </a:r>
            <a:r>
              <a:rPr lang="en-AU" sz="1200" dirty="0" err="1" smtClean="0">
                <a:latin typeface="Helvetica" panose="020B0604020202020204" pitchFamily="34" charset="0"/>
                <a:ea typeface="Times New Roman" panose="02020603050405020304" pitchFamily="18" charset="0"/>
                <a:cs typeface="Times New Roman" panose="02020603050405020304" pitchFamily="18" charset="0"/>
              </a:rPr>
              <a:t>BEworks</a:t>
            </a:r>
            <a:r>
              <a:rPr lang="en-AU" sz="1200" dirty="0" smtClean="0">
                <a:latin typeface="Helvetica" panose="020B0604020202020204" pitchFamily="34" charset="0"/>
                <a:ea typeface="Times New Roman" panose="02020603050405020304" pitchFamily="18" charset="0"/>
                <a:cs typeface="Times New Roman" panose="02020603050405020304" pitchFamily="18" charset="0"/>
              </a:rPr>
              <a:t> 2014 pp59-64; </a:t>
            </a:r>
            <a:r>
              <a:rPr lang="en-AU" sz="1200" dirty="0" err="1" smtClean="0">
                <a:latin typeface="Helvetica" panose="020B0604020202020204" pitchFamily="34" charset="0"/>
                <a:ea typeface="Times New Roman" panose="02020603050405020304" pitchFamily="18" charset="0"/>
                <a:cs typeface="Times New Roman" panose="02020603050405020304" pitchFamily="18" charset="0"/>
              </a:rPr>
              <a:t>BEworks</a:t>
            </a:r>
            <a:r>
              <a:rPr lang="en-AU" sz="1200" dirty="0" smtClean="0">
                <a:latin typeface="Helvetica" panose="020B0604020202020204" pitchFamily="34" charset="0"/>
                <a:ea typeface="Times New Roman" panose="02020603050405020304" pitchFamily="18" charset="0"/>
                <a:cs typeface="Times New Roman" panose="02020603050405020304" pitchFamily="18" charset="0"/>
              </a:rPr>
              <a:t> 2016 pp10-11). </a:t>
            </a:r>
            <a:endParaRPr lang="en-AU" sz="1200" dirty="0">
              <a:latin typeface="Helvetica" panose="020B0604020202020204" pitchFamily="34" charset="0"/>
              <a:ea typeface="Times New Roman" panose="02020603050405020304" pitchFamily="18" charset="0"/>
              <a:cs typeface="Times New Roman" panose="02020603050405020304" pitchFamily="18" charset="0"/>
            </a:endParaRPr>
          </a:p>
          <a:p>
            <a:pPr>
              <a:lnSpc>
                <a:spcPts val="1400"/>
              </a:lnSpc>
              <a:spcAft>
                <a:spcPts val="600"/>
              </a:spcAft>
            </a:pPr>
            <a:r>
              <a:rPr lang="en-AU" sz="1200" dirty="0" smtClean="0">
                <a:latin typeface="Helvetica" panose="020B0604020202020204" pitchFamily="34" charset="0"/>
                <a:ea typeface="Times New Roman" panose="02020603050405020304" pitchFamily="18" charset="0"/>
                <a:cs typeface="Times New Roman" panose="02020603050405020304" pitchFamily="18" charset="0"/>
              </a:rPr>
              <a:t>We </a:t>
            </a:r>
            <a:r>
              <a:rPr lang="en-AU" sz="1200" dirty="0">
                <a:latin typeface="Helvetica" panose="020B0604020202020204" pitchFamily="34" charset="0"/>
                <a:ea typeface="Times New Roman" panose="02020603050405020304" pitchFamily="18" charset="0"/>
                <a:cs typeface="Times New Roman" panose="02020603050405020304" pitchFamily="18" charset="0"/>
              </a:rPr>
              <a:t>tested several designs, two of which were inspired by the </a:t>
            </a:r>
            <a:r>
              <a:rPr lang="en-AU" sz="1200" dirty="0" err="1">
                <a:latin typeface="Helvetica" panose="020B0604020202020204" pitchFamily="34" charset="0"/>
                <a:ea typeface="Times New Roman" panose="02020603050405020304" pitchFamily="18" charset="0"/>
                <a:cs typeface="Times New Roman" panose="02020603050405020304" pitchFamily="18" charset="0"/>
              </a:rPr>
              <a:t>BEworks</a:t>
            </a:r>
            <a:r>
              <a:rPr lang="en-AU" sz="1200" dirty="0">
                <a:latin typeface="Helvetica" panose="020B0604020202020204" pitchFamily="34" charset="0"/>
                <a:ea typeface="Times New Roman" panose="02020603050405020304" pitchFamily="18" charset="0"/>
                <a:cs typeface="Times New Roman" panose="02020603050405020304" pitchFamily="18" charset="0"/>
              </a:rPr>
              <a:t> design, against a version that looks similar to many designs currently in the market. </a:t>
            </a:r>
          </a:p>
          <a:p>
            <a:pPr>
              <a:lnSpc>
                <a:spcPts val="1400"/>
              </a:lnSpc>
              <a:spcAft>
                <a:spcPts val="600"/>
              </a:spcAft>
            </a:pPr>
            <a:r>
              <a:rPr lang="en-AU" sz="1200" dirty="0" smtClean="0">
                <a:latin typeface="Helvetica" panose="020B0604020202020204" pitchFamily="34" charset="0"/>
                <a:ea typeface="Times New Roman" panose="02020603050405020304" pitchFamily="18" charset="0"/>
                <a:cs typeface="Times New Roman" panose="02020603050405020304" pitchFamily="18" charset="0"/>
              </a:rPr>
              <a:t>We </a:t>
            </a:r>
            <a:r>
              <a:rPr lang="en-AU" sz="1200" dirty="0">
                <a:latin typeface="Helvetica" panose="020B0604020202020204" pitchFamily="34" charset="0"/>
                <a:ea typeface="Times New Roman" panose="02020603050405020304" pitchFamily="18" charset="0"/>
                <a:cs typeface="Times New Roman" panose="02020603050405020304" pitchFamily="18" charset="0"/>
              </a:rPr>
              <a:t>found that the alternative detailed charges tables failed to </a:t>
            </a:r>
            <a:r>
              <a:rPr lang="en-AU" sz="1200" dirty="0" smtClean="0">
                <a:latin typeface="Helvetica" panose="020B0604020202020204" pitchFamily="34" charset="0"/>
                <a:ea typeface="Times New Roman" panose="02020603050405020304" pitchFamily="18" charset="0"/>
                <a:cs typeface="Times New Roman" panose="02020603050405020304" pitchFamily="18" charset="0"/>
              </a:rPr>
              <a:t>outperform </a:t>
            </a:r>
            <a:r>
              <a:rPr lang="en-AU" sz="1200" dirty="0">
                <a:latin typeface="Helvetica" panose="020B0604020202020204" pitchFamily="34" charset="0"/>
                <a:ea typeface="Times New Roman" panose="02020603050405020304" pitchFamily="18" charset="0"/>
                <a:cs typeface="Times New Roman" panose="02020603050405020304" pitchFamily="18" charset="0"/>
              </a:rPr>
              <a:t>the familiar ‘invoice‑style’ table. </a:t>
            </a:r>
            <a:r>
              <a:rPr lang="en-AU" sz="1200" dirty="0" smtClean="0">
                <a:latin typeface="Helvetica" panose="020B0604020202020204" pitchFamily="34" charset="0"/>
                <a:ea typeface="Times New Roman" panose="02020603050405020304" pitchFamily="18" charset="0"/>
                <a:cs typeface="Times New Roman" panose="02020603050405020304" pitchFamily="18" charset="0"/>
              </a:rPr>
              <a:t>Consumers </a:t>
            </a:r>
            <a:r>
              <a:rPr lang="en-AU" sz="1200" dirty="0">
                <a:latin typeface="Helvetica" panose="020B0604020202020204" pitchFamily="34" charset="0"/>
                <a:ea typeface="Times New Roman" panose="02020603050405020304" pitchFamily="18" charset="0"/>
                <a:cs typeface="Times New Roman" panose="02020603050405020304" pitchFamily="18" charset="0"/>
              </a:rPr>
              <a:t>did not rate the new versions easier to </a:t>
            </a:r>
            <a:r>
              <a:rPr lang="en-AU" sz="1200" dirty="0" smtClean="0">
                <a:latin typeface="Helvetica" panose="020B0604020202020204" pitchFamily="34" charset="0"/>
                <a:ea typeface="Times New Roman" panose="02020603050405020304" pitchFamily="18" charset="0"/>
                <a:cs typeface="Times New Roman" panose="02020603050405020304" pitchFamily="18" charset="0"/>
              </a:rPr>
              <a:t>understand, </a:t>
            </a:r>
            <a:r>
              <a:rPr lang="en-AU" sz="1200" dirty="0">
                <a:latin typeface="Helvetica" panose="020B0604020202020204" pitchFamily="34" charset="0"/>
                <a:ea typeface="Times New Roman" panose="02020603050405020304" pitchFamily="18" charset="0"/>
                <a:cs typeface="Times New Roman" panose="02020603050405020304" pitchFamily="18" charset="0"/>
              </a:rPr>
              <a:t>nor were they able to answer the comprehension questions more accurately. In fact, the familiar table performed as well as – or possibly better than – </a:t>
            </a:r>
            <a:r>
              <a:rPr lang="en-AU" sz="1200" dirty="0" smtClean="0">
                <a:latin typeface="Helvetica" panose="020B0604020202020204" pitchFamily="34" charset="0"/>
                <a:ea typeface="Times New Roman" panose="02020603050405020304" pitchFamily="18" charset="0"/>
                <a:cs typeface="Times New Roman" panose="02020603050405020304" pitchFamily="18" charset="0"/>
              </a:rPr>
              <a:t>the others in terms of comprehension.</a:t>
            </a:r>
            <a:endParaRPr lang="en-AU" sz="1200" dirty="0">
              <a:latin typeface="Helvetica" panose="020B0604020202020204" pitchFamily="34" charset="0"/>
              <a:ea typeface="Times New Roman" panose="02020603050405020304" pitchFamily="18" charset="0"/>
              <a:cs typeface="Times New Roman" panose="02020603050405020304" pitchFamily="18" charset="0"/>
            </a:endParaRPr>
          </a:p>
          <a:p>
            <a:pPr>
              <a:lnSpc>
                <a:spcPts val="1400"/>
              </a:lnSpc>
              <a:spcAft>
                <a:spcPts val="600"/>
              </a:spcAft>
            </a:pPr>
            <a:r>
              <a:rPr lang="en-AU" sz="1200" dirty="0" smtClean="0">
                <a:latin typeface="Helvetica" panose="020B0604020202020204" pitchFamily="34" charset="0"/>
                <a:ea typeface="Times New Roman" panose="02020603050405020304" pitchFamily="18" charset="0"/>
                <a:cs typeface="Times New Roman" panose="02020603050405020304" pitchFamily="18" charset="0"/>
              </a:rPr>
              <a:t>In part, this was because respondents who saw the invoice-style table already had a high level of comprehension. Three-quarters </a:t>
            </a:r>
            <a:r>
              <a:rPr lang="en-AU" sz="1200" dirty="0">
                <a:latin typeface="Helvetica" panose="020B0604020202020204" pitchFamily="34" charset="0"/>
                <a:ea typeface="Times New Roman" panose="02020603050405020304" pitchFamily="18" charset="0"/>
                <a:cs typeface="Times New Roman" panose="02020603050405020304" pitchFamily="18" charset="0"/>
              </a:rPr>
              <a:t>of </a:t>
            </a:r>
            <a:r>
              <a:rPr lang="en-AU" sz="1200" dirty="0" smtClean="0">
                <a:latin typeface="Helvetica" panose="020B0604020202020204" pitchFamily="34" charset="0"/>
                <a:ea typeface="Times New Roman" panose="02020603050405020304" pitchFamily="18" charset="0"/>
                <a:cs typeface="Times New Roman" panose="02020603050405020304" pitchFamily="18" charset="0"/>
              </a:rPr>
              <a:t>these respondents were </a:t>
            </a:r>
            <a:r>
              <a:rPr lang="en-AU" sz="1200" dirty="0">
                <a:latin typeface="Helvetica" panose="020B0604020202020204" pitchFamily="34" charset="0"/>
                <a:ea typeface="Times New Roman" panose="02020603050405020304" pitchFamily="18" charset="0"/>
                <a:cs typeface="Times New Roman" panose="02020603050405020304" pitchFamily="18" charset="0"/>
              </a:rPr>
              <a:t>able to verify the amount of the supply </a:t>
            </a:r>
            <a:r>
              <a:rPr lang="en-AU" sz="1200" dirty="0" smtClean="0">
                <a:latin typeface="Helvetica" panose="020B0604020202020204" pitchFamily="34" charset="0"/>
                <a:ea typeface="Times New Roman" panose="02020603050405020304" pitchFamily="18" charset="0"/>
                <a:cs typeface="Times New Roman" panose="02020603050405020304" pitchFamily="18" charset="0"/>
              </a:rPr>
              <a:t>charge, </a:t>
            </a:r>
            <a:r>
              <a:rPr lang="en-AU" sz="1200" dirty="0">
                <a:latin typeface="Helvetica" panose="020B0604020202020204" pitchFamily="34" charset="0"/>
                <a:ea typeface="Times New Roman" panose="02020603050405020304" pitchFamily="18" charset="0"/>
                <a:cs typeface="Times New Roman" panose="02020603050405020304" pitchFamily="18" charset="0"/>
              </a:rPr>
              <a:t>and to rate the detailed charge breakdown as easy to understand. </a:t>
            </a:r>
          </a:p>
          <a:p>
            <a:pPr>
              <a:lnSpc>
                <a:spcPts val="1400"/>
              </a:lnSpc>
              <a:spcAft>
                <a:spcPts val="600"/>
              </a:spcAft>
            </a:pPr>
            <a:r>
              <a:rPr lang="en-AU" sz="1200" dirty="0">
                <a:latin typeface="Helvetica" panose="020B0604020202020204" pitchFamily="34" charset="0"/>
                <a:ea typeface="Times New Roman" panose="02020603050405020304" pitchFamily="18" charset="0"/>
                <a:cs typeface="Times New Roman" panose="02020603050405020304" pitchFamily="18" charset="0"/>
              </a:rPr>
              <a:t>One challenge is to create a design that is flexible enough to be adapted for any of the different pricing models currently available in the market</a:t>
            </a:r>
            <a:r>
              <a:rPr lang="en-AU" sz="1200" dirty="0" smtClean="0">
                <a:latin typeface="Helvetica" panose="020B0604020202020204" pitchFamily="34" charset="0"/>
                <a:ea typeface="Times New Roman" panose="02020603050405020304" pitchFamily="18" charset="0"/>
                <a:cs typeface="Times New Roman" panose="02020603050405020304" pitchFamily="18" charset="0"/>
              </a:rPr>
              <a:t>.</a:t>
            </a:r>
            <a:endParaRPr lang="en-AU" sz="1200" dirty="0">
              <a:latin typeface="Helvetica" panose="020B0604020202020204" pitchFamily="34" charset="0"/>
              <a:ea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479425" y="476250"/>
            <a:ext cx="11233150" cy="775597"/>
          </a:xfrm>
        </p:spPr>
        <p:txBody>
          <a:bodyPr/>
          <a:lstStyle/>
          <a:p>
            <a:r>
              <a:rPr lang="en-US" dirty="0" smtClean="0"/>
              <a:t>Existing charges table performed at least as well as our </a:t>
            </a:r>
            <a:br>
              <a:rPr lang="en-US" dirty="0" smtClean="0"/>
            </a:br>
            <a:r>
              <a:rPr lang="en-US" dirty="0" smtClean="0"/>
              <a:t>re-designed tables</a:t>
            </a:r>
            <a:endParaRPr lang="en-US" dirty="0"/>
          </a:p>
        </p:txBody>
      </p:sp>
    </p:spTree>
    <p:extLst>
      <p:ext uri="{BB962C8B-B14F-4D97-AF65-F5344CB8AC3E}">
        <p14:creationId xmlns:p14="http://schemas.microsoft.com/office/powerpoint/2010/main" val="29546018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146FAA3-5F10-EC41-882E-FB4187E570D3}" type="slidenum">
              <a:rPr lang="en-AU" smtClean="0"/>
              <a:pPr/>
              <a:t>47</a:t>
            </a:fld>
            <a:endParaRPr lang="en-AU"/>
          </a:p>
        </p:txBody>
      </p:sp>
      <p:graphicFrame>
        <p:nvGraphicFramePr>
          <p:cNvPr id="6" name="Table 5" descr="F. Bill comprehension: switching and market engagement"/>
          <p:cNvGraphicFramePr>
            <a:graphicFrameLocks noGrp="1"/>
          </p:cNvGraphicFramePr>
          <p:nvPr>
            <p:extLst>
              <p:ext uri="{D42A27DB-BD31-4B8C-83A1-F6EECF244321}">
                <p14:modId xmlns:p14="http://schemas.microsoft.com/office/powerpoint/2010/main" val="3141578968"/>
              </p:ext>
            </p:extLst>
          </p:nvPr>
        </p:nvGraphicFramePr>
        <p:xfrm>
          <a:off x="546099" y="1226471"/>
          <a:ext cx="11166476" cy="4023360"/>
        </p:xfrm>
        <a:graphic>
          <a:graphicData uri="http://schemas.openxmlformats.org/drawingml/2006/table">
            <a:tbl>
              <a:tblPr firstRow="1" bandRow="1">
                <a:tableStyleId>{5C22544A-7EE6-4342-B048-85BDC9FD1C3A}</a:tableStyleId>
              </a:tblPr>
              <a:tblGrid>
                <a:gridCol w="463551">
                  <a:extLst>
                    <a:ext uri="{9D8B030D-6E8A-4147-A177-3AD203B41FA5}">
                      <a16:colId xmlns:a16="http://schemas.microsoft.com/office/drawing/2014/main" val="2038765868"/>
                    </a:ext>
                  </a:extLst>
                </a:gridCol>
                <a:gridCol w="10702925">
                  <a:extLst>
                    <a:ext uri="{9D8B030D-6E8A-4147-A177-3AD203B41FA5}">
                      <a16:colId xmlns:a16="http://schemas.microsoft.com/office/drawing/2014/main" val="1348013624"/>
                    </a:ext>
                  </a:extLst>
                </a:gridCol>
              </a:tblGrid>
              <a:tr h="460535">
                <a:tc>
                  <a:txBody>
                    <a:bodyPr/>
                    <a:lstStyle/>
                    <a:p>
                      <a:pPr>
                        <a:lnSpc>
                          <a:spcPct val="150000"/>
                        </a:lnSpc>
                      </a:pPr>
                      <a:r>
                        <a:rPr lang="en-AU" b="1" dirty="0" smtClean="0">
                          <a:solidFill>
                            <a:schemeClr val="bg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ct val="150000"/>
                        </a:lnSpc>
                      </a:pPr>
                      <a:r>
                        <a:rPr lang="en-AU" b="1" dirty="0" smtClean="0">
                          <a:solidFill>
                            <a:schemeClr val="bg1"/>
                          </a:solidFill>
                        </a:rPr>
                        <a:t>Context and research design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9906460"/>
                  </a:ext>
                </a:extLst>
              </a:tr>
              <a:tr h="460535">
                <a:tc>
                  <a:txBody>
                    <a:bodyPr/>
                    <a:lstStyle/>
                    <a:p>
                      <a:pPr>
                        <a:lnSpc>
                          <a:spcPct val="150000"/>
                        </a:lnSpc>
                      </a:pPr>
                      <a:r>
                        <a:rPr lang="en-AU" b="1" dirty="0" smtClean="0">
                          <a:solidFill>
                            <a:schemeClr val="bg1"/>
                          </a:solidFill>
                        </a:rPr>
                        <a:t>B.</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AU" b="1" smtClean="0">
                          <a:solidFill>
                            <a:schemeClr val="bg1"/>
                          </a:solidFill>
                        </a:rPr>
                        <a:t>Survey overview</a:t>
                      </a:r>
                      <a:endParaRPr lang="en-AU" b="1" dirty="0" smtClean="0">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93609543"/>
                  </a:ext>
                </a:extLst>
              </a:tr>
              <a:tr h="460535">
                <a:tc>
                  <a:txBody>
                    <a:bodyPr/>
                    <a:lstStyle/>
                    <a:p>
                      <a:pPr>
                        <a:lnSpc>
                          <a:spcPct val="150000"/>
                        </a:lnSpc>
                      </a:pPr>
                      <a:r>
                        <a:rPr lang="en-AU" b="1" dirty="0" smtClean="0">
                          <a:solidFill>
                            <a:schemeClr val="bg1"/>
                          </a:solidFill>
                        </a:rPr>
                        <a:t>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AU" b="1" smtClean="0">
                          <a:solidFill>
                            <a:schemeClr val="bg1"/>
                          </a:solidFill>
                        </a:rPr>
                        <a:t>Bill content</a:t>
                      </a:r>
                      <a:endParaRPr lang="en-AU"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2763270"/>
                  </a:ext>
                </a:extLst>
              </a:tr>
              <a:tr h="460535">
                <a:tc>
                  <a:txBody>
                    <a:bodyPr/>
                    <a:lstStyle/>
                    <a:p>
                      <a:pPr>
                        <a:lnSpc>
                          <a:spcPct val="150000"/>
                        </a:lnSpc>
                      </a:pPr>
                      <a:r>
                        <a:rPr lang="en-AU" b="1" dirty="0" smtClean="0">
                          <a:solidFill>
                            <a:schemeClr val="bg1"/>
                          </a:solidFill>
                        </a:rPr>
                        <a:t>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AU" b="1" dirty="0" smtClean="0">
                          <a:solidFill>
                            <a:schemeClr val="bg1"/>
                          </a:solidFill>
                        </a:rPr>
                        <a:t>Bill simplification: length</a:t>
                      </a:r>
                      <a:r>
                        <a:rPr lang="en-AU" b="1" baseline="0" dirty="0" smtClean="0">
                          <a:solidFill>
                            <a:schemeClr val="bg1"/>
                          </a:solidFill>
                        </a:rPr>
                        <a:t> and layout</a:t>
                      </a:r>
                      <a:endParaRPr lang="en-AU"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5524755"/>
                  </a:ext>
                </a:extLst>
              </a:tr>
              <a:tr h="460535">
                <a:tc>
                  <a:txBody>
                    <a:bodyPr/>
                    <a:lstStyle/>
                    <a:p>
                      <a:pPr>
                        <a:lnSpc>
                          <a:spcPct val="150000"/>
                        </a:lnSpc>
                      </a:pPr>
                      <a:r>
                        <a:rPr lang="en-AU" b="1" smtClean="0">
                          <a:solidFill>
                            <a:schemeClr val="bg1"/>
                          </a:solidFill>
                        </a:rPr>
                        <a:t>E.</a:t>
                      </a:r>
                      <a:endParaRPr lang="en-AU"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US" b="1" smtClean="0">
                          <a:solidFill>
                            <a:schemeClr val="bg1"/>
                          </a:solidFill>
                        </a:rPr>
                        <a:t>Bill comprehension: how the bill is calculated</a:t>
                      </a:r>
                      <a:endParaRPr lang="en-US"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15367288"/>
                  </a:ext>
                </a:extLst>
              </a:tr>
              <a:tr h="460535">
                <a:tc>
                  <a:txBody>
                    <a:bodyPr/>
                    <a:lstStyle/>
                    <a:p>
                      <a:pPr>
                        <a:lnSpc>
                          <a:spcPct val="150000"/>
                        </a:lnSpc>
                      </a:pPr>
                      <a:r>
                        <a:rPr lang="en-AU" b="1" smtClean="0">
                          <a:solidFill>
                            <a:schemeClr val="bg1"/>
                          </a:solidFill>
                        </a:rPr>
                        <a:t>F.</a:t>
                      </a:r>
                      <a:endParaRPr lang="en-AU"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42E3B"/>
                    </a:solidFill>
                  </a:tcPr>
                </a:tc>
                <a:tc>
                  <a:txBody>
                    <a:bodyPr/>
                    <a:lstStyle/>
                    <a:p>
                      <a:pPr>
                        <a:lnSpc>
                          <a:spcPct val="150000"/>
                        </a:lnSpc>
                      </a:pPr>
                      <a:r>
                        <a:rPr lang="en-AU" b="1" dirty="0" smtClean="0">
                          <a:solidFill>
                            <a:schemeClr val="bg1"/>
                          </a:solidFill>
                        </a:rPr>
                        <a:t>Bill</a:t>
                      </a:r>
                      <a:r>
                        <a:rPr lang="en-AU" b="1" baseline="0" dirty="0" smtClean="0">
                          <a:solidFill>
                            <a:schemeClr val="bg1"/>
                          </a:solidFill>
                        </a:rPr>
                        <a:t> c</a:t>
                      </a:r>
                      <a:r>
                        <a:rPr lang="en-AU" b="1" dirty="0" smtClean="0">
                          <a:solidFill>
                            <a:schemeClr val="bg1"/>
                          </a:solidFill>
                        </a:rPr>
                        <a:t>omprehension: switching and market engagement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42E3B"/>
                    </a:solidFill>
                  </a:tcPr>
                </a:tc>
                <a:extLst>
                  <a:ext uri="{0D108BD9-81ED-4DB2-BD59-A6C34878D82A}">
                    <a16:rowId xmlns:a16="http://schemas.microsoft.com/office/drawing/2014/main" val="556872847"/>
                  </a:ext>
                </a:extLst>
              </a:tr>
              <a:tr h="460535">
                <a:tc>
                  <a:txBody>
                    <a:bodyPr/>
                    <a:lstStyle/>
                    <a:p>
                      <a:pPr>
                        <a:lnSpc>
                          <a:spcPct val="150000"/>
                        </a:lnSpc>
                      </a:pPr>
                      <a:r>
                        <a:rPr lang="en-AU" b="1" dirty="0" smtClean="0">
                          <a:solidFill>
                            <a:schemeClr val="bg1"/>
                          </a:solidFill>
                        </a:rPr>
                        <a:t>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US" b="1" dirty="0" smtClean="0">
                          <a:solidFill>
                            <a:schemeClr val="bg1"/>
                          </a:solidFill>
                        </a:rPr>
                        <a:t>Bill comprehension: energy usage and solar exports</a:t>
                      </a:r>
                      <a:endParaRPr lang="en-AU"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88239260"/>
                  </a:ext>
                </a:extLst>
              </a:tr>
              <a:tr h="460535">
                <a:tc>
                  <a:txBody>
                    <a:bodyPr/>
                    <a:lstStyle/>
                    <a:p>
                      <a:pPr>
                        <a:lnSpc>
                          <a:spcPct val="150000"/>
                        </a:lnSpc>
                      </a:pPr>
                      <a:r>
                        <a:rPr lang="en-AU" b="1" dirty="0" smtClean="0">
                          <a:solidFill>
                            <a:schemeClr val="bg1"/>
                          </a:solidFill>
                        </a:rPr>
                        <a:t>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AU" b="1" dirty="0" smtClean="0">
                          <a:solidFill>
                            <a:schemeClr val="bg1"/>
                          </a:solidFill>
                        </a:rPr>
                        <a:t>Limitations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06655336"/>
                  </a:ext>
                </a:extLst>
              </a:tr>
            </a:tbl>
          </a:graphicData>
        </a:graphic>
      </p:graphicFrame>
      <p:sp>
        <p:nvSpPr>
          <p:cNvPr id="5" name="Title 5"/>
          <p:cNvSpPr>
            <a:spLocks noGrp="1"/>
          </p:cNvSpPr>
          <p:nvPr>
            <p:ph type="title"/>
          </p:nvPr>
        </p:nvSpPr>
        <p:spPr>
          <a:xfrm>
            <a:off x="479425" y="476250"/>
            <a:ext cx="11233150" cy="443198"/>
          </a:xfrm>
        </p:spPr>
        <p:txBody>
          <a:bodyPr/>
          <a:lstStyle/>
          <a:p>
            <a:r>
              <a:rPr lang="en-AU" sz="3200" dirty="0" smtClean="0"/>
              <a:t>Contents</a:t>
            </a:r>
            <a:endParaRPr lang="en-AU" sz="3200" dirty="0"/>
          </a:p>
        </p:txBody>
      </p:sp>
    </p:spTree>
    <p:extLst>
      <p:ext uri="{BB962C8B-B14F-4D97-AF65-F5344CB8AC3E}">
        <p14:creationId xmlns:p14="http://schemas.microsoft.com/office/powerpoint/2010/main" val="6067169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DEECEA"/>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299823" y="6573220"/>
            <a:ext cx="412751" cy="123111"/>
          </a:xfrm>
        </p:spPr>
        <p:txBody>
          <a:bodyPr/>
          <a:lstStyle/>
          <a:p>
            <a:fld id="{0500C9E6-702F-A843-8A04-80C500C6891A}" type="slidenum">
              <a:rPr lang="en-AU" smtClean="0"/>
              <a:t>48</a:t>
            </a:fld>
            <a:endParaRPr lang="en-AU" dirty="0"/>
          </a:p>
        </p:txBody>
      </p:sp>
      <p:sp>
        <p:nvSpPr>
          <p:cNvPr id="7" name="Text Placeholder 3"/>
          <p:cNvSpPr txBox="1">
            <a:spLocks/>
          </p:cNvSpPr>
          <p:nvPr/>
        </p:nvSpPr>
        <p:spPr>
          <a:xfrm>
            <a:off x="8292574" y="1854153"/>
            <a:ext cx="3420000" cy="4364002"/>
          </a:xfrm>
          <a:prstGeom prst="rect">
            <a:avLst/>
          </a:prstGeom>
        </p:spPr>
        <p:txBody>
          <a:bodyPr vert="horz" lIns="0" tIns="0" rIns="0" bIns="0" rtlCol="0">
            <a:noAutofit/>
          </a:bodyPr>
          <a:lstStyle>
            <a:lvl1pPr marL="360000" indent="-360000" algn="l" defTabSz="914400" rtl="0" eaLnBrk="1" latinLnBrk="0" hangingPunct="1">
              <a:lnSpc>
                <a:spcPct val="100000"/>
              </a:lnSpc>
              <a:spcBef>
                <a:spcPts val="800"/>
              </a:spcBef>
              <a:buClr>
                <a:schemeClr val="bg2"/>
              </a:buClr>
              <a:buFont typeface="+mj-lt"/>
              <a:buAutoNum type="arabicPeriod"/>
              <a:tabLst>
                <a:tab pos="5505450" algn="r"/>
              </a:tabLst>
              <a:defRPr sz="2000" b="1" kern="1200">
                <a:solidFill>
                  <a:schemeClr val="tx1"/>
                </a:solidFill>
                <a:latin typeface="+mn-lt"/>
                <a:ea typeface="+mn-ea"/>
                <a:cs typeface="+mn-cs"/>
              </a:defRPr>
            </a:lvl1pPr>
            <a:lvl2pPr marL="628650" indent="-269875" algn="l" defTabSz="914400" rtl="0" eaLnBrk="1" latinLnBrk="0" hangingPunct="1">
              <a:lnSpc>
                <a:spcPct val="100000"/>
              </a:lnSpc>
              <a:spcBef>
                <a:spcPts val="1400"/>
              </a:spcBef>
              <a:buClr>
                <a:schemeClr val="bg2"/>
              </a:buClr>
              <a:buFont typeface="+mj-lt"/>
              <a:buAutoNum type="alphaUcPeriod"/>
              <a:tabLst>
                <a:tab pos="5505450" algn="r"/>
              </a:tabLst>
              <a:defRPr sz="1600" b="0" kern="1200">
                <a:solidFill>
                  <a:schemeClr val="tx1"/>
                </a:solidFill>
                <a:latin typeface="+mn-lt"/>
                <a:ea typeface="+mn-ea"/>
                <a:cs typeface="+mn-cs"/>
              </a:defRPr>
            </a:lvl2pPr>
            <a:lvl3pPr marL="0" indent="0" algn="l" defTabSz="914400" rtl="0" eaLnBrk="1" latinLnBrk="0" hangingPunct="1">
              <a:lnSpc>
                <a:spcPct val="110000"/>
              </a:lnSpc>
              <a:spcBef>
                <a:spcPts val="700"/>
              </a:spcBef>
              <a:buFont typeface="Arial" panose="020B0604020202020204" pitchFamily="34" charset="0"/>
              <a:buNone/>
              <a:defRPr lang="en-GB" sz="1000" kern="1200">
                <a:solidFill>
                  <a:schemeClr val="tx1"/>
                </a:solidFill>
                <a:latin typeface="+mn-lt"/>
                <a:ea typeface="+mn-ea"/>
                <a:cs typeface="+mn-cs"/>
              </a:defRPr>
            </a:lvl3pPr>
            <a:lvl4pPr marL="144000" indent="-144000" algn="l" defTabSz="914400" rtl="0" eaLnBrk="1" latinLnBrk="0" hangingPunct="1">
              <a:lnSpc>
                <a:spcPct val="110000"/>
              </a:lnSpc>
              <a:spcBef>
                <a:spcPts val="700"/>
              </a:spcBef>
              <a:buClr>
                <a:schemeClr val="accent2"/>
              </a:buClr>
              <a:buFont typeface="Arial" panose="020B0604020202020204" pitchFamily="34" charset="0"/>
              <a:buChar char="•"/>
              <a:defRPr sz="1000" kern="1200">
                <a:solidFill>
                  <a:schemeClr val="tx1"/>
                </a:solidFill>
                <a:latin typeface="+mn-lt"/>
                <a:ea typeface="+mn-ea"/>
                <a:cs typeface="+mn-cs"/>
              </a:defRPr>
            </a:lvl4pPr>
            <a:lvl5pPr marL="288000" indent="-144000" algn="l" defTabSz="914400" rtl="0" eaLnBrk="1" latinLnBrk="0" hangingPunct="1">
              <a:lnSpc>
                <a:spcPct val="110000"/>
              </a:lnSpc>
              <a:spcBef>
                <a:spcPts val="700"/>
              </a:spcBef>
              <a:buClr>
                <a:schemeClr val="accent2"/>
              </a:buClr>
              <a:buFont typeface="System Font Regular"/>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0" dirty="0" smtClean="0"/>
              <a:t>We </a:t>
            </a:r>
            <a:r>
              <a:rPr lang="en-US" sz="1200" b="0" dirty="0"/>
              <a:t>tested </a:t>
            </a:r>
            <a:r>
              <a:rPr lang="en-US" sz="1200" b="0" dirty="0" smtClean="0"/>
              <a:t>two bill elements that may help counter inertia and status-quo bias: </a:t>
            </a:r>
          </a:p>
          <a:p>
            <a:pPr marL="171450" indent="-171450">
              <a:spcBef>
                <a:spcPts val="600"/>
              </a:spcBef>
              <a:buClr>
                <a:schemeClr val="tx1"/>
              </a:buClr>
              <a:buFont typeface="Arial" panose="020B0604020202020204" pitchFamily="34" charset="0"/>
              <a:buChar char="•"/>
            </a:pPr>
            <a:r>
              <a:rPr lang="en-US" sz="1200" b="0" dirty="0"/>
              <a:t>A</a:t>
            </a:r>
            <a:r>
              <a:rPr lang="en-US" sz="1200" b="0" dirty="0" smtClean="0"/>
              <a:t> ‘best offer’, encouraging respondents to switch to a cheaper plan from the same retailer </a:t>
            </a:r>
            <a:endParaRPr lang="en-US" sz="1200" b="0" dirty="0"/>
          </a:p>
          <a:p>
            <a:pPr marL="171450" indent="-171450">
              <a:spcBef>
                <a:spcPts val="600"/>
              </a:spcBef>
              <a:buClr>
                <a:schemeClr val="tx1"/>
              </a:buClr>
              <a:buFont typeface="Arial" panose="020B0604020202020204" pitchFamily="34" charset="0"/>
              <a:buChar char="•"/>
            </a:pPr>
            <a:r>
              <a:rPr lang="en-US" sz="1200" b="0" dirty="0" smtClean="0"/>
              <a:t>A comparison of the current plan to the government reference price.</a:t>
            </a:r>
            <a:endParaRPr lang="en-US" sz="1200" b="0" dirty="0"/>
          </a:p>
          <a:p>
            <a:pPr marL="0" indent="0">
              <a:buNone/>
            </a:pPr>
            <a:r>
              <a:rPr lang="en-US" sz="1200" dirty="0" smtClean="0"/>
              <a:t>Best offer</a:t>
            </a:r>
          </a:p>
          <a:p>
            <a:pPr marL="0" indent="0">
              <a:buNone/>
            </a:pPr>
            <a:r>
              <a:rPr lang="en-US" sz="1200" b="0" dirty="0" smtClean="0"/>
              <a:t>Respondents who saw a ‘best offer’ on their bill were 2-3 times more likely to suggest switching plans as a way to reduce energy costs.</a:t>
            </a:r>
          </a:p>
          <a:p>
            <a:pPr marL="0" indent="0">
              <a:buNone/>
            </a:pPr>
            <a:r>
              <a:rPr lang="en-US" sz="1200" dirty="0" smtClean="0"/>
              <a:t>Reference price</a:t>
            </a:r>
            <a:endParaRPr lang="en-US" sz="1200" dirty="0"/>
          </a:p>
          <a:p>
            <a:pPr marL="0" indent="0">
              <a:buNone/>
            </a:pPr>
            <a:r>
              <a:rPr lang="en-US" sz="1200" b="0" dirty="0" smtClean="0"/>
              <a:t>Respondents with plans equal to the reference price were much more likely to say they would shop around than those with plans below the reference price. </a:t>
            </a:r>
          </a:p>
          <a:p>
            <a:pPr marL="0" indent="0">
              <a:buNone/>
            </a:pPr>
            <a:r>
              <a:rPr lang="en-US" sz="1200" b="0" dirty="0"/>
              <a:t>It is possible that consumers who have plans below the reference price will incorrectly interpret </a:t>
            </a:r>
            <a:r>
              <a:rPr lang="en-US" sz="1200" b="0" dirty="0" smtClean="0"/>
              <a:t>this as </a:t>
            </a:r>
            <a:r>
              <a:rPr lang="en-US" sz="1200" b="0" dirty="0"/>
              <a:t>a sign they are on a good plan, inducing </a:t>
            </a:r>
            <a:r>
              <a:rPr lang="en-US" sz="1200" b="0" dirty="0" smtClean="0"/>
              <a:t>complacency</a:t>
            </a:r>
            <a:r>
              <a:rPr lang="en-US" sz="1200" b="0" dirty="0"/>
              <a:t>. However, we did not test this directly so this remains a question for further research</a:t>
            </a:r>
            <a:r>
              <a:rPr lang="en-US" sz="1200" b="0" dirty="0" smtClean="0"/>
              <a:t>.</a:t>
            </a:r>
          </a:p>
        </p:txBody>
      </p:sp>
      <p:sp>
        <p:nvSpPr>
          <p:cNvPr id="9" name="Text Placeholder 3"/>
          <p:cNvSpPr txBox="1">
            <a:spLocks/>
          </p:cNvSpPr>
          <p:nvPr/>
        </p:nvSpPr>
        <p:spPr>
          <a:xfrm>
            <a:off x="8306412" y="1123114"/>
            <a:ext cx="2988000" cy="681919"/>
          </a:xfrm>
          <a:prstGeom prst="rect">
            <a:avLst/>
          </a:prstGeom>
        </p:spPr>
        <p:txBody>
          <a:bodyPr vert="horz" lIns="0" tIns="0" rIns="0" bIns="0" rtlCol="0" anchor="b">
            <a:noAutofit/>
          </a:bodyPr>
          <a:lstStyle>
            <a:lvl1pPr marL="360000" indent="-360000" algn="l" defTabSz="914400" rtl="0" eaLnBrk="1" latinLnBrk="0" hangingPunct="1">
              <a:lnSpc>
                <a:spcPct val="100000"/>
              </a:lnSpc>
              <a:spcBef>
                <a:spcPts val="800"/>
              </a:spcBef>
              <a:buClr>
                <a:schemeClr val="bg2"/>
              </a:buClr>
              <a:buFont typeface="+mj-lt"/>
              <a:buAutoNum type="arabicPeriod"/>
              <a:tabLst>
                <a:tab pos="5505450" algn="r"/>
              </a:tabLst>
              <a:defRPr sz="2000" b="1" kern="1200">
                <a:solidFill>
                  <a:schemeClr val="tx1"/>
                </a:solidFill>
                <a:latin typeface="+mn-lt"/>
                <a:ea typeface="+mn-ea"/>
                <a:cs typeface="+mn-cs"/>
              </a:defRPr>
            </a:lvl1pPr>
            <a:lvl2pPr marL="628650" indent="-269875" algn="l" defTabSz="914400" rtl="0" eaLnBrk="1" latinLnBrk="0" hangingPunct="1">
              <a:lnSpc>
                <a:spcPct val="100000"/>
              </a:lnSpc>
              <a:spcBef>
                <a:spcPts val="1400"/>
              </a:spcBef>
              <a:buClr>
                <a:schemeClr val="bg2"/>
              </a:buClr>
              <a:buFont typeface="+mj-lt"/>
              <a:buAutoNum type="alphaUcPeriod"/>
              <a:tabLst>
                <a:tab pos="5505450" algn="r"/>
              </a:tabLst>
              <a:defRPr sz="1600" b="0" kern="1200">
                <a:solidFill>
                  <a:schemeClr val="tx1"/>
                </a:solidFill>
                <a:latin typeface="+mn-lt"/>
                <a:ea typeface="+mn-ea"/>
                <a:cs typeface="+mn-cs"/>
              </a:defRPr>
            </a:lvl2pPr>
            <a:lvl3pPr marL="0" indent="0" algn="l" defTabSz="914400" rtl="0" eaLnBrk="1" latinLnBrk="0" hangingPunct="1">
              <a:lnSpc>
                <a:spcPct val="110000"/>
              </a:lnSpc>
              <a:spcBef>
                <a:spcPts val="700"/>
              </a:spcBef>
              <a:buFont typeface="Arial" panose="020B0604020202020204" pitchFamily="34" charset="0"/>
              <a:buNone/>
              <a:defRPr lang="en-GB" sz="1000" kern="1200">
                <a:solidFill>
                  <a:schemeClr val="tx1"/>
                </a:solidFill>
                <a:latin typeface="+mn-lt"/>
                <a:ea typeface="+mn-ea"/>
                <a:cs typeface="+mn-cs"/>
              </a:defRPr>
            </a:lvl3pPr>
            <a:lvl4pPr marL="144000" indent="-144000" algn="l" defTabSz="914400" rtl="0" eaLnBrk="1" latinLnBrk="0" hangingPunct="1">
              <a:lnSpc>
                <a:spcPct val="110000"/>
              </a:lnSpc>
              <a:spcBef>
                <a:spcPts val="700"/>
              </a:spcBef>
              <a:buClr>
                <a:schemeClr val="accent2"/>
              </a:buClr>
              <a:buFont typeface="Arial" panose="020B0604020202020204" pitchFamily="34" charset="0"/>
              <a:buChar char="•"/>
              <a:defRPr sz="1000" kern="1200">
                <a:solidFill>
                  <a:schemeClr val="tx1"/>
                </a:solidFill>
                <a:latin typeface="+mn-lt"/>
                <a:ea typeface="+mn-ea"/>
                <a:cs typeface="+mn-cs"/>
              </a:defRPr>
            </a:lvl4pPr>
            <a:lvl5pPr marL="288000" indent="-144000" algn="l" defTabSz="914400" rtl="0" eaLnBrk="1" latinLnBrk="0" hangingPunct="1">
              <a:lnSpc>
                <a:spcPct val="110000"/>
              </a:lnSpc>
              <a:spcBef>
                <a:spcPts val="700"/>
              </a:spcBef>
              <a:buClr>
                <a:schemeClr val="accent2"/>
              </a:buClr>
              <a:buFont typeface="System Font Regular"/>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400" dirty="0"/>
              <a:t>What we found</a:t>
            </a:r>
          </a:p>
        </p:txBody>
      </p:sp>
      <p:sp>
        <p:nvSpPr>
          <p:cNvPr id="10" name="Text Placeholder 3"/>
          <p:cNvSpPr txBox="1">
            <a:spLocks/>
          </p:cNvSpPr>
          <p:nvPr/>
        </p:nvSpPr>
        <p:spPr>
          <a:xfrm>
            <a:off x="4295999" y="1854153"/>
            <a:ext cx="3600000" cy="4465370"/>
          </a:xfrm>
          <a:prstGeom prst="rect">
            <a:avLst/>
          </a:prstGeom>
        </p:spPr>
        <p:txBody>
          <a:bodyPr vert="horz" lIns="0" tIns="0" rIns="0" bIns="0" rtlCol="0">
            <a:noAutofit/>
          </a:bodyPr>
          <a:lstStyle>
            <a:lvl1pPr marL="360000" indent="-360000" algn="l" defTabSz="914400" rtl="0" eaLnBrk="1" latinLnBrk="0" hangingPunct="1">
              <a:lnSpc>
                <a:spcPct val="100000"/>
              </a:lnSpc>
              <a:spcBef>
                <a:spcPts val="800"/>
              </a:spcBef>
              <a:buClr>
                <a:schemeClr val="bg2"/>
              </a:buClr>
              <a:buFont typeface="+mj-lt"/>
              <a:buAutoNum type="arabicPeriod"/>
              <a:tabLst>
                <a:tab pos="5505450" algn="r"/>
              </a:tabLst>
              <a:defRPr sz="2000" b="1" kern="1200">
                <a:solidFill>
                  <a:schemeClr val="tx1"/>
                </a:solidFill>
                <a:latin typeface="+mn-lt"/>
                <a:ea typeface="+mn-ea"/>
                <a:cs typeface="+mn-cs"/>
              </a:defRPr>
            </a:lvl1pPr>
            <a:lvl2pPr marL="628650" indent="-269875" algn="l" defTabSz="914400" rtl="0" eaLnBrk="1" latinLnBrk="0" hangingPunct="1">
              <a:lnSpc>
                <a:spcPct val="100000"/>
              </a:lnSpc>
              <a:spcBef>
                <a:spcPts val="1400"/>
              </a:spcBef>
              <a:buClr>
                <a:schemeClr val="bg2"/>
              </a:buClr>
              <a:buFont typeface="+mj-lt"/>
              <a:buAutoNum type="alphaUcPeriod"/>
              <a:tabLst>
                <a:tab pos="5505450" algn="r"/>
              </a:tabLst>
              <a:defRPr sz="1600" b="0" kern="1200">
                <a:solidFill>
                  <a:schemeClr val="tx1"/>
                </a:solidFill>
                <a:latin typeface="+mn-lt"/>
                <a:ea typeface="+mn-ea"/>
                <a:cs typeface="+mn-cs"/>
              </a:defRPr>
            </a:lvl2pPr>
            <a:lvl3pPr marL="0" indent="0" algn="l" defTabSz="914400" rtl="0" eaLnBrk="1" latinLnBrk="0" hangingPunct="1">
              <a:lnSpc>
                <a:spcPct val="110000"/>
              </a:lnSpc>
              <a:spcBef>
                <a:spcPts val="700"/>
              </a:spcBef>
              <a:buFont typeface="Arial" panose="020B0604020202020204" pitchFamily="34" charset="0"/>
              <a:buNone/>
              <a:defRPr lang="en-GB" sz="1000" kern="1200">
                <a:solidFill>
                  <a:schemeClr val="tx1"/>
                </a:solidFill>
                <a:latin typeface="+mn-lt"/>
                <a:ea typeface="+mn-ea"/>
                <a:cs typeface="+mn-cs"/>
              </a:defRPr>
            </a:lvl3pPr>
            <a:lvl4pPr marL="144000" indent="-144000" algn="l" defTabSz="914400" rtl="0" eaLnBrk="1" latinLnBrk="0" hangingPunct="1">
              <a:lnSpc>
                <a:spcPct val="110000"/>
              </a:lnSpc>
              <a:spcBef>
                <a:spcPts val="700"/>
              </a:spcBef>
              <a:buClr>
                <a:schemeClr val="accent2"/>
              </a:buClr>
              <a:buFont typeface="Arial" panose="020B0604020202020204" pitchFamily="34" charset="0"/>
              <a:buChar char="•"/>
              <a:defRPr sz="1000" kern="1200">
                <a:solidFill>
                  <a:schemeClr val="tx1"/>
                </a:solidFill>
                <a:latin typeface="+mn-lt"/>
                <a:ea typeface="+mn-ea"/>
                <a:cs typeface="+mn-cs"/>
              </a:defRPr>
            </a:lvl4pPr>
            <a:lvl5pPr marL="288000" indent="-144000" algn="l" defTabSz="914400" rtl="0" eaLnBrk="1" latinLnBrk="0" hangingPunct="1">
              <a:lnSpc>
                <a:spcPct val="110000"/>
              </a:lnSpc>
              <a:spcBef>
                <a:spcPts val="700"/>
              </a:spcBef>
              <a:buClr>
                <a:schemeClr val="accent2"/>
              </a:buClr>
              <a:buFont typeface="System Font Regular"/>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0" dirty="0"/>
              <a:t>There are many costs involved in and barriers to switching products. For example: </a:t>
            </a:r>
          </a:p>
          <a:p>
            <a:pPr marL="171450" indent="-171450">
              <a:spcBef>
                <a:spcPts val="600"/>
              </a:spcBef>
              <a:buClrTx/>
              <a:buFont typeface="Arial" panose="020B0604020202020204" pitchFamily="34" charset="0"/>
              <a:buChar char="•"/>
            </a:pPr>
            <a:r>
              <a:rPr lang="en-US" sz="1200" b="0" dirty="0"/>
              <a:t>The time and effort involved in searching for and comparing alternative </a:t>
            </a:r>
            <a:r>
              <a:rPr lang="en-US" sz="1200" b="0" dirty="0" smtClean="0"/>
              <a:t>products</a:t>
            </a:r>
            <a:endParaRPr lang="en-US" sz="1200" b="0" dirty="0"/>
          </a:p>
          <a:p>
            <a:pPr marL="171450" indent="-171450">
              <a:spcBef>
                <a:spcPts val="600"/>
              </a:spcBef>
              <a:buClrTx/>
              <a:buFont typeface="Arial" panose="020B0604020202020204" pitchFamily="34" charset="0"/>
              <a:buChar char="•"/>
            </a:pPr>
            <a:r>
              <a:rPr lang="en-US" sz="1200" b="0" dirty="0" smtClean="0"/>
              <a:t>The fees and transaction costs associated with actually switching</a:t>
            </a:r>
            <a:endParaRPr lang="en-US" sz="1200" b="0" dirty="0"/>
          </a:p>
          <a:p>
            <a:pPr marL="171450" indent="-171450">
              <a:spcBef>
                <a:spcPts val="600"/>
              </a:spcBef>
              <a:buClrTx/>
              <a:buFont typeface="Arial" panose="020B0604020202020204" pitchFamily="34" charset="0"/>
              <a:buChar char="•"/>
            </a:pPr>
            <a:r>
              <a:rPr lang="en-US" sz="1200" b="0" dirty="0"/>
              <a:t>Some consumer have a bias towards the status quo</a:t>
            </a:r>
          </a:p>
          <a:p>
            <a:pPr marL="171450" indent="-171450">
              <a:spcBef>
                <a:spcPts val="600"/>
              </a:spcBef>
              <a:buClrTx/>
              <a:buFont typeface="Arial" panose="020B0604020202020204" pitchFamily="34" charset="0"/>
              <a:buChar char="•"/>
            </a:pPr>
            <a:r>
              <a:rPr lang="en-US" sz="1200" b="0" dirty="0"/>
              <a:t>Consumers may fear being worse off if they switch. </a:t>
            </a:r>
          </a:p>
          <a:p>
            <a:pPr marL="171450" indent="-171450">
              <a:spcBef>
                <a:spcPts val="600"/>
              </a:spcBef>
              <a:buClrTx/>
              <a:buFont typeface="Arial" panose="020B0604020202020204" pitchFamily="34" charset="0"/>
              <a:buChar char="•"/>
            </a:pPr>
            <a:r>
              <a:rPr lang="en-US" sz="1200" b="0" dirty="0"/>
              <a:t>Consumers may think all retailers are the same and there is no point to switching.</a:t>
            </a:r>
          </a:p>
          <a:p>
            <a:pPr marL="0" indent="0">
              <a:buNone/>
            </a:pPr>
            <a:r>
              <a:rPr lang="en-US" sz="1200" b="0" dirty="0" smtClean="0"/>
              <a:t>When combined with other tools and interventions, bills may have an important role to increase market engagement. For example, bills may:</a:t>
            </a:r>
          </a:p>
          <a:p>
            <a:pPr marL="171450" indent="-171450">
              <a:spcBef>
                <a:spcPts val="600"/>
              </a:spcBef>
              <a:buClr>
                <a:schemeClr val="tx1"/>
              </a:buClr>
              <a:buFont typeface="Arial" panose="020B0604020202020204" pitchFamily="34" charset="0"/>
              <a:buChar char="•"/>
            </a:pPr>
            <a:r>
              <a:rPr lang="en-US" sz="1200" b="0" dirty="0" smtClean="0"/>
              <a:t>make </a:t>
            </a:r>
            <a:r>
              <a:rPr lang="en-US" sz="1200" b="0" dirty="0"/>
              <a:t>it easier to compare plans through the use of </a:t>
            </a:r>
            <a:r>
              <a:rPr lang="en-US" sz="1200" b="0" dirty="0" err="1"/>
              <a:t>standardised</a:t>
            </a:r>
            <a:r>
              <a:rPr lang="en-US" sz="1200" b="0" dirty="0"/>
              <a:t> language </a:t>
            </a:r>
            <a:r>
              <a:rPr lang="en-US" sz="1200" b="0" dirty="0" smtClean="0"/>
              <a:t>or inclusion of </a:t>
            </a:r>
            <a:r>
              <a:rPr lang="en-US" sz="1200" b="0" dirty="0"/>
              <a:t>a plan </a:t>
            </a:r>
            <a:r>
              <a:rPr lang="en-US" sz="1200" b="0" dirty="0" smtClean="0"/>
              <a:t>summary </a:t>
            </a:r>
            <a:endParaRPr lang="en-US" sz="1200" b="0" dirty="0"/>
          </a:p>
          <a:p>
            <a:pPr marL="171450" indent="-171450">
              <a:spcBef>
                <a:spcPts val="600"/>
              </a:spcBef>
              <a:buClr>
                <a:schemeClr val="tx1"/>
              </a:buClr>
              <a:buFont typeface="Arial" panose="020B0604020202020204" pitchFamily="34" charset="0"/>
              <a:buChar char="•"/>
            </a:pPr>
            <a:r>
              <a:rPr lang="en-US" sz="1200" b="0" dirty="0" smtClean="0"/>
              <a:t>reduce </a:t>
            </a:r>
            <a:r>
              <a:rPr lang="en-US" sz="1200" b="0" dirty="0"/>
              <a:t>transaction costs </a:t>
            </a:r>
            <a:r>
              <a:rPr lang="en-US" sz="1200" b="0" dirty="0" smtClean="0"/>
              <a:t>by </a:t>
            </a:r>
            <a:r>
              <a:rPr lang="en-US" sz="1200" b="0" dirty="0"/>
              <a:t>providing a link or QR code to a comparison </a:t>
            </a:r>
            <a:r>
              <a:rPr lang="en-US" sz="1200" b="0" dirty="0" smtClean="0"/>
              <a:t>site</a:t>
            </a:r>
            <a:endParaRPr lang="en-US" sz="1200" b="0" dirty="0"/>
          </a:p>
          <a:p>
            <a:pPr marL="171450" indent="-171450">
              <a:spcBef>
                <a:spcPts val="600"/>
              </a:spcBef>
              <a:buClr>
                <a:schemeClr val="tx1"/>
              </a:buClr>
              <a:buFont typeface="Arial" panose="020B0604020202020204" pitchFamily="34" charset="0"/>
              <a:buChar char="•"/>
            </a:pPr>
            <a:r>
              <a:rPr lang="en-US" sz="1200" b="0" dirty="0" smtClean="0"/>
              <a:t>counter </a:t>
            </a:r>
            <a:r>
              <a:rPr lang="en-US" sz="1200" b="0" dirty="0"/>
              <a:t>status-quo bias through provocative information and ‘calls to action’</a:t>
            </a:r>
          </a:p>
          <a:p>
            <a:pPr marL="0" indent="0">
              <a:buNone/>
            </a:pPr>
            <a:endParaRPr lang="en-US" sz="1200" b="0" dirty="0"/>
          </a:p>
          <a:p>
            <a:pPr marL="0" indent="0">
              <a:buNone/>
            </a:pPr>
            <a:endParaRPr lang="en-US" sz="1200" b="0" dirty="0"/>
          </a:p>
        </p:txBody>
      </p:sp>
      <p:sp>
        <p:nvSpPr>
          <p:cNvPr id="11" name="Text Placeholder 3"/>
          <p:cNvSpPr txBox="1">
            <a:spLocks/>
          </p:cNvSpPr>
          <p:nvPr/>
        </p:nvSpPr>
        <p:spPr>
          <a:xfrm>
            <a:off x="4290588" y="1123114"/>
            <a:ext cx="3520160" cy="681919"/>
          </a:xfrm>
          <a:prstGeom prst="rect">
            <a:avLst/>
          </a:prstGeom>
        </p:spPr>
        <p:txBody>
          <a:bodyPr vert="horz" lIns="0" tIns="0" rIns="0" bIns="0" rtlCol="0" anchor="b">
            <a:noAutofit/>
          </a:bodyPr>
          <a:lstStyle>
            <a:lvl1pPr marL="360000" indent="-360000" algn="l" defTabSz="914400" rtl="0" eaLnBrk="1" latinLnBrk="0" hangingPunct="1">
              <a:lnSpc>
                <a:spcPct val="100000"/>
              </a:lnSpc>
              <a:spcBef>
                <a:spcPts val="800"/>
              </a:spcBef>
              <a:buClr>
                <a:schemeClr val="bg2"/>
              </a:buClr>
              <a:buFont typeface="+mj-lt"/>
              <a:buAutoNum type="arabicPeriod"/>
              <a:tabLst>
                <a:tab pos="5505450" algn="r"/>
              </a:tabLst>
              <a:defRPr sz="2000" b="1" kern="1200">
                <a:solidFill>
                  <a:schemeClr val="tx1"/>
                </a:solidFill>
                <a:latin typeface="+mn-lt"/>
                <a:ea typeface="+mn-ea"/>
                <a:cs typeface="+mn-cs"/>
              </a:defRPr>
            </a:lvl1pPr>
            <a:lvl2pPr marL="628650" indent="-269875" algn="l" defTabSz="914400" rtl="0" eaLnBrk="1" latinLnBrk="0" hangingPunct="1">
              <a:lnSpc>
                <a:spcPct val="100000"/>
              </a:lnSpc>
              <a:spcBef>
                <a:spcPts val="1400"/>
              </a:spcBef>
              <a:buClr>
                <a:schemeClr val="bg2"/>
              </a:buClr>
              <a:buFont typeface="+mj-lt"/>
              <a:buAutoNum type="alphaUcPeriod"/>
              <a:tabLst>
                <a:tab pos="5505450" algn="r"/>
              </a:tabLst>
              <a:defRPr sz="1600" b="0" kern="1200">
                <a:solidFill>
                  <a:schemeClr val="tx1"/>
                </a:solidFill>
                <a:latin typeface="+mn-lt"/>
                <a:ea typeface="+mn-ea"/>
                <a:cs typeface="+mn-cs"/>
              </a:defRPr>
            </a:lvl2pPr>
            <a:lvl3pPr marL="0" indent="0" algn="l" defTabSz="914400" rtl="0" eaLnBrk="1" latinLnBrk="0" hangingPunct="1">
              <a:lnSpc>
                <a:spcPct val="110000"/>
              </a:lnSpc>
              <a:spcBef>
                <a:spcPts val="700"/>
              </a:spcBef>
              <a:buFont typeface="Arial" panose="020B0604020202020204" pitchFamily="34" charset="0"/>
              <a:buNone/>
              <a:defRPr lang="en-GB" sz="1000" kern="1200">
                <a:solidFill>
                  <a:schemeClr val="tx1"/>
                </a:solidFill>
                <a:latin typeface="+mn-lt"/>
                <a:ea typeface="+mn-ea"/>
                <a:cs typeface="+mn-cs"/>
              </a:defRPr>
            </a:lvl3pPr>
            <a:lvl4pPr marL="144000" indent="-144000" algn="l" defTabSz="914400" rtl="0" eaLnBrk="1" latinLnBrk="0" hangingPunct="1">
              <a:lnSpc>
                <a:spcPct val="110000"/>
              </a:lnSpc>
              <a:spcBef>
                <a:spcPts val="700"/>
              </a:spcBef>
              <a:buClr>
                <a:schemeClr val="accent2"/>
              </a:buClr>
              <a:buFont typeface="Arial" panose="020B0604020202020204" pitchFamily="34" charset="0"/>
              <a:buChar char="•"/>
              <a:defRPr sz="1000" kern="1200">
                <a:solidFill>
                  <a:schemeClr val="tx1"/>
                </a:solidFill>
                <a:latin typeface="+mn-lt"/>
                <a:ea typeface="+mn-ea"/>
                <a:cs typeface="+mn-cs"/>
              </a:defRPr>
            </a:lvl4pPr>
            <a:lvl5pPr marL="288000" indent="-144000" algn="l" defTabSz="914400" rtl="0" eaLnBrk="1" latinLnBrk="0" hangingPunct="1">
              <a:lnSpc>
                <a:spcPct val="110000"/>
              </a:lnSpc>
              <a:spcBef>
                <a:spcPts val="700"/>
              </a:spcBef>
              <a:buClr>
                <a:schemeClr val="accent2"/>
              </a:buClr>
              <a:buFont typeface="System Font Regular"/>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400" dirty="0"/>
              <a:t>Literature and qualitative research</a:t>
            </a:r>
          </a:p>
        </p:txBody>
      </p:sp>
      <p:sp>
        <p:nvSpPr>
          <p:cNvPr id="12" name="Text Placeholder 3"/>
          <p:cNvSpPr>
            <a:spLocks noGrp="1"/>
          </p:cNvSpPr>
          <p:nvPr>
            <p:ph type="body" sz="quarter" idx="4294967295"/>
          </p:nvPr>
        </p:nvSpPr>
        <p:spPr>
          <a:xfrm>
            <a:off x="479424" y="1854153"/>
            <a:ext cx="3420000" cy="3601770"/>
          </a:xfrm>
        </p:spPr>
        <p:txBody>
          <a:bodyPr/>
          <a:lstStyle/>
          <a:p>
            <a:pPr>
              <a:spcBef>
                <a:spcPts val="800"/>
              </a:spcBef>
            </a:pPr>
            <a:r>
              <a:rPr lang="en-US" sz="1200" spc="-20" dirty="0">
                <a:solidFill>
                  <a:srgbClr val="000000"/>
                </a:solidFill>
                <a:latin typeface="Helvetica" pitchFamily="50" charset="0"/>
              </a:rPr>
              <a:t>How can we make it easier for consumers to compare their retail contract with other energy offers </a:t>
            </a:r>
            <a:r>
              <a:rPr lang="en-US" sz="1200" spc="-20" dirty="0" smtClean="0">
                <a:solidFill>
                  <a:srgbClr val="000000"/>
                </a:solidFill>
                <a:latin typeface="Helvetica" pitchFamily="50" charset="0"/>
              </a:rPr>
              <a:t>and </a:t>
            </a:r>
            <a:r>
              <a:rPr lang="en-US" sz="1200" spc="-20" dirty="0">
                <a:solidFill>
                  <a:srgbClr val="000000"/>
                </a:solidFill>
                <a:latin typeface="Helvetica" pitchFamily="50" charset="0"/>
              </a:rPr>
              <a:t>ultimately switch to a </a:t>
            </a:r>
            <a:r>
              <a:rPr lang="en-US" sz="1200" spc="-20" dirty="0" smtClean="0">
                <a:solidFill>
                  <a:srgbClr val="000000"/>
                </a:solidFill>
                <a:latin typeface="Helvetica" pitchFamily="50" charset="0"/>
              </a:rPr>
              <a:t>better product?</a:t>
            </a:r>
          </a:p>
          <a:p>
            <a:pPr>
              <a:spcBef>
                <a:spcPts val="800"/>
              </a:spcBef>
            </a:pPr>
            <a:r>
              <a:rPr lang="en-US" sz="1200" spc="-20" dirty="0" smtClean="0">
                <a:solidFill>
                  <a:srgbClr val="000000"/>
                </a:solidFill>
                <a:latin typeface="Helvetica" pitchFamily="50" charset="0"/>
              </a:rPr>
              <a:t>This is a longstanding issue, in the energy market as well as many other service markets such as banking, superannuation, and professional services. For any of these markets, greater consumer engagement and switching is likely to require a combination of policy interventions, information and comparison services. In the energy market, bills aren’t ‘the answer’ but they have an important role to play.</a:t>
            </a:r>
            <a:endParaRPr lang="en-US" sz="1200" spc="-20" dirty="0">
              <a:solidFill>
                <a:srgbClr val="000000"/>
              </a:solidFill>
              <a:latin typeface="Helvetica" pitchFamily="50" charset="0"/>
            </a:endParaRPr>
          </a:p>
          <a:p>
            <a:pPr>
              <a:spcBef>
                <a:spcPts val="800"/>
              </a:spcBef>
            </a:pPr>
            <a:r>
              <a:rPr lang="en-US" sz="1200" spc="-20" dirty="0" smtClean="0">
                <a:solidFill>
                  <a:srgbClr val="000000"/>
                </a:solidFill>
                <a:latin typeface="Helvetica" pitchFamily="50" charset="0"/>
              </a:rPr>
              <a:t>Nearly </a:t>
            </a:r>
            <a:r>
              <a:rPr lang="en-US" sz="1200" spc="-20" dirty="0">
                <a:solidFill>
                  <a:srgbClr val="000000"/>
                </a:solidFill>
                <a:latin typeface="Helvetica" pitchFamily="50" charset="0"/>
              </a:rPr>
              <a:t>1 in 4 </a:t>
            </a:r>
            <a:r>
              <a:rPr lang="en-US" sz="1200" spc="-20" dirty="0" smtClean="0">
                <a:solidFill>
                  <a:srgbClr val="000000"/>
                </a:solidFill>
                <a:latin typeface="Helvetica" pitchFamily="50" charset="0"/>
              </a:rPr>
              <a:t>survey respondents </a:t>
            </a:r>
            <a:r>
              <a:rPr lang="en-US" sz="1200" spc="-20" dirty="0">
                <a:solidFill>
                  <a:srgbClr val="000000"/>
                </a:solidFill>
                <a:latin typeface="Helvetica" pitchFamily="50" charset="0"/>
              </a:rPr>
              <a:t>had considered switching plans in the past year and hadn’t done so, while only 1 in 10 had actually switched. This indicates both an appetite for switching as well as </a:t>
            </a:r>
            <a:r>
              <a:rPr lang="en-US" sz="1200" spc="-20" dirty="0" smtClean="0">
                <a:solidFill>
                  <a:srgbClr val="000000"/>
                </a:solidFill>
                <a:latin typeface="Helvetica" pitchFamily="50" charset="0"/>
              </a:rPr>
              <a:t>barriers </a:t>
            </a:r>
            <a:r>
              <a:rPr lang="en-US" sz="1200" spc="-20" dirty="0">
                <a:solidFill>
                  <a:srgbClr val="000000"/>
                </a:solidFill>
                <a:latin typeface="Helvetica" pitchFamily="50" charset="0"/>
              </a:rPr>
              <a:t>to doing so</a:t>
            </a:r>
            <a:r>
              <a:rPr lang="en-US" sz="1200" spc="-20" dirty="0" smtClean="0">
                <a:solidFill>
                  <a:srgbClr val="000000"/>
                </a:solidFill>
                <a:latin typeface="Helvetica" pitchFamily="50" charset="0"/>
              </a:rPr>
              <a:t>.</a:t>
            </a:r>
          </a:p>
          <a:p>
            <a:pPr>
              <a:spcBef>
                <a:spcPts val="0"/>
              </a:spcBef>
            </a:pPr>
            <a:endParaRPr lang="en-US" sz="1200" spc="-20" dirty="0">
              <a:solidFill>
                <a:srgbClr val="000000"/>
              </a:solidFill>
              <a:latin typeface="Helvetica" pitchFamily="50" charset="0"/>
            </a:endParaRPr>
          </a:p>
          <a:p>
            <a:pPr>
              <a:spcBef>
                <a:spcPts val="0"/>
              </a:spcBef>
            </a:pPr>
            <a:endParaRPr lang="en-US" sz="1200" spc="-20" dirty="0">
              <a:solidFill>
                <a:srgbClr val="000000"/>
              </a:solidFill>
              <a:latin typeface="Helvetica" pitchFamily="50" charset="0"/>
            </a:endParaRPr>
          </a:p>
          <a:p>
            <a:pPr algn="just">
              <a:spcBef>
                <a:spcPts val="0"/>
              </a:spcBef>
            </a:pPr>
            <a:endParaRPr lang="en-US" sz="1200" spc="-20" dirty="0">
              <a:solidFill>
                <a:srgbClr val="000000"/>
              </a:solidFill>
              <a:latin typeface="Helvetica" pitchFamily="50" charset="0"/>
            </a:endParaRPr>
          </a:p>
          <a:p>
            <a:pPr marL="0" indent="0" algn="just">
              <a:buNone/>
            </a:pPr>
            <a:endParaRPr lang="en-AU" sz="2400" dirty="0"/>
          </a:p>
        </p:txBody>
      </p:sp>
      <p:sp>
        <p:nvSpPr>
          <p:cNvPr id="13" name="Text Placeholder 3"/>
          <p:cNvSpPr txBox="1">
            <a:spLocks/>
          </p:cNvSpPr>
          <p:nvPr/>
        </p:nvSpPr>
        <p:spPr>
          <a:xfrm>
            <a:off x="491393" y="1463423"/>
            <a:ext cx="3402620" cy="341610"/>
          </a:xfrm>
          <a:prstGeom prst="rect">
            <a:avLst/>
          </a:prstGeom>
        </p:spPr>
        <p:txBody>
          <a:bodyPr vert="horz" lIns="0" tIns="0" rIns="0" bIns="0" rtlCol="0" anchor="b">
            <a:noAutofit/>
          </a:bodyPr>
          <a:lstStyle>
            <a:lvl1pPr marL="360000" indent="-360000" algn="l" defTabSz="914400" rtl="0" eaLnBrk="1" latinLnBrk="0" hangingPunct="1">
              <a:lnSpc>
                <a:spcPct val="100000"/>
              </a:lnSpc>
              <a:spcBef>
                <a:spcPts val="800"/>
              </a:spcBef>
              <a:buClr>
                <a:schemeClr val="bg2"/>
              </a:buClr>
              <a:buFont typeface="+mj-lt"/>
              <a:buAutoNum type="arabicPeriod"/>
              <a:tabLst>
                <a:tab pos="5505450" algn="r"/>
              </a:tabLst>
              <a:defRPr sz="2000" b="1" kern="1200">
                <a:solidFill>
                  <a:schemeClr val="tx1"/>
                </a:solidFill>
                <a:latin typeface="+mn-lt"/>
                <a:ea typeface="+mn-ea"/>
                <a:cs typeface="+mn-cs"/>
              </a:defRPr>
            </a:lvl1pPr>
            <a:lvl2pPr marL="628650" indent="-269875" algn="l" defTabSz="914400" rtl="0" eaLnBrk="1" latinLnBrk="0" hangingPunct="1">
              <a:lnSpc>
                <a:spcPct val="100000"/>
              </a:lnSpc>
              <a:spcBef>
                <a:spcPts val="1400"/>
              </a:spcBef>
              <a:buClr>
                <a:schemeClr val="bg2"/>
              </a:buClr>
              <a:buFont typeface="+mj-lt"/>
              <a:buAutoNum type="alphaUcPeriod"/>
              <a:tabLst>
                <a:tab pos="5505450" algn="r"/>
              </a:tabLst>
              <a:defRPr sz="1600" b="0" kern="1200">
                <a:solidFill>
                  <a:schemeClr val="tx1"/>
                </a:solidFill>
                <a:latin typeface="+mn-lt"/>
                <a:ea typeface="+mn-ea"/>
                <a:cs typeface="+mn-cs"/>
              </a:defRPr>
            </a:lvl2pPr>
            <a:lvl3pPr marL="0" indent="0" algn="l" defTabSz="914400" rtl="0" eaLnBrk="1" latinLnBrk="0" hangingPunct="1">
              <a:lnSpc>
                <a:spcPct val="110000"/>
              </a:lnSpc>
              <a:spcBef>
                <a:spcPts val="700"/>
              </a:spcBef>
              <a:buFont typeface="Arial" panose="020B0604020202020204" pitchFamily="34" charset="0"/>
              <a:buNone/>
              <a:defRPr lang="en-GB" sz="1000" kern="1200">
                <a:solidFill>
                  <a:schemeClr val="tx1"/>
                </a:solidFill>
                <a:latin typeface="+mn-lt"/>
                <a:ea typeface="+mn-ea"/>
                <a:cs typeface="+mn-cs"/>
              </a:defRPr>
            </a:lvl3pPr>
            <a:lvl4pPr marL="144000" indent="-144000" algn="l" defTabSz="914400" rtl="0" eaLnBrk="1" latinLnBrk="0" hangingPunct="1">
              <a:lnSpc>
                <a:spcPct val="110000"/>
              </a:lnSpc>
              <a:spcBef>
                <a:spcPts val="700"/>
              </a:spcBef>
              <a:buClr>
                <a:schemeClr val="accent2"/>
              </a:buClr>
              <a:buFont typeface="Arial" panose="020B0604020202020204" pitchFamily="34" charset="0"/>
              <a:buChar char="•"/>
              <a:defRPr sz="1000" kern="1200">
                <a:solidFill>
                  <a:schemeClr val="tx1"/>
                </a:solidFill>
                <a:latin typeface="+mn-lt"/>
                <a:ea typeface="+mn-ea"/>
                <a:cs typeface="+mn-cs"/>
              </a:defRPr>
            </a:lvl4pPr>
            <a:lvl5pPr marL="288000" indent="-144000" algn="l" defTabSz="914400" rtl="0" eaLnBrk="1" latinLnBrk="0" hangingPunct="1">
              <a:lnSpc>
                <a:spcPct val="110000"/>
              </a:lnSpc>
              <a:spcBef>
                <a:spcPts val="700"/>
              </a:spcBef>
              <a:buClr>
                <a:schemeClr val="accent2"/>
              </a:buClr>
              <a:buFont typeface="System Font Regular"/>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400" dirty="0"/>
              <a:t>Overview</a:t>
            </a:r>
          </a:p>
        </p:txBody>
      </p:sp>
      <p:sp>
        <p:nvSpPr>
          <p:cNvPr id="2" name="Title 1"/>
          <p:cNvSpPr>
            <a:spLocks noGrp="1"/>
          </p:cNvSpPr>
          <p:nvPr>
            <p:ph type="title"/>
          </p:nvPr>
        </p:nvSpPr>
        <p:spPr/>
        <p:txBody>
          <a:bodyPr/>
          <a:lstStyle/>
          <a:p>
            <a:r>
              <a:rPr lang="en-AU" dirty="0" smtClean="0"/>
              <a:t>Switching </a:t>
            </a:r>
            <a:r>
              <a:rPr lang="en-AU" dirty="0"/>
              <a:t>and market </a:t>
            </a:r>
            <a:r>
              <a:rPr lang="en-AU" dirty="0" smtClean="0"/>
              <a:t>engagement: Overview and key findings</a:t>
            </a:r>
            <a:endParaRPr lang="en-AU" dirty="0"/>
          </a:p>
        </p:txBody>
      </p:sp>
    </p:spTree>
    <p:extLst>
      <p:ext uri="{BB962C8B-B14F-4D97-AF65-F5344CB8AC3E}">
        <p14:creationId xmlns:p14="http://schemas.microsoft.com/office/powerpoint/2010/main" val="26226049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descr="Navy background" title="Navy background"/>
          <p:cNvSpPr/>
          <p:nvPr/>
        </p:nvSpPr>
        <p:spPr>
          <a:xfrm>
            <a:off x="9043060" y="3362"/>
            <a:ext cx="314893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2"/>
              </a:solidFill>
            </a:endParaRPr>
          </a:p>
        </p:txBody>
      </p:sp>
      <p:sp>
        <p:nvSpPr>
          <p:cNvPr id="3" name="Slide Number Placeholder 2"/>
          <p:cNvSpPr>
            <a:spLocks noGrp="1"/>
          </p:cNvSpPr>
          <p:nvPr>
            <p:ph type="sldNum" sz="quarter" idx="12"/>
          </p:nvPr>
        </p:nvSpPr>
        <p:spPr/>
        <p:txBody>
          <a:bodyPr/>
          <a:lstStyle/>
          <a:p>
            <a:fld id="{0500C9E6-702F-A843-8A04-80C500C6891A}" type="slidenum">
              <a:rPr lang="en-AU" smtClean="0"/>
              <a:t>49</a:t>
            </a:fld>
            <a:endParaRPr lang="en-AU"/>
          </a:p>
        </p:txBody>
      </p:sp>
      <p:sp>
        <p:nvSpPr>
          <p:cNvPr id="8" name="TextBox 7"/>
          <p:cNvSpPr txBox="1"/>
          <p:nvPr/>
        </p:nvSpPr>
        <p:spPr>
          <a:xfrm>
            <a:off x="911286" y="6462909"/>
            <a:ext cx="6453004" cy="246221"/>
          </a:xfrm>
          <a:prstGeom prst="rect">
            <a:avLst/>
          </a:prstGeom>
          <a:noFill/>
        </p:spPr>
        <p:txBody>
          <a:bodyPr wrap="square" rtlCol="0">
            <a:spAutoFit/>
          </a:bodyPr>
          <a:lstStyle/>
          <a:p>
            <a:r>
              <a:rPr lang="en-AU" sz="1000" b="1" dirty="0" smtClean="0"/>
              <a:t>Note:</a:t>
            </a:r>
            <a:r>
              <a:rPr lang="en-AU" sz="1000" dirty="0" smtClean="0"/>
              <a:t> For more detail, refer to Section 5 of the Literature Review.</a:t>
            </a:r>
            <a:endParaRPr lang="en-AU" sz="1000" dirty="0"/>
          </a:p>
        </p:txBody>
      </p:sp>
      <p:sp>
        <p:nvSpPr>
          <p:cNvPr id="5" name="Text Placeholder 4"/>
          <p:cNvSpPr>
            <a:spLocks noGrp="1"/>
          </p:cNvSpPr>
          <p:nvPr>
            <p:ph type="body" sz="quarter" idx="14"/>
          </p:nvPr>
        </p:nvSpPr>
        <p:spPr>
          <a:xfrm>
            <a:off x="9393381" y="2481121"/>
            <a:ext cx="2277629" cy="2010185"/>
          </a:xfrm>
        </p:spPr>
        <p:txBody>
          <a:bodyPr/>
          <a:lstStyle/>
          <a:p>
            <a:r>
              <a:rPr lang="en-US" sz="2000" b="1" dirty="0">
                <a:solidFill>
                  <a:schemeClr val="bg2"/>
                </a:solidFill>
              </a:rPr>
              <a:t>Status</a:t>
            </a:r>
            <a:r>
              <a:rPr lang="en-US" sz="2000" b="1">
                <a:solidFill>
                  <a:schemeClr val="bg2"/>
                </a:solidFill>
              </a:rPr>
              <a:t> quo bias</a:t>
            </a:r>
            <a:endParaRPr lang="en-US" sz="2000" b="1" dirty="0">
              <a:solidFill>
                <a:schemeClr val="bg2"/>
              </a:solidFill>
            </a:endParaRPr>
          </a:p>
          <a:p>
            <a:r>
              <a:rPr lang="en-US">
                <a:solidFill>
                  <a:schemeClr val="bg1"/>
                </a:solidFill>
              </a:rPr>
              <a:t>Individuals </a:t>
            </a:r>
            <a:r>
              <a:rPr lang="en-US" dirty="0">
                <a:solidFill>
                  <a:schemeClr val="bg1"/>
                </a:solidFill>
              </a:rPr>
              <a:t>will disproportionately </a:t>
            </a:r>
            <a:r>
              <a:rPr lang="en-US">
                <a:solidFill>
                  <a:schemeClr val="bg1"/>
                </a:solidFill>
              </a:rPr>
              <a:t>stick with </a:t>
            </a:r>
            <a:r>
              <a:rPr lang="en-US" dirty="0">
                <a:solidFill>
                  <a:schemeClr val="bg1"/>
                </a:solidFill>
              </a:rPr>
              <a:t>the status </a:t>
            </a:r>
            <a:r>
              <a:rPr lang="en-US">
                <a:solidFill>
                  <a:schemeClr val="bg1"/>
                </a:solidFill>
              </a:rPr>
              <a:t>quo </a:t>
            </a:r>
            <a:r>
              <a:rPr lang="en-US" dirty="0">
                <a:solidFill>
                  <a:schemeClr val="bg1"/>
                </a:solidFill>
              </a:rPr>
              <a:t>and</a:t>
            </a:r>
            <a:r>
              <a:rPr lang="en-US">
                <a:solidFill>
                  <a:schemeClr val="bg1"/>
                </a:solidFill>
              </a:rPr>
              <a:t> maintain their current or </a:t>
            </a:r>
            <a:r>
              <a:rPr lang="en-US" dirty="0">
                <a:solidFill>
                  <a:schemeClr val="bg1"/>
                </a:solidFill>
              </a:rPr>
              <a:t>previous</a:t>
            </a:r>
            <a:r>
              <a:rPr lang="en-US">
                <a:solidFill>
                  <a:schemeClr val="bg1"/>
                </a:solidFill>
              </a:rPr>
              <a:t> decision (Samuelson and Zeckhauser, 1988). </a:t>
            </a:r>
            <a:endParaRPr lang="en-US" dirty="0">
              <a:solidFill>
                <a:schemeClr val="bg1"/>
              </a:solidFill>
            </a:endParaRPr>
          </a:p>
        </p:txBody>
      </p:sp>
      <p:grpSp>
        <p:nvGrpSpPr>
          <p:cNvPr id="10" name="Group 9" descr="Icon" title="Icon"/>
          <p:cNvGrpSpPr>
            <a:grpSpLocks noChangeAspect="1"/>
          </p:cNvGrpSpPr>
          <p:nvPr/>
        </p:nvGrpSpPr>
        <p:grpSpPr>
          <a:xfrm>
            <a:off x="9491353" y="1543347"/>
            <a:ext cx="747254" cy="747254"/>
            <a:chOff x="904876" y="2516188"/>
            <a:chExt cx="450850" cy="450850"/>
          </a:xfrm>
        </p:grpSpPr>
        <p:sp>
          <p:nvSpPr>
            <p:cNvPr id="11" name="Oval 39"/>
            <p:cNvSpPr>
              <a:spLocks noChangeArrowheads="1"/>
            </p:cNvSpPr>
            <p:nvPr/>
          </p:nvSpPr>
          <p:spPr bwMode="auto">
            <a:xfrm>
              <a:off x="1062039" y="2516188"/>
              <a:ext cx="117475" cy="117475"/>
            </a:xfrm>
            <a:prstGeom prst="ellipse">
              <a:avLst/>
            </a:prstGeom>
            <a:noFill/>
            <a:ln w="28575" cap="rnd">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2" name="Line 40"/>
            <p:cNvSpPr>
              <a:spLocks noChangeShapeType="1"/>
            </p:cNvSpPr>
            <p:nvPr/>
          </p:nvSpPr>
          <p:spPr bwMode="auto">
            <a:xfrm>
              <a:off x="1120776" y="2633663"/>
              <a:ext cx="0" cy="206375"/>
            </a:xfrm>
            <a:prstGeom prst="line">
              <a:avLst/>
            </a:prstGeom>
            <a:noFill/>
            <a:ln w="28575" cap="rnd">
              <a:solidFill>
                <a:schemeClr val="accent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3" name="Freeform 41"/>
            <p:cNvSpPr>
              <a:spLocks/>
            </p:cNvSpPr>
            <p:nvPr/>
          </p:nvSpPr>
          <p:spPr bwMode="auto">
            <a:xfrm>
              <a:off x="904876" y="2711450"/>
              <a:ext cx="450850" cy="255588"/>
            </a:xfrm>
            <a:custGeom>
              <a:avLst/>
              <a:gdLst>
                <a:gd name="T0" fmla="*/ 99 w 284"/>
                <a:gd name="T1" fmla="*/ 22 h 161"/>
                <a:gd name="T2" fmla="*/ 86 w 284"/>
                <a:gd name="T3" fmla="*/ 25 h 161"/>
                <a:gd name="T4" fmla="*/ 0 w 284"/>
                <a:gd name="T5" fmla="*/ 0 h 161"/>
                <a:gd name="T6" fmla="*/ 0 w 284"/>
                <a:gd name="T7" fmla="*/ 136 h 161"/>
                <a:gd name="T8" fmla="*/ 86 w 284"/>
                <a:gd name="T9" fmla="*/ 161 h 161"/>
                <a:gd name="T10" fmla="*/ 197 w 284"/>
                <a:gd name="T11" fmla="*/ 136 h 161"/>
                <a:gd name="T12" fmla="*/ 284 w 284"/>
                <a:gd name="T13" fmla="*/ 161 h 161"/>
                <a:gd name="T14" fmla="*/ 284 w 284"/>
                <a:gd name="T15" fmla="*/ 25 h 161"/>
                <a:gd name="T16" fmla="*/ 197 w 284"/>
                <a:gd name="T17" fmla="*/ 0 h 161"/>
                <a:gd name="T18" fmla="*/ 173 w 284"/>
                <a:gd name="T19" fmla="*/ 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 h="161">
                  <a:moveTo>
                    <a:pt x="99" y="22"/>
                  </a:moveTo>
                  <a:lnTo>
                    <a:pt x="86" y="25"/>
                  </a:lnTo>
                  <a:lnTo>
                    <a:pt x="0" y="0"/>
                  </a:lnTo>
                  <a:lnTo>
                    <a:pt x="0" y="136"/>
                  </a:lnTo>
                  <a:lnTo>
                    <a:pt x="86" y="161"/>
                  </a:lnTo>
                  <a:lnTo>
                    <a:pt x="197" y="136"/>
                  </a:lnTo>
                  <a:lnTo>
                    <a:pt x="284" y="161"/>
                  </a:lnTo>
                  <a:lnTo>
                    <a:pt x="284" y="25"/>
                  </a:lnTo>
                  <a:lnTo>
                    <a:pt x="197" y="0"/>
                  </a:lnTo>
                  <a:lnTo>
                    <a:pt x="173" y="7"/>
                  </a:lnTo>
                </a:path>
              </a:pathLst>
            </a:custGeom>
            <a:noFill/>
            <a:ln w="28575" cap="rnd">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4" name="Line 42"/>
            <p:cNvSpPr>
              <a:spLocks noChangeShapeType="1"/>
            </p:cNvSpPr>
            <p:nvPr/>
          </p:nvSpPr>
          <p:spPr bwMode="auto">
            <a:xfrm>
              <a:off x="1041401" y="2751138"/>
              <a:ext cx="0" cy="215900"/>
            </a:xfrm>
            <a:prstGeom prst="line">
              <a:avLst/>
            </a:prstGeom>
            <a:noFill/>
            <a:ln w="28575" cap="flat">
              <a:solidFill>
                <a:schemeClr val="accent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5" name="Line 43"/>
            <p:cNvSpPr>
              <a:spLocks noChangeShapeType="1"/>
            </p:cNvSpPr>
            <p:nvPr/>
          </p:nvSpPr>
          <p:spPr bwMode="auto">
            <a:xfrm>
              <a:off x="1217614" y="2711450"/>
              <a:ext cx="0" cy="215900"/>
            </a:xfrm>
            <a:prstGeom prst="line">
              <a:avLst/>
            </a:prstGeom>
            <a:noFill/>
            <a:ln w="28575" cap="flat">
              <a:solidFill>
                <a:schemeClr val="accent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6" name="Freeform 44"/>
            <p:cNvSpPr>
              <a:spLocks/>
            </p:cNvSpPr>
            <p:nvPr/>
          </p:nvSpPr>
          <p:spPr bwMode="auto">
            <a:xfrm>
              <a:off x="1120776" y="2555875"/>
              <a:ext cx="19050" cy="19050"/>
            </a:xfrm>
            <a:custGeom>
              <a:avLst/>
              <a:gdLst>
                <a:gd name="T0" fmla="*/ 0 w 4"/>
                <a:gd name="T1" fmla="*/ 0 h 4"/>
                <a:gd name="T2" fmla="*/ 4 w 4"/>
                <a:gd name="T3" fmla="*/ 4 h 4"/>
              </a:gdLst>
              <a:ahLst/>
              <a:cxnLst>
                <a:cxn ang="0">
                  <a:pos x="T0" y="T1"/>
                </a:cxn>
                <a:cxn ang="0">
                  <a:pos x="T2" y="T3"/>
                </a:cxn>
              </a:cxnLst>
              <a:rect l="0" t="0" r="r" b="b"/>
              <a:pathLst>
                <a:path w="4" h="4">
                  <a:moveTo>
                    <a:pt x="0" y="0"/>
                  </a:moveTo>
                  <a:cubicBezTo>
                    <a:pt x="2" y="0"/>
                    <a:pt x="4" y="2"/>
                    <a:pt x="4" y="4"/>
                  </a:cubicBezTo>
                </a:path>
              </a:pathLst>
            </a:custGeom>
            <a:noFill/>
            <a:ln w="28575" cap="rnd">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grpSp>
      <p:sp>
        <p:nvSpPr>
          <p:cNvPr id="9" name="Text Placeholder 4"/>
          <p:cNvSpPr>
            <a:spLocks noGrp="1"/>
          </p:cNvSpPr>
          <p:nvPr>
            <p:ph type="body" sz="quarter" idx="14"/>
          </p:nvPr>
        </p:nvSpPr>
        <p:spPr>
          <a:xfrm>
            <a:off x="479423" y="1548539"/>
            <a:ext cx="8207377" cy="4914370"/>
          </a:xfrm>
        </p:spPr>
        <p:txBody>
          <a:bodyPr numCol="3" spcCol="360000"/>
          <a:lstStyle/>
          <a:p>
            <a:r>
              <a:rPr lang="en-AU" b="1" dirty="0"/>
              <a:t>There is significant literature on barriers to switching</a:t>
            </a:r>
          </a:p>
          <a:p>
            <a:r>
              <a:rPr lang="en-US" sz="1200" dirty="0">
                <a:solidFill>
                  <a:schemeClr val="tx1"/>
                </a:solidFill>
              </a:rPr>
              <a:t>There are many costs involved in switching products. First, </a:t>
            </a:r>
            <a:r>
              <a:rPr lang="en-AU" sz="1200" dirty="0">
                <a:solidFill>
                  <a:schemeClr val="tx1"/>
                </a:solidFill>
              </a:rPr>
              <a:t>searching for and comparing alternative products takes time and effort, especially when there are many suppliers in the market and the product is complex in nature. Second, there are the fees and transaction costs involved in the actual process of disconnection/re-connection. </a:t>
            </a:r>
          </a:p>
          <a:p>
            <a:r>
              <a:rPr lang="en-AU" sz="1200" dirty="0">
                <a:solidFill>
                  <a:schemeClr val="tx1"/>
                </a:solidFill>
              </a:rPr>
              <a:t>In addition, there are psychological and behavioural barriers to switching. Some consumers have a </a:t>
            </a:r>
            <a:r>
              <a:rPr lang="en-US" sz="1200" dirty="0">
                <a:solidFill>
                  <a:schemeClr val="tx1"/>
                </a:solidFill>
              </a:rPr>
              <a:t>bias towards the status quo (their current retailer). This may be related to fears of being worse off if they switch. Finally, consumers may think all retailers are the same and there is no point to switching. </a:t>
            </a:r>
          </a:p>
          <a:p>
            <a:endParaRPr lang="en-US" sz="1200" dirty="0">
              <a:solidFill>
                <a:schemeClr val="tx1"/>
              </a:solidFill>
            </a:endParaRPr>
          </a:p>
          <a:p>
            <a:endParaRPr lang="en-US" sz="1200" dirty="0">
              <a:solidFill>
                <a:schemeClr val="tx1"/>
              </a:solidFill>
            </a:endParaRPr>
          </a:p>
          <a:p>
            <a:r>
              <a:rPr lang="en-AU" b="1" dirty="0">
                <a:solidFill>
                  <a:schemeClr val="accent2"/>
                </a:solidFill>
              </a:rPr>
              <a:t>Bills have an important role to support switching</a:t>
            </a:r>
          </a:p>
          <a:p>
            <a:r>
              <a:rPr lang="en-AU" sz="1200" dirty="0">
                <a:solidFill>
                  <a:schemeClr val="tx1"/>
                </a:solidFill>
              </a:rPr>
              <a:t>Energy bills are just one input to the process of comparing plans and deciding to switch. Other potential influences include product comparison sites, retailers’ advertisements, or conversations with friends or family. </a:t>
            </a:r>
          </a:p>
          <a:p>
            <a:r>
              <a:rPr lang="en-AU" sz="1200" dirty="0">
                <a:solidFill>
                  <a:schemeClr val="tx1"/>
                </a:solidFill>
              </a:rPr>
              <a:t>Nonetheless, energy bills have an important role to play. </a:t>
            </a:r>
          </a:p>
          <a:p>
            <a:r>
              <a:rPr lang="en-AU" sz="1200" dirty="0">
                <a:solidFill>
                  <a:schemeClr val="tx1"/>
                </a:solidFill>
              </a:rPr>
              <a:t>Bills can reduce transaction costs for switching by providing a link or QR code to a comparison site.</a:t>
            </a:r>
          </a:p>
          <a:p>
            <a:r>
              <a:rPr lang="en-AU" sz="1200" dirty="0">
                <a:solidFill>
                  <a:schemeClr val="tx1"/>
                </a:solidFill>
              </a:rPr>
              <a:t>In addition, bills can make it easier to compare plans through the use of standardised language or a plan summary (Fletcher, 2016; </a:t>
            </a:r>
            <a:r>
              <a:rPr lang="en-AU" sz="1200" dirty="0" err="1">
                <a:solidFill>
                  <a:schemeClr val="tx1"/>
                </a:solidFill>
              </a:rPr>
              <a:t>Marzilli</a:t>
            </a:r>
            <a:r>
              <a:rPr lang="en-AU" sz="1200" dirty="0">
                <a:solidFill>
                  <a:schemeClr val="tx1"/>
                </a:solidFill>
              </a:rPr>
              <a:t> and </a:t>
            </a:r>
            <a:r>
              <a:rPr lang="en-AU" sz="1200" dirty="0" err="1">
                <a:solidFill>
                  <a:schemeClr val="tx1"/>
                </a:solidFill>
              </a:rPr>
              <a:t>Starc</a:t>
            </a:r>
            <a:r>
              <a:rPr lang="en-AU" sz="1200" dirty="0">
                <a:solidFill>
                  <a:schemeClr val="tx1"/>
                </a:solidFill>
              </a:rPr>
              <a:t>, 2016; </a:t>
            </a:r>
            <a:r>
              <a:rPr lang="en-AU" sz="1200" dirty="0" err="1">
                <a:solidFill>
                  <a:schemeClr val="tx1"/>
                </a:solidFill>
              </a:rPr>
              <a:t>Sitzia</a:t>
            </a:r>
            <a:r>
              <a:rPr lang="en-AU" sz="1200" dirty="0">
                <a:solidFill>
                  <a:schemeClr val="tx1"/>
                </a:solidFill>
              </a:rPr>
              <a:t> et al., 2015; see also the discussion of plan summaries in </a:t>
            </a:r>
            <a:r>
              <a:rPr lang="en-AU" sz="1200" u="sng" dirty="0">
                <a:solidFill>
                  <a:schemeClr val="tx1"/>
                </a:solidFill>
              </a:rPr>
              <a:t>Section E</a:t>
            </a:r>
            <a:r>
              <a:rPr lang="en-AU" sz="1200" dirty="0">
                <a:solidFill>
                  <a:schemeClr val="tx1"/>
                </a:solidFill>
              </a:rPr>
              <a:t>.).</a:t>
            </a:r>
          </a:p>
          <a:p>
            <a:r>
              <a:rPr lang="en-AU" sz="1200" dirty="0">
                <a:solidFill>
                  <a:schemeClr val="tx1"/>
                </a:solidFill>
              </a:rPr>
              <a:t>Finally, bill content may be able to counter status-quo bias. </a:t>
            </a:r>
          </a:p>
          <a:p>
            <a:r>
              <a:rPr lang="en-AU" b="1" dirty="0">
                <a:solidFill>
                  <a:schemeClr val="accent3"/>
                </a:solidFill>
              </a:rPr>
              <a:t>Bills can counter status-quo bias through provocative information and ‘calls to action’</a:t>
            </a:r>
          </a:p>
          <a:p>
            <a:r>
              <a:rPr lang="en-AU" sz="1200" dirty="0">
                <a:solidFill>
                  <a:schemeClr val="tx1"/>
                </a:solidFill>
              </a:rPr>
              <a:t>In Victoria, bills already include information about better offers available from the same retailer. This can be combined with a ‘call to action’ (e.g. ‘to save money, call us on …’). Provocative information plus a call to action may spur consumers to search for a better plan . Calls to action work best when presenting lower rates or more savings available. They are also more effective when consumers are given only one alternative option, rather than many. However, the effects of generic encouragements to switch are less clear, with studies in the UK and EU producing conflicting results (FCA, 2016; EU, 2018). </a:t>
            </a:r>
          </a:p>
        </p:txBody>
      </p:sp>
      <p:sp>
        <p:nvSpPr>
          <p:cNvPr id="2" name="Title 1"/>
          <p:cNvSpPr>
            <a:spLocks noGrp="1"/>
          </p:cNvSpPr>
          <p:nvPr>
            <p:ph type="title"/>
          </p:nvPr>
        </p:nvSpPr>
        <p:spPr>
          <a:xfrm>
            <a:off x="479425" y="476250"/>
            <a:ext cx="8722632" cy="775597"/>
          </a:xfrm>
        </p:spPr>
        <p:txBody>
          <a:bodyPr/>
          <a:lstStyle/>
          <a:p>
            <a:r>
              <a:rPr lang="en-AU" dirty="0" smtClean="0"/>
              <a:t>What the literature says about switching </a:t>
            </a:r>
            <a:r>
              <a:rPr lang="en-AU" dirty="0"/>
              <a:t>and market engagement</a:t>
            </a:r>
          </a:p>
        </p:txBody>
      </p:sp>
    </p:spTree>
    <p:extLst>
      <p:ext uri="{BB962C8B-B14F-4D97-AF65-F5344CB8AC3E}">
        <p14:creationId xmlns:p14="http://schemas.microsoft.com/office/powerpoint/2010/main" val="123116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title="Blue box"/>
          <p:cNvSpPr/>
          <p:nvPr/>
        </p:nvSpPr>
        <p:spPr>
          <a:xfrm>
            <a:off x="0" y="0"/>
            <a:ext cx="630812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p:cNvSpPr>
            <a:spLocks noGrp="1"/>
          </p:cNvSpPr>
          <p:nvPr>
            <p:ph type="sldNum" sz="quarter" idx="12"/>
          </p:nvPr>
        </p:nvSpPr>
        <p:spPr/>
        <p:txBody>
          <a:bodyPr/>
          <a:lstStyle/>
          <a:p>
            <a:fld id="{0500C9E6-702F-A843-8A04-80C500C6891A}" type="slidenum">
              <a:rPr lang="en-AU" smtClean="0"/>
              <a:t>5</a:t>
            </a:fld>
            <a:endParaRPr lang="en-AU"/>
          </a:p>
        </p:txBody>
      </p:sp>
      <p:sp>
        <p:nvSpPr>
          <p:cNvPr id="6" name="Rectangle 5"/>
          <p:cNvSpPr/>
          <p:nvPr/>
        </p:nvSpPr>
        <p:spPr>
          <a:xfrm>
            <a:off x="6790366" y="1324752"/>
            <a:ext cx="4922207" cy="4265270"/>
          </a:xfrm>
          <a:prstGeom prst="rect">
            <a:avLst/>
          </a:prstGeom>
        </p:spPr>
        <p:txBody>
          <a:bodyPr wrap="square">
            <a:spAutoFit/>
          </a:bodyPr>
          <a:lstStyle/>
          <a:p>
            <a:pPr lvl="0">
              <a:spcBef>
                <a:spcPts val="700"/>
              </a:spcBef>
            </a:pPr>
            <a:r>
              <a:rPr lang="en-US" sz="1400" b="1" dirty="0">
                <a:solidFill>
                  <a:srgbClr val="117479"/>
                </a:solidFill>
              </a:rPr>
              <a:t>How we helped</a:t>
            </a:r>
          </a:p>
          <a:p>
            <a:pPr lvl="0">
              <a:spcBef>
                <a:spcPts val="700"/>
              </a:spcBef>
            </a:pPr>
            <a:r>
              <a:rPr lang="en-US" sz="1200" dirty="0">
                <a:solidFill>
                  <a:srgbClr val="000000"/>
                </a:solidFill>
              </a:rPr>
              <a:t>BETA partnered with the Australian Energy Regulator (AER) to undertake research to inform the </a:t>
            </a:r>
            <a:r>
              <a:rPr lang="en-US" sz="1200" dirty="0" smtClean="0">
                <a:solidFill>
                  <a:srgbClr val="000000"/>
                </a:solidFill>
              </a:rPr>
              <a:t>Better Bills </a:t>
            </a:r>
            <a:r>
              <a:rPr lang="en-US" sz="1200" dirty="0">
                <a:solidFill>
                  <a:srgbClr val="000000"/>
                </a:solidFill>
              </a:rPr>
              <a:t>Guideline. BETA’s contribution builds on its earlier research on energy bills (BETA 2018) and includes:</a:t>
            </a:r>
          </a:p>
          <a:p>
            <a:pPr marL="171450" lvl="0" indent="-171450">
              <a:spcBef>
                <a:spcPts val="700"/>
              </a:spcBef>
              <a:buFont typeface="Arial" panose="020B0604020202020204" pitchFamily="34" charset="0"/>
              <a:buChar char="•"/>
            </a:pPr>
            <a:r>
              <a:rPr lang="en-US" sz="1200" dirty="0">
                <a:solidFill>
                  <a:srgbClr val="000000"/>
                </a:solidFill>
              </a:rPr>
              <a:t>A literature review, covering relevant academic research and stakeholder submissions to the AEMC rule determination process</a:t>
            </a:r>
          </a:p>
          <a:p>
            <a:pPr marL="171450" lvl="0" indent="-171450">
              <a:spcBef>
                <a:spcPts val="700"/>
              </a:spcBef>
              <a:buFont typeface="Arial" panose="020B0604020202020204" pitchFamily="34" charset="0"/>
              <a:buChar char="•"/>
            </a:pPr>
            <a:r>
              <a:rPr lang="en-US" sz="1200" dirty="0">
                <a:solidFill>
                  <a:srgbClr val="000000"/>
                </a:solidFill>
              </a:rPr>
              <a:t>Further research – in the form of a survey and 6 survey experiments – that attempted to address some of the research gaps identified in the literature review. </a:t>
            </a:r>
          </a:p>
          <a:p>
            <a:pPr lvl="0">
              <a:spcBef>
                <a:spcPts val="700"/>
              </a:spcBef>
            </a:pPr>
            <a:r>
              <a:rPr lang="en-US" sz="1200" dirty="0">
                <a:solidFill>
                  <a:srgbClr val="000000"/>
                </a:solidFill>
              </a:rPr>
              <a:t>The AER also commissioned focus groups with two specific cohorts. The focus groups with people from culturally and linguistically diverse backgrounds (CALD) was facilitated by the Ethnic Communities Council of NSW (AER 2021 p2). Hall &amp; Partners (2021) conducted focus groups with older, non-digital consumers aged 65 or more. </a:t>
            </a:r>
          </a:p>
          <a:p>
            <a:pPr lvl="0">
              <a:spcBef>
                <a:spcPts val="700"/>
              </a:spcBef>
            </a:pPr>
            <a:r>
              <a:rPr lang="en-US" sz="1200" dirty="0">
                <a:solidFill>
                  <a:srgbClr val="000000"/>
                </a:solidFill>
              </a:rPr>
              <a:t>The literature review, survey, survey experiments, and focus groups are all inputs feeding into the AER’s process for developing the </a:t>
            </a:r>
            <a:r>
              <a:rPr lang="en-US" sz="1200" dirty="0" smtClean="0">
                <a:solidFill>
                  <a:srgbClr val="000000"/>
                </a:solidFill>
              </a:rPr>
              <a:t>Better Bills </a:t>
            </a:r>
            <a:r>
              <a:rPr lang="en-US" sz="1200" dirty="0">
                <a:solidFill>
                  <a:srgbClr val="000000"/>
                </a:solidFill>
              </a:rPr>
              <a:t>Guideline. They will be considered alongside the views of stakeholders and experts provided through the Better Bills Guideline consultation process.</a:t>
            </a:r>
          </a:p>
        </p:txBody>
      </p:sp>
      <p:sp>
        <p:nvSpPr>
          <p:cNvPr id="5" name="Text Placeholder 4"/>
          <p:cNvSpPr>
            <a:spLocks noGrp="1"/>
          </p:cNvSpPr>
          <p:nvPr>
            <p:ph type="body" sz="quarter" idx="14"/>
          </p:nvPr>
        </p:nvSpPr>
        <p:spPr>
          <a:xfrm>
            <a:off x="479426" y="1324752"/>
            <a:ext cx="5147651" cy="4959088"/>
          </a:xfrm>
        </p:spPr>
        <p:txBody>
          <a:bodyPr numCol="1" spcCol="360000"/>
          <a:lstStyle/>
          <a:p>
            <a:r>
              <a:rPr lang="en-US" b="1" dirty="0">
                <a:solidFill>
                  <a:schemeClr val="bg1"/>
                </a:solidFill>
              </a:rPr>
              <a:t>The policy context</a:t>
            </a:r>
          </a:p>
          <a:p>
            <a:r>
              <a:rPr lang="en-US" sz="1200" dirty="0">
                <a:solidFill>
                  <a:schemeClr val="bg1"/>
                </a:solidFill>
              </a:rPr>
              <a:t>In March 2021, the Australian Energy Market Commission (AEMC) released its final rule determination requiring the Australian Energy Regulator (AER) to publish a Better Bills Guideline for retailers determining bill content and billing requirements (AEMC 2021).</a:t>
            </a:r>
          </a:p>
          <a:p>
            <a:r>
              <a:rPr lang="en-US" sz="1200" dirty="0">
                <a:solidFill>
                  <a:schemeClr val="bg1"/>
                </a:solidFill>
              </a:rPr>
              <a:t>The rule determination states that the bill objective is to provide billing information that enables small customers to easily understand:</a:t>
            </a:r>
          </a:p>
          <a:p>
            <a:pPr marL="228600" indent="-228600">
              <a:buFont typeface="+mj-lt"/>
              <a:buAutoNum type="alphaLcParenR"/>
            </a:pPr>
            <a:r>
              <a:rPr lang="en-US" sz="1200" dirty="0">
                <a:solidFill>
                  <a:schemeClr val="bg1"/>
                </a:solidFill>
              </a:rPr>
              <a:t>Payment amounts, dates and methods;</a:t>
            </a:r>
          </a:p>
          <a:p>
            <a:pPr marL="228600" indent="-228600">
              <a:buFont typeface="+mj-lt"/>
              <a:buAutoNum type="alphaLcParenR"/>
            </a:pPr>
            <a:r>
              <a:rPr lang="en-US" sz="1200" dirty="0">
                <a:solidFill>
                  <a:schemeClr val="bg1"/>
                </a:solidFill>
              </a:rPr>
              <a:t>How their bill is calculated and whether it conforms to their customer retail contract;</a:t>
            </a:r>
          </a:p>
          <a:p>
            <a:pPr marL="228600" indent="-228600">
              <a:buFont typeface="+mj-lt"/>
              <a:buAutoNum type="alphaLcParenR"/>
            </a:pPr>
            <a:r>
              <a:rPr lang="en-US" sz="1200" dirty="0">
                <a:solidFill>
                  <a:schemeClr val="bg1"/>
                </a:solidFill>
              </a:rPr>
              <a:t>Their energy consumption and production, and related costs and revenue to assist with:</a:t>
            </a:r>
          </a:p>
          <a:p>
            <a:pPr marL="372600" lvl="3" indent="-228600">
              <a:buClr>
                <a:schemeClr val="bg1"/>
              </a:buClr>
            </a:pPr>
            <a:r>
              <a:rPr lang="en-US" sz="1200" dirty="0">
                <a:solidFill>
                  <a:schemeClr val="bg1"/>
                </a:solidFill>
              </a:rPr>
              <a:t>Using energy efficiently;</a:t>
            </a:r>
          </a:p>
          <a:p>
            <a:pPr marL="372600" lvl="3" indent="-228600">
              <a:buClr>
                <a:schemeClr val="bg1"/>
              </a:buClr>
            </a:pPr>
            <a:r>
              <a:rPr lang="en-US" sz="1200" dirty="0">
                <a:solidFill>
                  <a:schemeClr val="bg1"/>
                </a:solidFill>
              </a:rPr>
              <a:t>Comparing their customer retail contract with other energy offers available to them;</a:t>
            </a:r>
          </a:p>
          <a:p>
            <a:pPr marL="372600" lvl="3" indent="-228600">
              <a:buClr>
                <a:schemeClr val="bg1"/>
              </a:buClr>
            </a:pPr>
            <a:r>
              <a:rPr lang="en-US" sz="1200" dirty="0">
                <a:solidFill>
                  <a:schemeClr val="bg1"/>
                </a:solidFill>
              </a:rPr>
              <a:t>Considering options for energy supply other than through the distribution system;</a:t>
            </a:r>
          </a:p>
          <a:p>
            <a:pPr marL="228600" indent="-228600">
              <a:buFont typeface="+mj-lt"/>
              <a:buAutoNum type="alphaLcParenR"/>
            </a:pPr>
            <a:r>
              <a:rPr lang="en-US" sz="1200" dirty="0">
                <a:solidFill>
                  <a:schemeClr val="bg1"/>
                </a:solidFill>
              </a:rPr>
              <a:t>How to dispute or raise a query in relation to their bill;</a:t>
            </a:r>
          </a:p>
          <a:p>
            <a:pPr marL="228600" indent="-228600">
              <a:buFont typeface="+mj-lt"/>
              <a:buAutoNum type="alphaLcParenR"/>
            </a:pPr>
            <a:r>
              <a:rPr lang="en-US" sz="1200" dirty="0">
                <a:solidFill>
                  <a:schemeClr val="bg1"/>
                </a:solidFill>
              </a:rPr>
              <a:t>How to access interpreter services and seek financial assistance; and </a:t>
            </a:r>
          </a:p>
          <a:p>
            <a:pPr marL="228600" indent="-228600">
              <a:buFont typeface="+mj-lt"/>
              <a:buAutoNum type="alphaLcParenR"/>
            </a:pPr>
            <a:r>
              <a:rPr lang="en-US" sz="1200" dirty="0">
                <a:solidFill>
                  <a:schemeClr val="bg1"/>
                </a:solidFill>
              </a:rPr>
              <a:t>How to report a fault or emergency</a:t>
            </a:r>
          </a:p>
          <a:p>
            <a:endParaRPr lang="en-US" b="1" dirty="0">
              <a:solidFill>
                <a:schemeClr val="bg1"/>
              </a:solidFill>
            </a:endParaRPr>
          </a:p>
          <a:p>
            <a:pPr marL="171450" indent="-171450">
              <a:buFont typeface="Arial" panose="020B0604020202020204" pitchFamily="34" charset="0"/>
              <a:buChar char="•"/>
            </a:pPr>
            <a:endParaRPr lang="en-US" sz="1200" dirty="0">
              <a:solidFill>
                <a:schemeClr val="bg1"/>
              </a:solidFill>
            </a:endParaRPr>
          </a:p>
          <a:p>
            <a:pPr marL="171450" indent="-171450">
              <a:buFont typeface="Arial" panose="020B0604020202020204" pitchFamily="34" charset="0"/>
              <a:buChar char="•"/>
            </a:pPr>
            <a:endParaRPr lang="en-US" sz="1200" dirty="0">
              <a:solidFill>
                <a:schemeClr val="bg1"/>
              </a:solidFill>
            </a:endParaRPr>
          </a:p>
          <a:p>
            <a:pPr marL="171450" indent="-171450">
              <a:buFont typeface="Arial" panose="020B0604020202020204" pitchFamily="34" charset="0"/>
              <a:buChar char="•"/>
            </a:pPr>
            <a:endParaRPr lang="en-US" sz="1200" dirty="0">
              <a:solidFill>
                <a:schemeClr val="bg1"/>
              </a:solidFill>
            </a:endParaRPr>
          </a:p>
          <a:p>
            <a:pPr marL="171450" indent="-171450">
              <a:buFont typeface="Arial" panose="020B0604020202020204" pitchFamily="34" charset="0"/>
              <a:buChar char="•"/>
            </a:pPr>
            <a:endParaRPr lang="en-US" sz="1200" dirty="0">
              <a:solidFill>
                <a:schemeClr val="bg1"/>
              </a:solidFill>
            </a:endParaRPr>
          </a:p>
          <a:p>
            <a:pPr marL="171450" indent="-171450">
              <a:buFont typeface="Arial" panose="020B0604020202020204" pitchFamily="34" charset="0"/>
              <a:buChar char="•"/>
            </a:pPr>
            <a:endParaRPr lang="en-AU" sz="1200" dirty="0">
              <a:solidFill>
                <a:schemeClr val="bg1"/>
              </a:solidFill>
            </a:endParaRPr>
          </a:p>
        </p:txBody>
      </p:sp>
      <p:sp>
        <p:nvSpPr>
          <p:cNvPr id="2" name="Title 1"/>
          <p:cNvSpPr>
            <a:spLocks noGrp="1"/>
          </p:cNvSpPr>
          <p:nvPr>
            <p:ph type="title"/>
          </p:nvPr>
        </p:nvSpPr>
        <p:spPr/>
        <p:txBody>
          <a:bodyPr/>
          <a:lstStyle/>
          <a:p>
            <a:r>
              <a:rPr lang="en-AU" dirty="0">
                <a:solidFill>
                  <a:schemeClr val="bg2"/>
                </a:solidFill>
              </a:rPr>
              <a:t>Policy context and BETA’s role</a:t>
            </a:r>
          </a:p>
        </p:txBody>
      </p:sp>
    </p:spTree>
    <p:extLst>
      <p:ext uri="{BB962C8B-B14F-4D97-AF65-F5344CB8AC3E}">
        <p14:creationId xmlns:p14="http://schemas.microsoft.com/office/powerpoint/2010/main" val="4829743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Navy background" title="Navy background"/>
          <p:cNvSpPr/>
          <p:nvPr/>
        </p:nvSpPr>
        <p:spPr>
          <a:xfrm>
            <a:off x="0" y="0"/>
            <a:ext cx="41846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2"/>
              </a:solidFill>
            </a:endParaRPr>
          </a:p>
        </p:txBody>
      </p:sp>
      <p:sp>
        <p:nvSpPr>
          <p:cNvPr id="3" name="Slide Number Placeholder 2"/>
          <p:cNvSpPr>
            <a:spLocks noGrp="1"/>
          </p:cNvSpPr>
          <p:nvPr>
            <p:ph type="sldNum" sz="quarter" idx="12"/>
          </p:nvPr>
        </p:nvSpPr>
        <p:spPr/>
        <p:txBody>
          <a:bodyPr/>
          <a:lstStyle/>
          <a:p>
            <a:fld id="{0500C9E6-702F-A843-8A04-80C500C6891A}" type="slidenum">
              <a:rPr lang="en-AU" smtClean="0"/>
              <a:t>50</a:t>
            </a:fld>
            <a:endParaRPr lang="en-AU"/>
          </a:p>
        </p:txBody>
      </p:sp>
      <p:grpSp>
        <p:nvGrpSpPr>
          <p:cNvPr id="24" name="Group 29" descr="Icon" title="Icon"/>
          <p:cNvGrpSpPr>
            <a:grpSpLocks/>
          </p:cNvGrpSpPr>
          <p:nvPr/>
        </p:nvGrpSpPr>
        <p:grpSpPr bwMode="auto">
          <a:xfrm>
            <a:off x="10616740" y="2404706"/>
            <a:ext cx="46038" cy="325434"/>
            <a:chOff x="6137994" y="1619597"/>
            <a:chExt cx="45719" cy="325238"/>
          </a:xfrm>
          <a:solidFill>
            <a:schemeClr val="accent2"/>
          </a:solidFill>
        </p:grpSpPr>
        <p:sp>
          <p:nvSpPr>
            <p:cNvPr id="25" name="Oval 24"/>
            <p:cNvSpPr/>
            <p:nvPr/>
          </p:nvSpPr>
          <p:spPr>
            <a:xfrm>
              <a:off x="6137994" y="1619597"/>
              <a:ext cx="45719" cy="4601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solidFill>
                  <a:schemeClr val="bg2"/>
                </a:solidFill>
              </a:endParaRPr>
            </a:p>
          </p:txBody>
        </p:sp>
        <p:sp>
          <p:nvSpPr>
            <p:cNvPr id="26" name="Oval 25"/>
            <p:cNvSpPr/>
            <p:nvPr/>
          </p:nvSpPr>
          <p:spPr>
            <a:xfrm>
              <a:off x="6137994" y="1692577"/>
              <a:ext cx="45719" cy="4601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solidFill>
                  <a:schemeClr val="bg2"/>
                </a:solidFill>
              </a:endParaRPr>
            </a:p>
          </p:txBody>
        </p:sp>
        <p:sp>
          <p:nvSpPr>
            <p:cNvPr id="27" name="Oval 26"/>
            <p:cNvSpPr/>
            <p:nvPr/>
          </p:nvSpPr>
          <p:spPr>
            <a:xfrm>
              <a:off x="6137994" y="1759211"/>
              <a:ext cx="45719" cy="4601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solidFill>
                  <a:schemeClr val="bg2"/>
                </a:solidFill>
              </a:endParaRPr>
            </a:p>
          </p:txBody>
        </p:sp>
        <p:sp>
          <p:nvSpPr>
            <p:cNvPr id="28" name="Oval 27"/>
            <p:cNvSpPr/>
            <p:nvPr/>
          </p:nvSpPr>
          <p:spPr>
            <a:xfrm>
              <a:off x="6137994" y="1827432"/>
              <a:ext cx="45719" cy="4600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solidFill>
                  <a:schemeClr val="bg2"/>
                </a:solidFill>
              </a:endParaRPr>
            </a:p>
          </p:txBody>
        </p:sp>
        <p:sp>
          <p:nvSpPr>
            <p:cNvPr id="29" name="Oval 28"/>
            <p:cNvSpPr/>
            <p:nvPr/>
          </p:nvSpPr>
          <p:spPr>
            <a:xfrm>
              <a:off x="6137994" y="1898825"/>
              <a:ext cx="45719" cy="4601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solidFill>
                  <a:schemeClr val="bg2"/>
                </a:solidFill>
              </a:endParaRPr>
            </a:p>
          </p:txBody>
        </p:sp>
      </p:grpSp>
      <p:grpSp>
        <p:nvGrpSpPr>
          <p:cNvPr id="18" name="Group 29" descr="Icon" title="Icon"/>
          <p:cNvGrpSpPr>
            <a:grpSpLocks/>
          </p:cNvGrpSpPr>
          <p:nvPr/>
        </p:nvGrpSpPr>
        <p:grpSpPr bwMode="auto">
          <a:xfrm>
            <a:off x="8191040" y="2413535"/>
            <a:ext cx="46038" cy="325434"/>
            <a:chOff x="6137994" y="1619597"/>
            <a:chExt cx="45719" cy="325238"/>
          </a:xfrm>
          <a:solidFill>
            <a:schemeClr val="tx2"/>
          </a:solidFill>
        </p:grpSpPr>
        <p:sp>
          <p:nvSpPr>
            <p:cNvPr id="19" name="Oval 18"/>
            <p:cNvSpPr/>
            <p:nvPr/>
          </p:nvSpPr>
          <p:spPr>
            <a:xfrm>
              <a:off x="6137994" y="1619597"/>
              <a:ext cx="45719" cy="4601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solidFill>
                  <a:schemeClr val="bg2"/>
                </a:solidFill>
              </a:endParaRPr>
            </a:p>
          </p:txBody>
        </p:sp>
        <p:sp>
          <p:nvSpPr>
            <p:cNvPr id="20" name="Oval 19"/>
            <p:cNvSpPr/>
            <p:nvPr/>
          </p:nvSpPr>
          <p:spPr>
            <a:xfrm>
              <a:off x="6137994" y="1692577"/>
              <a:ext cx="45719" cy="4601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solidFill>
                  <a:schemeClr val="bg2"/>
                </a:solidFill>
              </a:endParaRPr>
            </a:p>
          </p:txBody>
        </p:sp>
        <p:sp>
          <p:nvSpPr>
            <p:cNvPr id="21" name="Oval 20"/>
            <p:cNvSpPr/>
            <p:nvPr/>
          </p:nvSpPr>
          <p:spPr>
            <a:xfrm>
              <a:off x="6137994" y="1759211"/>
              <a:ext cx="45719" cy="4601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solidFill>
                  <a:schemeClr val="bg2"/>
                </a:solidFill>
              </a:endParaRPr>
            </a:p>
          </p:txBody>
        </p:sp>
        <p:sp>
          <p:nvSpPr>
            <p:cNvPr id="22" name="Oval 21"/>
            <p:cNvSpPr/>
            <p:nvPr/>
          </p:nvSpPr>
          <p:spPr>
            <a:xfrm>
              <a:off x="6137994" y="1827432"/>
              <a:ext cx="45719" cy="4600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solidFill>
                  <a:schemeClr val="bg2"/>
                </a:solidFill>
              </a:endParaRPr>
            </a:p>
          </p:txBody>
        </p:sp>
        <p:sp>
          <p:nvSpPr>
            <p:cNvPr id="23" name="Oval 22"/>
            <p:cNvSpPr/>
            <p:nvPr/>
          </p:nvSpPr>
          <p:spPr>
            <a:xfrm>
              <a:off x="6137994" y="1898825"/>
              <a:ext cx="45719" cy="4601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solidFill>
                  <a:schemeClr val="bg2"/>
                </a:solidFill>
              </a:endParaRPr>
            </a:p>
          </p:txBody>
        </p:sp>
      </p:grpSp>
      <p:grpSp>
        <p:nvGrpSpPr>
          <p:cNvPr id="12" name="Group 29" descr="Icon" title="Icon"/>
          <p:cNvGrpSpPr>
            <a:grpSpLocks/>
          </p:cNvGrpSpPr>
          <p:nvPr/>
        </p:nvGrpSpPr>
        <p:grpSpPr bwMode="auto">
          <a:xfrm>
            <a:off x="5574508" y="2404706"/>
            <a:ext cx="46038" cy="325434"/>
            <a:chOff x="6137994" y="1619597"/>
            <a:chExt cx="45719" cy="325238"/>
          </a:xfrm>
          <a:solidFill>
            <a:schemeClr val="accent1"/>
          </a:solidFill>
        </p:grpSpPr>
        <p:sp>
          <p:nvSpPr>
            <p:cNvPr id="13" name="Oval 12"/>
            <p:cNvSpPr/>
            <p:nvPr/>
          </p:nvSpPr>
          <p:spPr>
            <a:xfrm>
              <a:off x="6137994" y="1619597"/>
              <a:ext cx="45719" cy="4601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solidFill>
                  <a:schemeClr val="bg2"/>
                </a:solidFill>
              </a:endParaRPr>
            </a:p>
          </p:txBody>
        </p:sp>
        <p:sp>
          <p:nvSpPr>
            <p:cNvPr id="14" name="Oval 13"/>
            <p:cNvSpPr/>
            <p:nvPr/>
          </p:nvSpPr>
          <p:spPr>
            <a:xfrm>
              <a:off x="6137994" y="1692577"/>
              <a:ext cx="45719" cy="4601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solidFill>
                  <a:schemeClr val="bg2"/>
                </a:solidFill>
              </a:endParaRPr>
            </a:p>
          </p:txBody>
        </p:sp>
        <p:sp>
          <p:nvSpPr>
            <p:cNvPr id="15" name="Oval 14"/>
            <p:cNvSpPr/>
            <p:nvPr/>
          </p:nvSpPr>
          <p:spPr>
            <a:xfrm>
              <a:off x="6137994" y="1759211"/>
              <a:ext cx="45719" cy="4601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solidFill>
                  <a:schemeClr val="bg2"/>
                </a:solidFill>
              </a:endParaRPr>
            </a:p>
          </p:txBody>
        </p:sp>
        <p:sp>
          <p:nvSpPr>
            <p:cNvPr id="16" name="Oval 15"/>
            <p:cNvSpPr/>
            <p:nvPr/>
          </p:nvSpPr>
          <p:spPr>
            <a:xfrm>
              <a:off x="6137994" y="1827432"/>
              <a:ext cx="45719" cy="4600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solidFill>
                  <a:schemeClr val="bg2"/>
                </a:solidFill>
              </a:endParaRPr>
            </a:p>
          </p:txBody>
        </p:sp>
        <p:sp>
          <p:nvSpPr>
            <p:cNvPr id="17" name="Oval 16"/>
            <p:cNvSpPr/>
            <p:nvPr/>
          </p:nvSpPr>
          <p:spPr>
            <a:xfrm>
              <a:off x="6137994" y="1898825"/>
              <a:ext cx="45719" cy="4601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solidFill>
                  <a:schemeClr val="bg2"/>
                </a:solidFill>
              </a:endParaRPr>
            </a:p>
          </p:txBody>
        </p:sp>
      </p:grpSp>
      <p:sp>
        <p:nvSpPr>
          <p:cNvPr id="8" name="Text Placeholder 7"/>
          <p:cNvSpPr>
            <a:spLocks noGrp="1"/>
          </p:cNvSpPr>
          <p:nvPr>
            <p:ph type="body" sz="quarter" idx="14"/>
          </p:nvPr>
        </p:nvSpPr>
        <p:spPr>
          <a:xfrm>
            <a:off x="4738565" y="1640717"/>
            <a:ext cx="6950989" cy="4321001"/>
          </a:xfrm>
        </p:spPr>
        <p:txBody>
          <a:bodyPr numCol="3" spcCol="432000"/>
          <a:lstStyle/>
          <a:p>
            <a:pPr>
              <a:spcBef>
                <a:spcPts val="600"/>
              </a:spcBef>
              <a:spcAft>
                <a:spcPts val="600"/>
              </a:spcAft>
            </a:pPr>
            <a:r>
              <a:rPr lang="en-AU" b="1" dirty="0">
                <a:solidFill>
                  <a:srgbClr val="117479"/>
                </a:solidFill>
              </a:rPr>
              <a:t>People wanted their retailer to tell them about cheaper plans</a:t>
            </a:r>
            <a:endParaRPr lang="en-AU" dirty="0">
              <a:solidFill>
                <a:srgbClr val="117479"/>
              </a:solidFill>
            </a:endParaRPr>
          </a:p>
          <a:p>
            <a:pPr>
              <a:spcBef>
                <a:spcPts val="0"/>
              </a:spcBef>
              <a:spcAft>
                <a:spcPts val="600"/>
              </a:spcAft>
            </a:pPr>
            <a:endParaRPr lang="en-US" sz="1200" i="1" dirty="0">
              <a:solidFill>
                <a:schemeClr val="tx1"/>
              </a:solidFill>
            </a:endParaRPr>
          </a:p>
          <a:p>
            <a:pPr>
              <a:spcBef>
                <a:spcPts val="0"/>
              </a:spcBef>
              <a:spcAft>
                <a:spcPts val="600"/>
              </a:spcAft>
            </a:pPr>
            <a:endParaRPr lang="en-US" sz="1200" i="1" dirty="0">
              <a:solidFill>
                <a:schemeClr val="tx1"/>
              </a:solidFill>
            </a:endParaRPr>
          </a:p>
          <a:p>
            <a:pPr>
              <a:spcBef>
                <a:spcPts val="0"/>
              </a:spcBef>
              <a:spcAft>
                <a:spcPts val="600"/>
              </a:spcAft>
            </a:pPr>
            <a:r>
              <a:rPr lang="en-US" sz="1200" i="1" dirty="0">
                <a:solidFill>
                  <a:schemeClr val="tx1"/>
                </a:solidFill>
              </a:rPr>
              <a:t>“All pricing information easy to find on bill and if there is a cheaper plan I could be on”</a:t>
            </a:r>
          </a:p>
          <a:p>
            <a:pPr>
              <a:spcBef>
                <a:spcPts val="0"/>
              </a:spcBef>
              <a:spcAft>
                <a:spcPts val="600"/>
              </a:spcAft>
            </a:pPr>
            <a:r>
              <a:rPr lang="en-US" sz="1200" i="1" dirty="0">
                <a:solidFill>
                  <a:schemeClr val="tx1"/>
                </a:solidFill>
              </a:rPr>
              <a:t>“Compare to other deals because they never offer to help. I got ripped off for 25 years because I didn't know what I could do”</a:t>
            </a:r>
          </a:p>
          <a:p>
            <a:pPr>
              <a:spcBef>
                <a:spcPts val="0"/>
              </a:spcBef>
              <a:spcAft>
                <a:spcPts val="600"/>
              </a:spcAft>
            </a:pPr>
            <a:r>
              <a:rPr lang="en-US" sz="1200" i="1" dirty="0">
                <a:solidFill>
                  <a:schemeClr val="tx1"/>
                </a:solidFill>
              </a:rPr>
              <a:t>“I'd like to see the time remaining before the next price changes are determined so I know when to shop around”</a:t>
            </a:r>
          </a:p>
          <a:p>
            <a:pPr>
              <a:spcBef>
                <a:spcPts val="0"/>
              </a:spcBef>
              <a:spcAft>
                <a:spcPts val="600"/>
              </a:spcAft>
            </a:pPr>
            <a:endParaRPr lang="en-US" sz="1200" i="1" dirty="0">
              <a:solidFill>
                <a:schemeClr val="tx1"/>
              </a:solidFill>
            </a:endParaRPr>
          </a:p>
          <a:p>
            <a:pPr>
              <a:spcBef>
                <a:spcPts val="0"/>
              </a:spcBef>
              <a:spcAft>
                <a:spcPts val="600"/>
              </a:spcAft>
            </a:pPr>
            <a:endParaRPr lang="en-US" sz="1200" i="1" dirty="0">
              <a:solidFill>
                <a:schemeClr val="tx1"/>
              </a:solidFill>
            </a:endParaRPr>
          </a:p>
          <a:p>
            <a:pPr>
              <a:spcBef>
                <a:spcPts val="0"/>
              </a:spcBef>
              <a:spcAft>
                <a:spcPts val="600"/>
              </a:spcAft>
            </a:pPr>
            <a:r>
              <a:rPr lang="en-AU" b="1" dirty="0">
                <a:solidFill>
                  <a:schemeClr val="tx2"/>
                </a:solidFill>
              </a:rPr>
              <a:t>People wanted it to be easier to compare their plan with other plans</a:t>
            </a:r>
          </a:p>
          <a:p>
            <a:pPr>
              <a:spcBef>
                <a:spcPts val="0"/>
              </a:spcBef>
              <a:spcAft>
                <a:spcPts val="600"/>
              </a:spcAft>
            </a:pPr>
            <a:endParaRPr lang="en-US" sz="1200" i="1" dirty="0">
              <a:solidFill>
                <a:schemeClr val="tx1"/>
              </a:solidFill>
            </a:endParaRPr>
          </a:p>
          <a:p>
            <a:pPr>
              <a:spcBef>
                <a:spcPts val="0"/>
              </a:spcBef>
              <a:spcAft>
                <a:spcPts val="600"/>
              </a:spcAft>
            </a:pPr>
            <a:endParaRPr lang="en-US" sz="1200" i="1" dirty="0">
              <a:solidFill>
                <a:schemeClr val="tx1"/>
              </a:solidFill>
            </a:endParaRPr>
          </a:p>
          <a:p>
            <a:pPr>
              <a:spcBef>
                <a:spcPts val="0"/>
              </a:spcBef>
              <a:spcAft>
                <a:spcPts val="600"/>
              </a:spcAft>
            </a:pPr>
            <a:r>
              <a:rPr lang="en-US" sz="1200" i="1" dirty="0">
                <a:solidFill>
                  <a:schemeClr val="tx1"/>
                </a:solidFill>
              </a:rPr>
              <a:t>“The ability to compare my energy prices with other energy providers not just users with my energy provider”</a:t>
            </a:r>
          </a:p>
          <a:p>
            <a:pPr>
              <a:spcBef>
                <a:spcPts val="0"/>
              </a:spcBef>
              <a:spcAft>
                <a:spcPts val="600"/>
              </a:spcAft>
            </a:pPr>
            <a:r>
              <a:rPr lang="en-US" sz="1200" i="1" dirty="0">
                <a:solidFill>
                  <a:schemeClr val="tx1"/>
                </a:solidFill>
              </a:rPr>
              <a:t>“Simple bill comparing price to other providers and showing all the comparisons of rates so can change my plan and save money if there is a better one out there”</a:t>
            </a:r>
          </a:p>
          <a:p>
            <a:pPr>
              <a:spcBef>
                <a:spcPts val="0"/>
              </a:spcBef>
              <a:spcAft>
                <a:spcPts val="600"/>
              </a:spcAft>
            </a:pPr>
            <a:r>
              <a:rPr lang="en-US" sz="1200" i="1" dirty="0">
                <a:solidFill>
                  <a:schemeClr val="tx1"/>
                </a:solidFill>
              </a:rPr>
              <a:t>“To have a comparative rate for same household from the best alternative provider”</a:t>
            </a:r>
          </a:p>
          <a:p>
            <a:pPr>
              <a:spcBef>
                <a:spcPts val="0"/>
              </a:spcBef>
              <a:spcAft>
                <a:spcPts val="600"/>
              </a:spcAft>
            </a:pPr>
            <a:endParaRPr lang="en-US" sz="1200" i="1" dirty="0">
              <a:solidFill>
                <a:schemeClr val="tx1"/>
              </a:solidFill>
            </a:endParaRPr>
          </a:p>
          <a:p>
            <a:pPr>
              <a:spcBef>
                <a:spcPts val="600"/>
              </a:spcBef>
              <a:spcAft>
                <a:spcPts val="600"/>
              </a:spcAft>
            </a:pPr>
            <a:r>
              <a:rPr lang="en-US" b="1" dirty="0">
                <a:solidFill>
                  <a:schemeClr val="accent2"/>
                </a:solidFill>
              </a:rPr>
              <a:t>People were keen to see the reference price included on their bills</a:t>
            </a:r>
          </a:p>
          <a:p>
            <a:pPr>
              <a:spcBef>
                <a:spcPts val="0"/>
              </a:spcBef>
              <a:spcAft>
                <a:spcPts val="600"/>
              </a:spcAft>
            </a:pPr>
            <a:endParaRPr lang="en-US" sz="1200" i="1" dirty="0">
              <a:solidFill>
                <a:schemeClr val="tx1"/>
              </a:solidFill>
            </a:endParaRPr>
          </a:p>
          <a:p>
            <a:pPr>
              <a:spcBef>
                <a:spcPts val="0"/>
              </a:spcBef>
              <a:spcAft>
                <a:spcPts val="600"/>
              </a:spcAft>
            </a:pPr>
            <a:endParaRPr lang="en-US" sz="1200" i="1" dirty="0">
              <a:solidFill>
                <a:schemeClr val="tx1"/>
              </a:solidFill>
            </a:endParaRPr>
          </a:p>
          <a:p>
            <a:pPr>
              <a:spcBef>
                <a:spcPts val="0"/>
              </a:spcBef>
              <a:spcAft>
                <a:spcPts val="600"/>
              </a:spcAft>
            </a:pPr>
            <a:r>
              <a:rPr lang="en-US" sz="1200" i="1" dirty="0">
                <a:solidFill>
                  <a:schemeClr val="tx1"/>
                </a:solidFill>
              </a:rPr>
              <a:t>“I like the thought of seeing how much I am below or above the government input as was shown in the second image. This would help me know if I was getting charged correctly or ripped off.”</a:t>
            </a:r>
          </a:p>
          <a:p>
            <a:pPr>
              <a:spcBef>
                <a:spcPts val="0"/>
              </a:spcBef>
              <a:spcAft>
                <a:spcPts val="600"/>
              </a:spcAft>
            </a:pPr>
            <a:r>
              <a:rPr lang="en-US" sz="1200" i="1" dirty="0">
                <a:solidFill>
                  <a:schemeClr val="tx1"/>
                </a:solidFill>
              </a:rPr>
              <a:t>“I would love to know what the reference price is and how it compares to my price. Also any seniors’ prices the provider has.”</a:t>
            </a:r>
          </a:p>
          <a:p>
            <a:pPr>
              <a:spcBef>
                <a:spcPts val="0"/>
              </a:spcBef>
              <a:spcAft>
                <a:spcPts val="600"/>
              </a:spcAft>
            </a:pPr>
            <a:endParaRPr lang="en-AU" dirty="0"/>
          </a:p>
        </p:txBody>
      </p:sp>
      <p:sp>
        <p:nvSpPr>
          <p:cNvPr id="9" name="Text Placeholder 7"/>
          <p:cNvSpPr>
            <a:spLocks noGrp="1"/>
          </p:cNvSpPr>
          <p:nvPr>
            <p:ph type="body" sz="quarter" idx="14"/>
          </p:nvPr>
        </p:nvSpPr>
        <p:spPr>
          <a:xfrm>
            <a:off x="479425" y="2218629"/>
            <a:ext cx="2917825" cy="4464050"/>
          </a:xfrm>
        </p:spPr>
        <p:txBody>
          <a:bodyPr/>
          <a:lstStyle/>
          <a:p>
            <a:pPr>
              <a:spcBef>
                <a:spcPts val="0"/>
              </a:spcBef>
              <a:spcAft>
                <a:spcPts val="600"/>
              </a:spcAft>
            </a:pPr>
            <a:r>
              <a:rPr lang="en-US" sz="1200" dirty="0">
                <a:solidFill>
                  <a:schemeClr val="bg1"/>
                </a:solidFill>
              </a:rPr>
              <a:t>Around a quarter of survey respondents said they had considered changing plans in the past year, so it is unsurprising that there were many comments around the topic of switching. </a:t>
            </a:r>
          </a:p>
          <a:p>
            <a:pPr>
              <a:spcBef>
                <a:spcPts val="0"/>
              </a:spcBef>
              <a:spcAft>
                <a:spcPts val="600"/>
              </a:spcAft>
            </a:pPr>
            <a:r>
              <a:rPr lang="en-US" sz="1200" dirty="0">
                <a:solidFill>
                  <a:schemeClr val="bg1"/>
                </a:solidFill>
              </a:rPr>
              <a:t>In the length-and-layout trial (</a:t>
            </a:r>
            <a:r>
              <a:rPr lang="en-US" sz="1200" u="sng" dirty="0">
                <a:solidFill>
                  <a:schemeClr val="bg1"/>
                </a:solidFill>
              </a:rPr>
              <a:t>Section D</a:t>
            </a:r>
            <a:r>
              <a:rPr lang="en-US" sz="1200" dirty="0">
                <a:solidFill>
                  <a:schemeClr val="bg1"/>
                </a:solidFill>
              </a:rPr>
              <a:t>), respondents noticed and commented on the ‘best offer’ and the reference price information in the bills.</a:t>
            </a:r>
            <a:endParaRPr lang="en-AU" sz="1200" b="1" dirty="0">
              <a:solidFill>
                <a:schemeClr val="bg1"/>
              </a:solidFill>
            </a:endParaRPr>
          </a:p>
        </p:txBody>
      </p:sp>
      <p:sp>
        <p:nvSpPr>
          <p:cNvPr id="6" name="Title 5"/>
          <p:cNvSpPr>
            <a:spLocks noGrp="1"/>
          </p:cNvSpPr>
          <p:nvPr>
            <p:ph type="title"/>
          </p:nvPr>
        </p:nvSpPr>
        <p:spPr>
          <a:xfrm>
            <a:off x="479425" y="476250"/>
            <a:ext cx="3254375" cy="1163395"/>
          </a:xfrm>
        </p:spPr>
        <p:txBody>
          <a:bodyPr/>
          <a:lstStyle/>
          <a:p>
            <a:r>
              <a:rPr lang="en-AU" dirty="0">
                <a:solidFill>
                  <a:schemeClr val="bg2"/>
                </a:solidFill>
              </a:rPr>
              <a:t>Consumers said: </a:t>
            </a:r>
            <a:br>
              <a:rPr lang="en-AU" dirty="0">
                <a:solidFill>
                  <a:schemeClr val="bg2"/>
                </a:solidFill>
              </a:rPr>
            </a:br>
            <a:r>
              <a:rPr lang="en-AU" dirty="0">
                <a:solidFill>
                  <a:schemeClr val="bg2"/>
                </a:solidFill>
              </a:rPr>
              <a:t>It should be easier to engage with the market</a:t>
            </a:r>
          </a:p>
        </p:txBody>
      </p:sp>
    </p:spTree>
    <p:extLst>
      <p:ext uri="{BB962C8B-B14F-4D97-AF65-F5344CB8AC3E}">
        <p14:creationId xmlns:p14="http://schemas.microsoft.com/office/powerpoint/2010/main" val="41676649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Grey background" title="Grey background"/>
          <p:cNvSpPr/>
          <p:nvPr/>
        </p:nvSpPr>
        <p:spPr>
          <a:xfrm>
            <a:off x="6917961" y="1"/>
            <a:ext cx="5274039"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p:cNvSpPr>
            <a:spLocks noGrp="1"/>
          </p:cNvSpPr>
          <p:nvPr>
            <p:ph type="sldNum" sz="quarter" idx="12"/>
          </p:nvPr>
        </p:nvSpPr>
        <p:spPr/>
        <p:txBody>
          <a:bodyPr/>
          <a:lstStyle/>
          <a:p>
            <a:fld id="{0500C9E6-702F-A843-8A04-80C500C6891A}" type="slidenum">
              <a:rPr lang="en-AU" smtClean="0"/>
              <a:t>51</a:t>
            </a:fld>
            <a:endParaRPr lang="en-AU"/>
          </a:p>
        </p:txBody>
      </p:sp>
      <p:sp>
        <p:nvSpPr>
          <p:cNvPr id="7" name="TextBox 6"/>
          <p:cNvSpPr txBox="1"/>
          <p:nvPr/>
        </p:nvSpPr>
        <p:spPr>
          <a:xfrm>
            <a:off x="7187614" y="2116326"/>
            <a:ext cx="4524961" cy="3954929"/>
          </a:xfrm>
          <a:prstGeom prst="rect">
            <a:avLst/>
          </a:prstGeom>
          <a:noFill/>
        </p:spPr>
        <p:txBody>
          <a:bodyPr wrap="square" rtlCol="0">
            <a:spAutoFit/>
          </a:bodyPr>
          <a:lstStyle/>
          <a:p>
            <a:pPr>
              <a:spcBef>
                <a:spcPts val="700"/>
              </a:spcBef>
            </a:pPr>
            <a:r>
              <a:rPr lang="en-US" sz="1200" dirty="0"/>
              <a:t>We used different measures to evaluate the impact the best retailer offer and the reference price.</a:t>
            </a:r>
          </a:p>
          <a:p>
            <a:pPr>
              <a:spcBef>
                <a:spcPts val="700"/>
              </a:spcBef>
            </a:pPr>
            <a:r>
              <a:rPr lang="en-US" sz="1200" dirty="0" smtClean="0">
                <a:solidFill>
                  <a:srgbClr val="000000"/>
                </a:solidFill>
              </a:rPr>
              <a:t>For </a:t>
            </a:r>
            <a:r>
              <a:rPr lang="en-US" sz="1200" dirty="0">
                <a:solidFill>
                  <a:srgbClr val="000000"/>
                </a:solidFill>
              </a:rPr>
              <a:t>the best retailer offer, respondents were asked an open question seeking suggestions on ways to reduce energy costs or save money on their electricity, and they could write in any free-text response.</a:t>
            </a:r>
          </a:p>
          <a:p>
            <a:pPr>
              <a:spcBef>
                <a:spcPts val="700"/>
              </a:spcBef>
            </a:pPr>
            <a:r>
              <a:rPr lang="en-US" sz="1200" dirty="0">
                <a:solidFill>
                  <a:srgbClr val="000000"/>
                </a:solidFill>
              </a:rPr>
              <a:t>For the reference price, respondents were asked whether the information about the reference price would lead them to: shop around for a better deal, stay on their current deal, or feel unsure.</a:t>
            </a:r>
          </a:p>
          <a:p>
            <a:pPr>
              <a:spcBef>
                <a:spcPts val="700"/>
              </a:spcBef>
            </a:pPr>
            <a:r>
              <a:rPr lang="en-US" sz="1200" dirty="0">
                <a:solidFill>
                  <a:srgbClr val="000000"/>
                </a:solidFill>
              </a:rPr>
              <a:t>Consequently, it is not possible to make a direct comparison between the two sets of results. </a:t>
            </a:r>
          </a:p>
          <a:p>
            <a:pPr>
              <a:spcBef>
                <a:spcPts val="700"/>
              </a:spcBef>
            </a:pPr>
            <a:r>
              <a:rPr lang="en-US" sz="1200" dirty="0">
                <a:solidFill>
                  <a:srgbClr val="000000"/>
                </a:solidFill>
              </a:rPr>
              <a:t>However, the differences between groups within a trial (e.g. the difference between ‘best offer’ and ‘no best offer’, or between ‘equal to reference price’ and ‘below reference price’) remain reliable estimates the impact of those features.</a:t>
            </a:r>
          </a:p>
          <a:p>
            <a:pPr>
              <a:spcBef>
                <a:spcPts val="700"/>
              </a:spcBef>
            </a:pPr>
            <a:endParaRPr lang="en-US" sz="1200" dirty="0">
              <a:solidFill>
                <a:srgbClr val="000000"/>
              </a:solidFill>
            </a:endParaRPr>
          </a:p>
          <a:p>
            <a:endParaRPr lang="en-US" sz="1200" dirty="0"/>
          </a:p>
        </p:txBody>
      </p:sp>
      <p:sp>
        <p:nvSpPr>
          <p:cNvPr id="8" name="TextBox 7"/>
          <p:cNvSpPr txBox="1"/>
          <p:nvPr/>
        </p:nvSpPr>
        <p:spPr>
          <a:xfrm>
            <a:off x="7187614" y="1753241"/>
            <a:ext cx="4624207" cy="307777"/>
          </a:xfrm>
          <a:prstGeom prst="rect">
            <a:avLst/>
          </a:prstGeom>
          <a:noFill/>
        </p:spPr>
        <p:txBody>
          <a:bodyPr wrap="square" rtlCol="0">
            <a:spAutoFit/>
          </a:bodyPr>
          <a:lstStyle/>
          <a:p>
            <a:r>
              <a:rPr lang="en-US" sz="1400" b="1" dirty="0">
                <a:solidFill>
                  <a:schemeClr val="tx2"/>
                </a:solidFill>
              </a:rPr>
              <a:t>Methodological differences</a:t>
            </a:r>
            <a:endParaRPr lang="en-US" sz="2000" b="1" dirty="0">
              <a:solidFill>
                <a:schemeClr val="tx2"/>
              </a:solidFill>
            </a:endParaRPr>
          </a:p>
        </p:txBody>
      </p:sp>
      <p:grpSp>
        <p:nvGrpSpPr>
          <p:cNvPr id="118" name="Group 117" descr="Dollar sign in speech bubble icon" title="Icon"/>
          <p:cNvGrpSpPr/>
          <p:nvPr/>
        </p:nvGrpSpPr>
        <p:grpSpPr>
          <a:xfrm>
            <a:off x="479426" y="4830649"/>
            <a:ext cx="648000" cy="648000"/>
            <a:chOff x="476518" y="4485940"/>
            <a:chExt cx="648000" cy="648000"/>
          </a:xfrm>
        </p:grpSpPr>
        <p:sp>
          <p:nvSpPr>
            <p:cNvPr id="65" name="Oval 64"/>
            <p:cNvSpPr/>
            <p:nvPr/>
          </p:nvSpPr>
          <p:spPr>
            <a:xfrm>
              <a:off x="476518" y="4485940"/>
              <a:ext cx="648000" cy="64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73" name="Group 72"/>
            <p:cNvGrpSpPr/>
            <p:nvPr/>
          </p:nvGrpSpPr>
          <p:grpSpPr>
            <a:xfrm>
              <a:off x="634624" y="4601829"/>
              <a:ext cx="331788" cy="450850"/>
              <a:chOff x="2545756" y="5804705"/>
              <a:chExt cx="331788" cy="450850"/>
            </a:xfrm>
          </p:grpSpPr>
          <p:sp>
            <p:nvSpPr>
              <p:cNvPr id="74" name="Freeform 182"/>
              <p:cNvSpPr>
                <a:spLocks/>
              </p:cNvSpPr>
              <p:nvPr/>
            </p:nvSpPr>
            <p:spPr bwMode="auto">
              <a:xfrm>
                <a:off x="2545756" y="5804705"/>
                <a:ext cx="331788" cy="450850"/>
              </a:xfrm>
              <a:custGeom>
                <a:avLst/>
                <a:gdLst>
                  <a:gd name="T0" fmla="*/ 68 w 68"/>
                  <a:gd name="T1" fmla="*/ 34 h 92"/>
                  <a:gd name="T2" fmla="*/ 34 w 68"/>
                  <a:gd name="T3" fmla="*/ 0 h 92"/>
                  <a:gd name="T4" fmla="*/ 0 w 68"/>
                  <a:gd name="T5" fmla="*/ 34 h 92"/>
                  <a:gd name="T6" fmla="*/ 27 w 68"/>
                  <a:gd name="T7" fmla="*/ 67 h 92"/>
                  <a:gd name="T8" fmla="*/ 34 w 68"/>
                  <a:gd name="T9" fmla="*/ 92 h 92"/>
                  <a:gd name="T10" fmla="*/ 41 w 68"/>
                  <a:gd name="T11" fmla="*/ 67 h 92"/>
                  <a:gd name="T12" fmla="*/ 68 w 68"/>
                  <a:gd name="T13" fmla="*/ 34 h 92"/>
                </a:gdLst>
                <a:ahLst/>
                <a:cxnLst>
                  <a:cxn ang="0">
                    <a:pos x="T0" y="T1"/>
                  </a:cxn>
                  <a:cxn ang="0">
                    <a:pos x="T2" y="T3"/>
                  </a:cxn>
                  <a:cxn ang="0">
                    <a:pos x="T4" y="T5"/>
                  </a:cxn>
                  <a:cxn ang="0">
                    <a:pos x="T6" y="T7"/>
                  </a:cxn>
                  <a:cxn ang="0">
                    <a:pos x="T8" y="T9"/>
                  </a:cxn>
                  <a:cxn ang="0">
                    <a:pos x="T10" y="T11"/>
                  </a:cxn>
                  <a:cxn ang="0">
                    <a:pos x="T12" y="T13"/>
                  </a:cxn>
                </a:cxnLst>
                <a:rect l="0" t="0" r="r" b="b"/>
                <a:pathLst>
                  <a:path w="68" h="92">
                    <a:moveTo>
                      <a:pt x="68" y="34"/>
                    </a:moveTo>
                    <a:cubicBezTo>
                      <a:pt x="68" y="15"/>
                      <a:pt x="53" y="0"/>
                      <a:pt x="34" y="0"/>
                    </a:cubicBezTo>
                    <a:cubicBezTo>
                      <a:pt x="15" y="0"/>
                      <a:pt x="0" y="15"/>
                      <a:pt x="0" y="34"/>
                    </a:cubicBezTo>
                    <a:cubicBezTo>
                      <a:pt x="0" y="50"/>
                      <a:pt x="12" y="64"/>
                      <a:pt x="27" y="67"/>
                    </a:cubicBezTo>
                    <a:cubicBezTo>
                      <a:pt x="34" y="92"/>
                      <a:pt x="34" y="92"/>
                      <a:pt x="34" y="92"/>
                    </a:cubicBezTo>
                    <a:cubicBezTo>
                      <a:pt x="41" y="67"/>
                      <a:pt x="41" y="67"/>
                      <a:pt x="41" y="67"/>
                    </a:cubicBezTo>
                    <a:cubicBezTo>
                      <a:pt x="56" y="64"/>
                      <a:pt x="68" y="50"/>
                      <a:pt x="68" y="34"/>
                    </a:cubicBezTo>
                    <a:close/>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grpSp>
            <p:nvGrpSpPr>
              <p:cNvPr id="75" name="Group 74"/>
              <p:cNvGrpSpPr/>
              <p:nvPr/>
            </p:nvGrpSpPr>
            <p:grpSpPr>
              <a:xfrm>
                <a:off x="2674400" y="5860406"/>
                <a:ext cx="78642" cy="217301"/>
                <a:chOff x="3889064" y="5522830"/>
                <a:chExt cx="78642" cy="217301"/>
              </a:xfrm>
            </p:grpSpPr>
            <p:sp>
              <p:nvSpPr>
                <p:cNvPr id="76" name="Freeform 5700"/>
                <p:cNvSpPr>
                  <a:spLocks/>
                </p:cNvSpPr>
                <p:nvPr/>
              </p:nvSpPr>
              <p:spPr bwMode="auto">
                <a:xfrm>
                  <a:off x="3889064" y="5547664"/>
                  <a:ext cx="78642" cy="167632"/>
                </a:xfrm>
                <a:custGeom>
                  <a:avLst/>
                  <a:gdLst>
                    <a:gd name="T0" fmla="*/ 0 w 16"/>
                    <a:gd name="T1" fmla="*/ 25 h 33"/>
                    <a:gd name="T2" fmla="*/ 8 w 16"/>
                    <a:gd name="T3" fmla="*/ 33 h 33"/>
                    <a:gd name="T4" fmla="*/ 16 w 16"/>
                    <a:gd name="T5" fmla="*/ 25 h 33"/>
                    <a:gd name="T6" fmla="*/ 8 w 16"/>
                    <a:gd name="T7" fmla="*/ 17 h 33"/>
                    <a:gd name="T8" fmla="*/ 0 w 16"/>
                    <a:gd name="T9" fmla="*/ 9 h 33"/>
                    <a:gd name="T10" fmla="*/ 8 w 16"/>
                    <a:gd name="T11" fmla="*/ 0 h 33"/>
                    <a:gd name="T12" fmla="*/ 16 w 16"/>
                    <a:gd name="T13" fmla="*/ 9 h 33"/>
                  </a:gdLst>
                  <a:ahLst/>
                  <a:cxnLst>
                    <a:cxn ang="0">
                      <a:pos x="T0" y="T1"/>
                    </a:cxn>
                    <a:cxn ang="0">
                      <a:pos x="T2" y="T3"/>
                    </a:cxn>
                    <a:cxn ang="0">
                      <a:pos x="T4" y="T5"/>
                    </a:cxn>
                    <a:cxn ang="0">
                      <a:pos x="T6" y="T7"/>
                    </a:cxn>
                    <a:cxn ang="0">
                      <a:pos x="T8" y="T9"/>
                    </a:cxn>
                    <a:cxn ang="0">
                      <a:pos x="T10" y="T11"/>
                    </a:cxn>
                    <a:cxn ang="0">
                      <a:pos x="T12" y="T13"/>
                    </a:cxn>
                  </a:cxnLst>
                  <a:rect l="0" t="0" r="r" b="b"/>
                  <a:pathLst>
                    <a:path w="16" h="33">
                      <a:moveTo>
                        <a:pt x="0" y="25"/>
                      </a:moveTo>
                      <a:cubicBezTo>
                        <a:pt x="0" y="29"/>
                        <a:pt x="3" y="33"/>
                        <a:pt x="8" y="33"/>
                      </a:cubicBezTo>
                      <a:cubicBezTo>
                        <a:pt x="13" y="33"/>
                        <a:pt x="16" y="29"/>
                        <a:pt x="16" y="25"/>
                      </a:cubicBezTo>
                      <a:cubicBezTo>
                        <a:pt x="16" y="20"/>
                        <a:pt x="13" y="17"/>
                        <a:pt x="8" y="17"/>
                      </a:cubicBezTo>
                      <a:cubicBezTo>
                        <a:pt x="3" y="17"/>
                        <a:pt x="0" y="13"/>
                        <a:pt x="0" y="9"/>
                      </a:cubicBezTo>
                      <a:cubicBezTo>
                        <a:pt x="0" y="4"/>
                        <a:pt x="3" y="0"/>
                        <a:pt x="8" y="0"/>
                      </a:cubicBezTo>
                      <a:cubicBezTo>
                        <a:pt x="13" y="0"/>
                        <a:pt x="16" y="4"/>
                        <a:pt x="16" y="9"/>
                      </a:cubicBezTo>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7" name="Line 5701"/>
                <p:cNvSpPr>
                  <a:spLocks noChangeShapeType="1"/>
                </p:cNvSpPr>
                <p:nvPr/>
              </p:nvSpPr>
              <p:spPr bwMode="auto">
                <a:xfrm>
                  <a:off x="3928386" y="5715297"/>
                  <a:ext cx="0" cy="24834"/>
                </a:xfrm>
                <a:prstGeom prst="line">
                  <a:avLst/>
                </a:prstGeom>
                <a:noFill/>
                <a:ln w="285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8" name="Line 5702"/>
                <p:cNvSpPr>
                  <a:spLocks noChangeShapeType="1"/>
                </p:cNvSpPr>
                <p:nvPr/>
              </p:nvSpPr>
              <p:spPr bwMode="auto">
                <a:xfrm>
                  <a:off x="3928386" y="5522830"/>
                  <a:ext cx="0" cy="24834"/>
                </a:xfrm>
                <a:prstGeom prst="line">
                  <a:avLst/>
                </a:prstGeom>
                <a:noFill/>
                <a:ln w="285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grpSp>
        </p:grpSp>
      </p:grpSp>
      <p:grpSp>
        <p:nvGrpSpPr>
          <p:cNvPr id="119" name="Group 118" descr="Star ribbon icon" title="Icon"/>
          <p:cNvGrpSpPr/>
          <p:nvPr/>
        </p:nvGrpSpPr>
        <p:grpSpPr>
          <a:xfrm>
            <a:off x="482334" y="3730376"/>
            <a:ext cx="648000" cy="648000"/>
            <a:chOff x="479426" y="3385667"/>
            <a:chExt cx="648000" cy="648000"/>
          </a:xfrm>
        </p:grpSpPr>
        <p:sp>
          <p:nvSpPr>
            <p:cNvPr id="66" name="Oval 65"/>
            <p:cNvSpPr/>
            <p:nvPr/>
          </p:nvSpPr>
          <p:spPr>
            <a:xfrm>
              <a:off x="479426" y="3385667"/>
              <a:ext cx="648000" cy="64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79" name="Group 78"/>
            <p:cNvGrpSpPr/>
            <p:nvPr/>
          </p:nvGrpSpPr>
          <p:grpSpPr>
            <a:xfrm>
              <a:off x="575093" y="3484241"/>
              <a:ext cx="446088" cy="450851"/>
              <a:chOff x="4667250" y="2514600"/>
              <a:chExt cx="446088" cy="450851"/>
            </a:xfrm>
            <a:solidFill>
              <a:schemeClr val="bg2"/>
            </a:solidFill>
          </p:grpSpPr>
          <p:sp>
            <p:nvSpPr>
              <p:cNvPr id="80" name="Freeform 265"/>
              <p:cNvSpPr>
                <a:spLocks/>
              </p:cNvSpPr>
              <p:nvPr/>
            </p:nvSpPr>
            <p:spPr bwMode="auto">
              <a:xfrm>
                <a:off x="4667250" y="2778125"/>
                <a:ext cx="166687" cy="187325"/>
              </a:xfrm>
              <a:custGeom>
                <a:avLst/>
                <a:gdLst>
                  <a:gd name="T0" fmla="*/ 47 w 105"/>
                  <a:gd name="T1" fmla="*/ 0 h 118"/>
                  <a:gd name="T2" fmla="*/ 0 w 105"/>
                  <a:gd name="T3" fmla="*/ 81 h 118"/>
                  <a:gd name="T4" fmla="*/ 50 w 105"/>
                  <a:gd name="T5" fmla="*/ 74 h 118"/>
                  <a:gd name="T6" fmla="*/ 65 w 105"/>
                  <a:gd name="T7" fmla="*/ 118 h 118"/>
                  <a:gd name="T8" fmla="*/ 105 w 105"/>
                  <a:gd name="T9" fmla="*/ 50 h 118"/>
                </a:gdLst>
                <a:ahLst/>
                <a:cxnLst>
                  <a:cxn ang="0">
                    <a:pos x="T0" y="T1"/>
                  </a:cxn>
                  <a:cxn ang="0">
                    <a:pos x="T2" y="T3"/>
                  </a:cxn>
                  <a:cxn ang="0">
                    <a:pos x="T4" y="T5"/>
                  </a:cxn>
                  <a:cxn ang="0">
                    <a:pos x="T6" y="T7"/>
                  </a:cxn>
                  <a:cxn ang="0">
                    <a:pos x="T8" y="T9"/>
                  </a:cxn>
                </a:cxnLst>
                <a:rect l="0" t="0" r="r" b="b"/>
                <a:pathLst>
                  <a:path w="105" h="118">
                    <a:moveTo>
                      <a:pt x="47" y="0"/>
                    </a:moveTo>
                    <a:lnTo>
                      <a:pt x="0" y="81"/>
                    </a:lnTo>
                    <a:lnTo>
                      <a:pt x="50" y="74"/>
                    </a:lnTo>
                    <a:lnTo>
                      <a:pt x="65" y="118"/>
                    </a:lnTo>
                    <a:lnTo>
                      <a:pt x="105" y="50"/>
                    </a:lnTo>
                  </a:path>
                </a:pathLst>
              </a:custGeom>
              <a:grpFill/>
              <a:ln w="28575" cap="flat">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sp>
            <p:nvSpPr>
              <p:cNvPr id="81" name="Freeform 266"/>
              <p:cNvSpPr>
                <a:spLocks/>
              </p:cNvSpPr>
              <p:nvPr/>
            </p:nvSpPr>
            <p:spPr bwMode="auto">
              <a:xfrm>
                <a:off x="4951413" y="2782888"/>
                <a:ext cx="161925" cy="182563"/>
              </a:xfrm>
              <a:custGeom>
                <a:avLst/>
                <a:gdLst>
                  <a:gd name="T0" fmla="*/ 59 w 102"/>
                  <a:gd name="T1" fmla="*/ 0 h 115"/>
                  <a:gd name="T2" fmla="*/ 102 w 102"/>
                  <a:gd name="T3" fmla="*/ 78 h 115"/>
                  <a:gd name="T4" fmla="*/ 56 w 102"/>
                  <a:gd name="T5" fmla="*/ 71 h 115"/>
                  <a:gd name="T6" fmla="*/ 40 w 102"/>
                  <a:gd name="T7" fmla="*/ 115 h 115"/>
                  <a:gd name="T8" fmla="*/ 0 w 102"/>
                  <a:gd name="T9" fmla="*/ 47 h 115"/>
                </a:gdLst>
                <a:ahLst/>
                <a:cxnLst>
                  <a:cxn ang="0">
                    <a:pos x="T0" y="T1"/>
                  </a:cxn>
                  <a:cxn ang="0">
                    <a:pos x="T2" y="T3"/>
                  </a:cxn>
                  <a:cxn ang="0">
                    <a:pos x="T4" y="T5"/>
                  </a:cxn>
                  <a:cxn ang="0">
                    <a:pos x="T6" y="T7"/>
                  </a:cxn>
                  <a:cxn ang="0">
                    <a:pos x="T8" y="T9"/>
                  </a:cxn>
                </a:cxnLst>
                <a:rect l="0" t="0" r="r" b="b"/>
                <a:pathLst>
                  <a:path w="102" h="115">
                    <a:moveTo>
                      <a:pt x="59" y="0"/>
                    </a:moveTo>
                    <a:lnTo>
                      <a:pt x="102" y="78"/>
                    </a:lnTo>
                    <a:lnTo>
                      <a:pt x="56" y="71"/>
                    </a:lnTo>
                    <a:lnTo>
                      <a:pt x="40" y="115"/>
                    </a:lnTo>
                    <a:lnTo>
                      <a:pt x="0" y="47"/>
                    </a:lnTo>
                  </a:path>
                </a:pathLst>
              </a:custGeom>
              <a:grpFill/>
              <a:ln w="28575" cap="flat">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sp>
            <p:nvSpPr>
              <p:cNvPr id="82" name="Oval 267"/>
              <p:cNvSpPr>
                <a:spLocks noChangeArrowheads="1"/>
              </p:cNvSpPr>
              <p:nvPr/>
            </p:nvSpPr>
            <p:spPr bwMode="auto">
              <a:xfrm>
                <a:off x="4716463" y="2514600"/>
                <a:ext cx="352425" cy="352425"/>
              </a:xfrm>
              <a:prstGeom prst="ellipse">
                <a:avLst/>
              </a:prstGeom>
              <a:grpFill/>
              <a:ln w="28575" cap="flat">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sp>
            <p:nvSpPr>
              <p:cNvPr id="83" name="Freeform 268"/>
              <p:cNvSpPr>
                <a:spLocks/>
              </p:cNvSpPr>
              <p:nvPr/>
            </p:nvSpPr>
            <p:spPr bwMode="auto">
              <a:xfrm>
                <a:off x="4805363" y="2592388"/>
                <a:ext cx="176212" cy="176213"/>
              </a:xfrm>
              <a:custGeom>
                <a:avLst/>
                <a:gdLst>
                  <a:gd name="T0" fmla="*/ 55 w 111"/>
                  <a:gd name="T1" fmla="*/ 0 h 111"/>
                  <a:gd name="T2" fmla="*/ 74 w 111"/>
                  <a:gd name="T3" fmla="*/ 37 h 111"/>
                  <a:gd name="T4" fmla="*/ 111 w 111"/>
                  <a:gd name="T5" fmla="*/ 37 h 111"/>
                  <a:gd name="T6" fmla="*/ 80 w 111"/>
                  <a:gd name="T7" fmla="*/ 68 h 111"/>
                  <a:gd name="T8" fmla="*/ 92 w 111"/>
                  <a:gd name="T9" fmla="*/ 111 h 111"/>
                  <a:gd name="T10" fmla="*/ 55 w 111"/>
                  <a:gd name="T11" fmla="*/ 90 h 111"/>
                  <a:gd name="T12" fmla="*/ 18 w 111"/>
                  <a:gd name="T13" fmla="*/ 111 h 111"/>
                  <a:gd name="T14" fmla="*/ 31 w 111"/>
                  <a:gd name="T15" fmla="*/ 68 h 111"/>
                  <a:gd name="T16" fmla="*/ 0 w 111"/>
                  <a:gd name="T17" fmla="*/ 37 h 111"/>
                  <a:gd name="T18" fmla="*/ 37 w 111"/>
                  <a:gd name="T19" fmla="*/ 37 h 111"/>
                  <a:gd name="T20" fmla="*/ 55 w 111"/>
                  <a:gd name="T2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11">
                    <a:moveTo>
                      <a:pt x="55" y="0"/>
                    </a:moveTo>
                    <a:lnTo>
                      <a:pt x="74" y="37"/>
                    </a:lnTo>
                    <a:lnTo>
                      <a:pt x="111" y="37"/>
                    </a:lnTo>
                    <a:lnTo>
                      <a:pt x="80" y="68"/>
                    </a:lnTo>
                    <a:lnTo>
                      <a:pt x="92" y="111"/>
                    </a:lnTo>
                    <a:lnTo>
                      <a:pt x="55" y="90"/>
                    </a:lnTo>
                    <a:lnTo>
                      <a:pt x="18" y="111"/>
                    </a:lnTo>
                    <a:lnTo>
                      <a:pt x="31" y="68"/>
                    </a:lnTo>
                    <a:lnTo>
                      <a:pt x="0" y="37"/>
                    </a:lnTo>
                    <a:lnTo>
                      <a:pt x="37" y="37"/>
                    </a:lnTo>
                    <a:lnTo>
                      <a:pt x="55" y="0"/>
                    </a:lnTo>
                    <a:close/>
                  </a:path>
                </a:pathLst>
              </a:custGeom>
              <a:grpFill/>
              <a:ln w="28575" cap="flat">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grpSp>
      </p:grpSp>
      <p:sp>
        <p:nvSpPr>
          <p:cNvPr id="86" name="Rectangle 85"/>
          <p:cNvSpPr/>
          <p:nvPr/>
        </p:nvSpPr>
        <p:spPr>
          <a:xfrm>
            <a:off x="1185329" y="3730376"/>
            <a:ext cx="5058891" cy="1908215"/>
          </a:xfrm>
          <a:prstGeom prst="rect">
            <a:avLst/>
          </a:prstGeom>
        </p:spPr>
        <p:txBody>
          <a:bodyPr wrap="square">
            <a:spAutoFit/>
          </a:bodyPr>
          <a:lstStyle/>
          <a:p>
            <a:pPr lvl="0">
              <a:spcAft>
                <a:spcPts val="300"/>
              </a:spcAft>
            </a:pPr>
            <a:r>
              <a:rPr lang="en-US" sz="1200" b="1" dirty="0">
                <a:solidFill>
                  <a:srgbClr val="000000"/>
                </a:solidFill>
              </a:rPr>
              <a:t>Best retailer offer</a:t>
            </a:r>
          </a:p>
          <a:p>
            <a:pPr lvl="0">
              <a:spcAft>
                <a:spcPts val="300"/>
              </a:spcAft>
            </a:pPr>
            <a:r>
              <a:rPr lang="en-US" sz="1200" dirty="0">
                <a:solidFill>
                  <a:srgbClr val="000000"/>
                </a:solidFill>
              </a:rPr>
              <a:t>For the ‘best retailer offer’, we tested if adding information about cheaper plans available from their current retailer prompted participants to think about comparing or switching plans. </a:t>
            </a:r>
          </a:p>
          <a:p>
            <a:pPr lvl="0">
              <a:spcAft>
                <a:spcPts val="300"/>
              </a:spcAft>
            </a:pPr>
            <a:endParaRPr lang="en-US" sz="1200" b="1" dirty="0" smtClean="0">
              <a:solidFill>
                <a:srgbClr val="000000"/>
              </a:solidFill>
            </a:endParaRPr>
          </a:p>
          <a:p>
            <a:pPr lvl="0">
              <a:spcAft>
                <a:spcPts val="300"/>
              </a:spcAft>
            </a:pPr>
            <a:r>
              <a:rPr lang="en-US" sz="1200" b="1" dirty="0" smtClean="0">
                <a:solidFill>
                  <a:srgbClr val="000000"/>
                </a:solidFill>
              </a:rPr>
              <a:t>Reference </a:t>
            </a:r>
            <a:r>
              <a:rPr lang="en-US" sz="1200" b="1" dirty="0">
                <a:solidFill>
                  <a:srgbClr val="000000"/>
                </a:solidFill>
              </a:rPr>
              <a:t>price</a:t>
            </a:r>
          </a:p>
          <a:p>
            <a:pPr lvl="0">
              <a:spcAft>
                <a:spcPts val="300"/>
              </a:spcAft>
            </a:pPr>
            <a:r>
              <a:rPr lang="en-US" sz="1200" dirty="0">
                <a:solidFill>
                  <a:srgbClr val="000000"/>
                </a:solidFill>
              </a:rPr>
              <a:t>For the ‘reference price’, we tested if adding information comparing an </a:t>
            </a:r>
            <a:r>
              <a:rPr lang="en-US" sz="1200">
                <a:solidFill>
                  <a:srgbClr val="000000"/>
                </a:solidFill>
              </a:rPr>
              <a:t>existing </a:t>
            </a:r>
            <a:r>
              <a:rPr lang="en-US" sz="1200" smtClean="0">
                <a:solidFill>
                  <a:srgbClr val="000000"/>
                </a:solidFill>
              </a:rPr>
              <a:t>plan </a:t>
            </a:r>
            <a:r>
              <a:rPr lang="en-US" sz="1200" dirty="0">
                <a:solidFill>
                  <a:srgbClr val="000000"/>
                </a:solidFill>
              </a:rPr>
              <a:t>to the market reference price would increase participants' intention to shop around. </a:t>
            </a:r>
          </a:p>
        </p:txBody>
      </p:sp>
      <p:sp>
        <p:nvSpPr>
          <p:cNvPr id="5" name="Text Placeholder 4"/>
          <p:cNvSpPr>
            <a:spLocks noGrp="1"/>
          </p:cNvSpPr>
          <p:nvPr>
            <p:ph type="body" sz="quarter" idx="14"/>
          </p:nvPr>
        </p:nvSpPr>
        <p:spPr>
          <a:xfrm>
            <a:off x="482333" y="2328975"/>
            <a:ext cx="5761887" cy="1269298"/>
          </a:xfrm>
        </p:spPr>
        <p:txBody>
          <a:bodyPr numCol="1"/>
          <a:lstStyle/>
          <a:p>
            <a:r>
              <a:rPr lang="en-US" sz="1200" dirty="0">
                <a:solidFill>
                  <a:schemeClr val="tx1"/>
                </a:solidFill>
              </a:rPr>
              <a:t>The AEMC final determination specifies that billing information should enable small customers to “compare their customer retail contract with other energy offers available to them</a:t>
            </a:r>
            <a:r>
              <a:rPr lang="en-US" sz="1200" dirty="0" smtClean="0">
                <a:solidFill>
                  <a:schemeClr val="tx1"/>
                </a:solidFill>
              </a:rPr>
              <a:t>”. </a:t>
            </a:r>
          </a:p>
          <a:p>
            <a:r>
              <a:rPr lang="en-US" sz="1200" dirty="0" smtClean="0">
                <a:solidFill>
                  <a:schemeClr val="tx1"/>
                </a:solidFill>
              </a:rPr>
              <a:t>We </a:t>
            </a:r>
            <a:r>
              <a:rPr lang="en-US" sz="1200" dirty="0">
                <a:solidFill>
                  <a:schemeClr val="tx1"/>
                </a:solidFill>
              </a:rPr>
              <a:t>used different methods to test how providing ‘best retailer offer’ and ‘reference price’ information on a bill could impact consumers’ intentions to engage in switching </a:t>
            </a:r>
            <a:r>
              <a:rPr lang="en-US" sz="1200" dirty="0" err="1">
                <a:solidFill>
                  <a:schemeClr val="tx1"/>
                </a:solidFill>
              </a:rPr>
              <a:t>behaviours</a:t>
            </a:r>
            <a:r>
              <a:rPr lang="en-US" sz="1200" dirty="0">
                <a:solidFill>
                  <a:schemeClr val="tx1"/>
                </a:solidFill>
              </a:rPr>
              <a:t>. </a:t>
            </a:r>
            <a:endParaRPr lang="en-US" sz="1200" dirty="0" smtClean="0">
              <a:solidFill>
                <a:schemeClr val="tx1"/>
              </a:solidFill>
            </a:endParaRPr>
          </a:p>
        </p:txBody>
      </p:sp>
      <p:sp>
        <p:nvSpPr>
          <p:cNvPr id="4" name="Text Placeholder 3"/>
          <p:cNvSpPr>
            <a:spLocks noGrp="1"/>
          </p:cNvSpPr>
          <p:nvPr>
            <p:ph type="body" sz="quarter" idx="13"/>
          </p:nvPr>
        </p:nvSpPr>
        <p:spPr>
          <a:xfrm>
            <a:off x="482333" y="1753241"/>
            <a:ext cx="5761887" cy="430887"/>
          </a:xfrm>
        </p:spPr>
        <p:txBody>
          <a:bodyPr/>
          <a:lstStyle/>
          <a:p>
            <a:r>
              <a:rPr lang="en-AU" sz="1400" b="1" dirty="0">
                <a:solidFill>
                  <a:schemeClr val="accent1"/>
                </a:solidFill>
              </a:rPr>
              <a:t>We </a:t>
            </a:r>
            <a:r>
              <a:rPr lang="en-AU" sz="1400" b="1" dirty="0" smtClean="0">
                <a:solidFill>
                  <a:schemeClr val="accent1"/>
                </a:solidFill>
              </a:rPr>
              <a:t>tested the impact of two bill features on </a:t>
            </a:r>
            <a:r>
              <a:rPr lang="en-AU" sz="1400" b="1" dirty="0">
                <a:solidFill>
                  <a:schemeClr val="accent1"/>
                </a:solidFill>
              </a:rPr>
              <a:t>switching behaviours and market </a:t>
            </a:r>
            <a:r>
              <a:rPr lang="en-AU" sz="1400" b="1" dirty="0" smtClean="0">
                <a:solidFill>
                  <a:schemeClr val="accent1"/>
                </a:solidFill>
              </a:rPr>
              <a:t>engagement, but with differences in methodology</a:t>
            </a:r>
            <a:endParaRPr lang="en-AU" sz="1400" b="1" dirty="0">
              <a:solidFill>
                <a:schemeClr val="accent1"/>
              </a:solidFill>
            </a:endParaRPr>
          </a:p>
        </p:txBody>
      </p:sp>
      <p:sp>
        <p:nvSpPr>
          <p:cNvPr id="2" name="Title 1"/>
          <p:cNvSpPr>
            <a:spLocks noGrp="1"/>
          </p:cNvSpPr>
          <p:nvPr>
            <p:ph type="title"/>
          </p:nvPr>
        </p:nvSpPr>
        <p:spPr>
          <a:xfrm>
            <a:off x="479426" y="476249"/>
            <a:ext cx="5579348" cy="775829"/>
          </a:xfrm>
        </p:spPr>
        <p:txBody>
          <a:bodyPr/>
          <a:lstStyle/>
          <a:p>
            <a:r>
              <a:rPr lang="en-AU" dirty="0"/>
              <a:t>Testing switching behaviours and market engagement </a:t>
            </a:r>
          </a:p>
        </p:txBody>
      </p:sp>
    </p:spTree>
    <p:extLst>
      <p:ext uri="{BB962C8B-B14F-4D97-AF65-F5344CB8AC3E}">
        <p14:creationId xmlns:p14="http://schemas.microsoft.com/office/powerpoint/2010/main" val="10145008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descr="Grey background" title="Grey background"/>
          <p:cNvSpPr/>
          <p:nvPr/>
        </p:nvSpPr>
        <p:spPr>
          <a:xfrm>
            <a:off x="6786390" y="0"/>
            <a:ext cx="540561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descr="Image of comprehensive bill prototype, with arrow pointing to best offer message." title="Image of comprehensive bill"/>
          <p:cNvPicPr>
            <a:picLocks noChangeAspect="1"/>
          </p:cNvPicPr>
          <p:nvPr/>
        </p:nvPicPr>
        <p:blipFill>
          <a:blip r:embed="rId3"/>
          <a:stretch>
            <a:fillRect/>
          </a:stretch>
        </p:blipFill>
        <p:spPr>
          <a:xfrm>
            <a:off x="7018223" y="3065503"/>
            <a:ext cx="5066215" cy="3651821"/>
          </a:xfrm>
          <a:prstGeom prst="rect">
            <a:avLst/>
          </a:prstGeom>
        </p:spPr>
      </p:pic>
      <p:pic>
        <p:nvPicPr>
          <p:cNvPr id="12" name="Picture 11" descr="Arrow pointing to best offer message on comprehensive bill prototype." title="Arrow"/>
          <p:cNvPicPr>
            <a:picLocks noChangeAspect="1"/>
          </p:cNvPicPr>
          <p:nvPr/>
        </p:nvPicPr>
        <p:blipFill>
          <a:blip r:embed="rId4"/>
          <a:stretch>
            <a:fillRect/>
          </a:stretch>
        </p:blipFill>
        <p:spPr>
          <a:xfrm>
            <a:off x="5716858" y="3429000"/>
            <a:ext cx="2639797" cy="2639797"/>
          </a:xfrm>
          <a:prstGeom prst="rect">
            <a:avLst/>
          </a:prstGeom>
        </p:spPr>
      </p:pic>
      <p:pic>
        <p:nvPicPr>
          <p:cNvPr id="86" name="Picture 85" descr="Arrow pointing at image of detailed charges table" title="Arrow"/>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859394" flipH="1">
            <a:off x="5760269" y="2400405"/>
            <a:ext cx="1544531" cy="1544531"/>
          </a:xfrm>
          <a:prstGeom prst="rect">
            <a:avLst/>
          </a:prstGeom>
        </p:spPr>
      </p:pic>
      <p:pic>
        <p:nvPicPr>
          <p:cNvPr id="5" name="Picture 4" descr="Image of detailed charges table with best retailer offer which was used in the Group B trial." title="Image of detailed charges table"/>
          <p:cNvPicPr>
            <a:picLocks noChangeAspect="1"/>
          </p:cNvPicPr>
          <p:nvPr/>
        </p:nvPicPr>
        <p:blipFill>
          <a:blip r:embed="rId6"/>
          <a:stretch>
            <a:fillRect/>
          </a:stretch>
        </p:blipFill>
        <p:spPr>
          <a:xfrm>
            <a:off x="7036757" y="57042"/>
            <a:ext cx="3353091" cy="3054361"/>
          </a:xfrm>
          <a:prstGeom prst="rect">
            <a:avLst/>
          </a:prstGeom>
        </p:spPr>
      </p:pic>
      <p:sp>
        <p:nvSpPr>
          <p:cNvPr id="4" name="Text Placeholder 3"/>
          <p:cNvSpPr>
            <a:spLocks noGrp="1"/>
          </p:cNvSpPr>
          <p:nvPr>
            <p:ph type="body" sz="quarter" idx="14"/>
          </p:nvPr>
        </p:nvSpPr>
        <p:spPr>
          <a:xfrm>
            <a:off x="479424" y="1516510"/>
            <a:ext cx="5802105" cy="3374904"/>
          </a:xfrm>
        </p:spPr>
        <p:txBody>
          <a:bodyPr numCol="1"/>
          <a:lstStyle/>
          <a:p>
            <a:pPr algn="just">
              <a:spcBef>
                <a:spcPts val="600"/>
              </a:spcBef>
            </a:pPr>
            <a:r>
              <a:rPr lang="en-US" sz="1200" dirty="0" smtClean="0">
                <a:solidFill>
                  <a:schemeClr val="tx1"/>
                </a:solidFill>
              </a:rPr>
              <a:t>We </a:t>
            </a:r>
            <a:r>
              <a:rPr lang="en-US" sz="1200" dirty="0">
                <a:solidFill>
                  <a:schemeClr val="tx1"/>
                </a:solidFill>
              </a:rPr>
              <a:t>added information telling consumers about cheaper plans available from their current </a:t>
            </a:r>
            <a:r>
              <a:rPr lang="en-US" sz="1200" dirty="0" smtClean="0">
                <a:solidFill>
                  <a:schemeClr val="tx1"/>
                </a:solidFill>
              </a:rPr>
              <a:t>retailer. </a:t>
            </a:r>
          </a:p>
          <a:p>
            <a:pPr algn="just">
              <a:spcBef>
                <a:spcPts val="600"/>
              </a:spcBef>
            </a:pPr>
            <a:r>
              <a:rPr lang="en-US" sz="1200" dirty="0" smtClean="0">
                <a:solidFill>
                  <a:schemeClr val="tx1"/>
                </a:solidFill>
              </a:rPr>
              <a:t>The ‘best retailer offer’ was </a:t>
            </a:r>
            <a:r>
              <a:rPr lang="en-US" sz="1200" dirty="0">
                <a:solidFill>
                  <a:schemeClr val="tx1"/>
                </a:solidFill>
              </a:rPr>
              <a:t>included in a box entitled ‘Could you save money</a:t>
            </a:r>
            <a:r>
              <a:rPr lang="en-US" sz="1200" dirty="0" smtClean="0">
                <a:solidFill>
                  <a:schemeClr val="tx1"/>
                </a:solidFill>
              </a:rPr>
              <a:t>?’ </a:t>
            </a:r>
            <a:r>
              <a:rPr lang="en-US" sz="1200" dirty="0">
                <a:solidFill>
                  <a:schemeClr val="tx1"/>
                </a:solidFill>
              </a:rPr>
              <a:t>along with </a:t>
            </a:r>
            <a:r>
              <a:rPr lang="en-US" sz="1200" dirty="0" smtClean="0">
                <a:solidFill>
                  <a:schemeClr val="tx1"/>
                </a:solidFill>
              </a:rPr>
              <a:t>a statement of how much money could be saved, and an </a:t>
            </a:r>
            <a:r>
              <a:rPr lang="en-US" sz="1200" dirty="0">
                <a:solidFill>
                  <a:schemeClr val="tx1"/>
                </a:solidFill>
              </a:rPr>
              <a:t>encouragement to compare with other plans in the market by visiting the Energy Made Easy web site.</a:t>
            </a:r>
          </a:p>
          <a:p>
            <a:pPr algn="just">
              <a:spcBef>
                <a:spcPts val="600"/>
              </a:spcBef>
            </a:pPr>
            <a:r>
              <a:rPr lang="en-US" sz="1200" dirty="0">
                <a:solidFill>
                  <a:schemeClr val="tx1"/>
                </a:solidFill>
              </a:rPr>
              <a:t>We wanted to know whether seeing this information would make people more likely to consider switching plans. </a:t>
            </a:r>
          </a:p>
          <a:p>
            <a:pPr algn="just">
              <a:spcBef>
                <a:spcPts val="600"/>
              </a:spcBef>
            </a:pPr>
            <a:r>
              <a:rPr lang="en-US" sz="1200" dirty="0" smtClean="0">
                <a:solidFill>
                  <a:schemeClr val="tx1"/>
                </a:solidFill>
              </a:rPr>
              <a:t>We </a:t>
            </a:r>
            <a:r>
              <a:rPr lang="en-US" sz="1200" dirty="0">
                <a:solidFill>
                  <a:schemeClr val="tx1"/>
                </a:solidFill>
              </a:rPr>
              <a:t>tested the impact of the ‘best retailer offer’ </a:t>
            </a:r>
            <a:r>
              <a:rPr lang="en-US" sz="1200" dirty="0" smtClean="0">
                <a:solidFill>
                  <a:schemeClr val="tx1"/>
                </a:solidFill>
              </a:rPr>
              <a:t>in two different ways:</a:t>
            </a:r>
            <a:endParaRPr lang="en-US" sz="1200" dirty="0">
              <a:solidFill>
                <a:schemeClr val="tx1"/>
              </a:solidFill>
            </a:endParaRPr>
          </a:p>
          <a:p>
            <a:pPr marL="171450" indent="-171450" algn="just">
              <a:spcBef>
                <a:spcPts val="600"/>
              </a:spcBef>
              <a:buFont typeface="Arial" panose="020B0604020202020204" pitchFamily="34" charset="0"/>
              <a:buChar char="•"/>
            </a:pPr>
            <a:r>
              <a:rPr lang="en-US" sz="1200" dirty="0" smtClean="0">
                <a:solidFill>
                  <a:schemeClr val="tx1"/>
                </a:solidFill>
              </a:rPr>
              <a:t>A control group of participants saw the detailed </a:t>
            </a:r>
            <a:r>
              <a:rPr lang="en-US" sz="1200" dirty="0">
                <a:solidFill>
                  <a:schemeClr val="tx1"/>
                </a:solidFill>
              </a:rPr>
              <a:t>charges </a:t>
            </a:r>
            <a:r>
              <a:rPr lang="en-US" sz="1200" dirty="0" smtClean="0">
                <a:solidFill>
                  <a:schemeClr val="tx1"/>
                </a:solidFill>
              </a:rPr>
              <a:t>table and plan summary, while another group saw these along with ‘best offer’ box (</a:t>
            </a:r>
            <a:r>
              <a:rPr lang="en-US" sz="1200" dirty="0">
                <a:solidFill>
                  <a:schemeClr val="tx1"/>
                </a:solidFill>
              </a:rPr>
              <a:t>Group B)</a:t>
            </a:r>
          </a:p>
          <a:p>
            <a:pPr marL="171450" indent="-171450" algn="just">
              <a:spcBef>
                <a:spcPts val="600"/>
              </a:spcBef>
              <a:buFont typeface="Arial" panose="020B0604020202020204" pitchFamily="34" charset="0"/>
              <a:buChar char="•"/>
            </a:pPr>
            <a:r>
              <a:rPr lang="en-US" sz="1200" dirty="0" smtClean="0">
                <a:solidFill>
                  <a:schemeClr val="tx1"/>
                </a:solidFill>
              </a:rPr>
              <a:t>A control group saw a bill prototype with no best offer (the basic bill), while three other groups saw various bills all containing the best </a:t>
            </a:r>
            <a:r>
              <a:rPr lang="en-US" sz="1200" dirty="0">
                <a:solidFill>
                  <a:schemeClr val="tx1"/>
                </a:solidFill>
              </a:rPr>
              <a:t>offer </a:t>
            </a:r>
            <a:r>
              <a:rPr lang="en-US" sz="1200" dirty="0" smtClean="0">
                <a:solidFill>
                  <a:schemeClr val="tx1"/>
                </a:solidFill>
              </a:rPr>
              <a:t>message but </a:t>
            </a:r>
            <a:r>
              <a:rPr lang="en-US" sz="1200" dirty="0">
                <a:solidFill>
                  <a:schemeClr val="tx1"/>
                </a:solidFill>
              </a:rPr>
              <a:t>placed in varying locations (Group A</a:t>
            </a:r>
            <a:r>
              <a:rPr lang="en-US" sz="1200" dirty="0" smtClean="0">
                <a:solidFill>
                  <a:schemeClr val="tx1"/>
                </a:solidFill>
              </a:rPr>
              <a:t>)</a:t>
            </a:r>
          </a:p>
          <a:p>
            <a:pPr algn="just">
              <a:spcBef>
                <a:spcPts val="600"/>
              </a:spcBef>
            </a:pPr>
            <a:r>
              <a:rPr lang="en-US" sz="1200" dirty="0">
                <a:solidFill>
                  <a:schemeClr val="tx1"/>
                </a:solidFill>
              </a:rPr>
              <a:t>Respondents were asked an open question seeking suggestions on ways to </a:t>
            </a:r>
            <a:r>
              <a:rPr lang="en-US" sz="1200" dirty="0" smtClean="0">
                <a:solidFill>
                  <a:schemeClr val="tx1"/>
                </a:solidFill>
              </a:rPr>
              <a:t>save </a:t>
            </a:r>
            <a:r>
              <a:rPr lang="en-US" sz="1200" dirty="0">
                <a:solidFill>
                  <a:schemeClr val="tx1"/>
                </a:solidFill>
              </a:rPr>
              <a:t>money on their electricity </a:t>
            </a:r>
            <a:r>
              <a:rPr lang="en-US" sz="1200" dirty="0" smtClean="0">
                <a:solidFill>
                  <a:schemeClr val="tx1"/>
                </a:solidFill>
              </a:rPr>
              <a:t>(Group B) or reduce energy costs (Group A) and </a:t>
            </a:r>
            <a:r>
              <a:rPr lang="en-US" sz="1200" dirty="0">
                <a:solidFill>
                  <a:schemeClr val="tx1"/>
                </a:solidFill>
              </a:rPr>
              <a:t>could write in any free-text response.</a:t>
            </a:r>
            <a:endParaRPr lang="en-AU" sz="1200" dirty="0">
              <a:solidFill>
                <a:schemeClr val="tx1"/>
              </a:solidFill>
            </a:endParaRPr>
          </a:p>
          <a:p>
            <a:pPr algn="just">
              <a:spcBef>
                <a:spcPts val="600"/>
              </a:spcBef>
            </a:pPr>
            <a:endParaRPr lang="en-AU" sz="1200" dirty="0">
              <a:solidFill>
                <a:schemeClr val="tx1"/>
              </a:solidFill>
            </a:endParaRPr>
          </a:p>
          <a:p>
            <a:pPr algn="just">
              <a:spcBef>
                <a:spcPts val="600"/>
              </a:spcBef>
            </a:pPr>
            <a:endParaRPr lang="en-AU" dirty="0"/>
          </a:p>
        </p:txBody>
      </p:sp>
      <p:sp>
        <p:nvSpPr>
          <p:cNvPr id="2" name="Title 1"/>
          <p:cNvSpPr>
            <a:spLocks noGrp="1"/>
          </p:cNvSpPr>
          <p:nvPr>
            <p:ph type="title"/>
          </p:nvPr>
        </p:nvSpPr>
        <p:spPr>
          <a:xfrm>
            <a:off x="479425" y="476250"/>
            <a:ext cx="6009510" cy="387798"/>
          </a:xfrm>
        </p:spPr>
        <p:txBody>
          <a:bodyPr/>
          <a:lstStyle/>
          <a:p>
            <a:r>
              <a:rPr lang="en-US" dirty="0" smtClean="0"/>
              <a:t>We added a ‘best retailer offer’</a:t>
            </a:r>
            <a:endParaRPr lang="en-AU" dirty="0"/>
          </a:p>
        </p:txBody>
      </p:sp>
    </p:spTree>
    <p:extLst>
      <p:ext uri="{BB962C8B-B14F-4D97-AF65-F5344CB8AC3E}">
        <p14:creationId xmlns:p14="http://schemas.microsoft.com/office/powerpoint/2010/main" val="32120931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descr="Grey background"/>
          <p:cNvSpPr/>
          <p:nvPr/>
        </p:nvSpPr>
        <p:spPr>
          <a:xfrm>
            <a:off x="5746111" y="0"/>
            <a:ext cx="6445889"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5" name="Chart 10" descr="This chart shows the % of responders for Group B (page 2 focus). 5% of respondents who saw no best offer suggested comparing or switching plans. 16% of respondents who saw plans with best offer suggested comparing or switching plans." title="Chart group B"/>
          <p:cNvGraphicFramePr>
            <a:graphicFrameLocks/>
          </p:cNvGraphicFramePr>
          <p:nvPr>
            <p:extLst>
              <p:ext uri="{D42A27DB-BD31-4B8C-83A1-F6EECF244321}">
                <p14:modId xmlns:p14="http://schemas.microsoft.com/office/powerpoint/2010/main" val="3739165733"/>
              </p:ext>
            </p:extLst>
          </p:nvPr>
        </p:nvGraphicFramePr>
        <p:xfrm>
          <a:off x="9117171" y="3554512"/>
          <a:ext cx="2880000" cy="2748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11" descr="This chart shows the % of responders for Group A (whole bill focus). 7% of respondents who saw no best offer suggested comparing or switching plans. 12% of respondents who saw plans with best offer suggested comparing or switching plans." title="Chart group A"/>
          <p:cNvGraphicFramePr>
            <a:graphicFrameLocks/>
          </p:cNvGraphicFramePr>
          <p:nvPr>
            <p:extLst>
              <p:ext uri="{D42A27DB-BD31-4B8C-83A1-F6EECF244321}">
                <p14:modId xmlns:p14="http://schemas.microsoft.com/office/powerpoint/2010/main" val="1117727842"/>
              </p:ext>
            </p:extLst>
          </p:nvPr>
        </p:nvGraphicFramePr>
        <p:xfrm>
          <a:off x="6206913" y="3554512"/>
          <a:ext cx="2880000" cy="2749565"/>
        </p:xfrm>
        <a:graphic>
          <a:graphicData uri="http://schemas.openxmlformats.org/drawingml/2006/chart">
            <c:chart xmlns:c="http://schemas.openxmlformats.org/drawingml/2006/chart" xmlns:r="http://schemas.openxmlformats.org/officeDocument/2006/relationships" r:id="rId4"/>
          </a:graphicData>
        </a:graphic>
      </p:graphicFrame>
      <p:sp>
        <p:nvSpPr>
          <p:cNvPr id="76" name="Rectangle 75"/>
          <p:cNvSpPr/>
          <p:nvPr/>
        </p:nvSpPr>
        <p:spPr>
          <a:xfrm>
            <a:off x="6875140" y="2884185"/>
            <a:ext cx="4462669" cy="446276"/>
          </a:xfrm>
          <a:prstGeom prst="rect">
            <a:avLst/>
          </a:prstGeom>
        </p:spPr>
        <p:txBody>
          <a:bodyPr wrap="square">
            <a:spAutoFit/>
          </a:bodyPr>
          <a:lstStyle/>
          <a:p>
            <a:pPr algn="ctr">
              <a:defRPr sz="1000" b="0" i="0" u="none" strike="noStrike" kern="1200" baseline="0">
                <a:solidFill>
                  <a:sysClr val="windowText" lastClr="000000"/>
                </a:solidFill>
                <a:latin typeface="+mn-lt"/>
                <a:ea typeface="+mn-ea"/>
                <a:cs typeface="+mn-cs"/>
              </a:defRPr>
            </a:pPr>
            <a:r>
              <a:rPr lang="en-US" sz="1200" b="1" dirty="0"/>
              <a:t>% who suggested comparing or switching plans</a:t>
            </a:r>
          </a:p>
          <a:p>
            <a:pPr algn="ctr">
              <a:defRPr sz="1000" b="0" i="0" u="none" strike="noStrike" kern="1200" baseline="0">
                <a:solidFill>
                  <a:sysClr val="windowText" lastClr="000000"/>
                </a:solidFill>
                <a:latin typeface="+mn-lt"/>
                <a:ea typeface="+mn-ea"/>
                <a:cs typeface="+mn-cs"/>
              </a:defRPr>
            </a:pPr>
            <a:r>
              <a:rPr lang="en-AU" sz="1050" b="1" dirty="0">
                <a:solidFill>
                  <a:srgbClr val="595959"/>
                </a:solidFill>
              </a:rPr>
              <a:t>(Group A: n=6,372. Group B: n= </a:t>
            </a:r>
            <a:r>
              <a:rPr lang="en-AU" sz="1050" b="1" dirty="0" smtClean="0">
                <a:solidFill>
                  <a:srgbClr val="595959"/>
                </a:solidFill>
              </a:rPr>
              <a:t>7,827)</a:t>
            </a:r>
            <a:endParaRPr lang="en-AU" sz="1050" b="1" dirty="0">
              <a:solidFill>
                <a:srgbClr val="595959"/>
              </a:solidFill>
            </a:endParaRPr>
          </a:p>
        </p:txBody>
      </p:sp>
      <p:sp>
        <p:nvSpPr>
          <p:cNvPr id="3" name="TextBox 2"/>
          <p:cNvSpPr txBox="1"/>
          <p:nvPr/>
        </p:nvSpPr>
        <p:spPr>
          <a:xfrm>
            <a:off x="9019004" y="2291046"/>
            <a:ext cx="2613778" cy="230832"/>
          </a:xfrm>
          <a:prstGeom prst="rect">
            <a:avLst/>
          </a:prstGeom>
          <a:noFill/>
        </p:spPr>
        <p:txBody>
          <a:bodyPr wrap="square" rtlCol="0">
            <a:spAutoFit/>
          </a:bodyPr>
          <a:lstStyle/>
          <a:p>
            <a:r>
              <a:rPr lang="en-AU" sz="900" dirty="0">
                <a:solidFill>
                  <a:schemeClr val="accent1"/>
                </a:solidFill>
              </a:rPr>
              <a:t>Suggestions to compare or switch plans</a:t>
            </a:r>
          </a:p>
        </p:txBody>
      </p:sp>
      <p:grpSp>
        <p:nvGrpSpPr>
          <p:cNvPr id="44" name="Group 43" descr="Line between second last and last quote (showing these are suggestions to compare or switch plans)." title="Line"/>
          <p:cNvGrpSpPr/>
          <p:nvPr/>
        </p:nvGrpSpPr>
        <p:grpSpPr>
          <a:xfrm>
            <a:off x="9019004" y="2253531"/>
            <a:ext cx="2177661" cy="72000"/>
            <a:chOff x="9019004" y="2171470"/>
            <a:chExt cx="2177661" cy="72000"/>
          </a:xfrm>
        </p:grpSpPr>
        <p:cxnSp>
          <p:nvCxnSpPr>
            <p:cNvPr id="40" name="Straight Connector 39"/>
            <p:cNvCxnSpPr/>
            <p:nvPr/>
          </p:nvCxnSpPr>
          <p:spPr>
            <a:xfrm>
              <a:off x="9086913" y="2205956"/>
              <a:ext cx="2109752" cy="302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9019004" y="2171470"/>
              <a:ext cx="72000" cy="72000"/>
            </a:xfrm>
            <a:prstGeom prst="ellipse">
              <a:avLst/>
            </a:prstGeom>
            <a:solidFill>
              <a:srgbClr val="E2E2E3"/>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Oval 42"/>
            <p:cNvSpPr/>
            <p:nvPr/>
          </p:nvSpPr>
          <p:spPr>
            <a:xfrm>
              <a:off x="11124665" y="2171470"/>
              <a:ext cx="72000" cy="72000"/>
            </a:xfrm>
            <a:prstGeom prst="ellipse">
              <a:avLst/>
            </a:prstGeom>
            <a:solidFill>
              <a:srgbClr val="E2E2E3"/>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5" name="Rectangle 14"/>
          <p:cNvSpPr/>
          <p:nvPr/>
        </p:nvSpPr>
        <p:spPr>
          <a:xfrm>
            <a:off x="10340585" y="1604479"/>
            <a:ext cx="1726847" cy="600164"/>
          </a:xfrm>
          <a:prstGeom prst="rect">
            <a:avLst/>
          </a:prstGeom>
        </p:spPr>
        <p:txBody>
          <a:bodyPr wrap="square">
            <a:spAutoFit/>
          </a:bodyPr>
          <a:lstStyle/>
          <a:p>
            <a:pPr>
              <a:spcAft>
                <a:spcPts val="600"/>
              </a:spcAft>
            </a:pPr>
            <a:r>
              <a:rPr lang="en-AU" sz="1100" b="1" i="1" dirty="0">
                <a:solidFill>
                  <a:schemeClr val="accent1"/>
                </a:solidFill>
              </a:rPr>
              <a:t>“</a:t>
            </a:r>
            <a:r>
              <a:rPr lang="en-AU" sz="1100" b="1" i="1">
                <a:solidFill>
                  <a:schemeClr val="accent1"/>
                </a:solidFill>
              </a:rPr>
              <a:t>Change </a:t>
            </a:r>
            <a:r>
              <a:rPr lang="en-AU" sz="1100" b="1" i="1" dirty="0">
                <a:solidFill>
                  <a:schemeClr val="accent1"/>
                </a:solidFill>
              </a:rPr>
              <a:t>plans to the one recommended on her bill”</a:t>
            </a:r>
          </a:p>
        </p:txBody>
      </p:sp>
      <p:sp>
        <p:nvSpPr>
          <p:cNvPr id="7" name="Rectangle 6"/>
          <p:cNvSpPr/>
          <p:nvPr/>
        </p:nvSpPr>
        <p:spPr>
          <a:xfrm>
            <a:off x="7996152" y="1634447"/>
            <a:ext cx="2138116" cy="600164"/>
          </a:xfrm>
          <a:prstGeom prst="rect">
            <a:avLst/>
          </a:prstGeom>
        </p:spPr>
        <p:txBody>
          <a:bodyPr wrap="square">
            <a:spAutoFit/>
          </a:bodyPr>
          <a:lstStyle/>
          <a:p>
            <a:pPr>
              <a:spcAft>
                <a:spcPts val="600"/>
              </a:spcAft>
            </a:pPr>
            <a:r>
              <a:rPr lang="en-AU" sz="1100" b="1" i="1" dirty="0">
                <a:solidFill>
                  <a:schemeClr val="accent1"/>
                </a:solidFill>
              </a:rPr>
              <a:t>“</a:t>
            </a:r>
            <a:r>
              <a:rPr lang="en-AU" sz="1100" b="1" i="1">
                <a:solidFill>
                  <a:schemeClr val="accent1"/>
                </a:solidFill>
              </a:rPr>
              <a:t>Perhaps </a:t>
            </a:r>
            <a:r>
              <a:rPr lang="en-AU" sz="1100" b="1" i="1" dirty="0">
                <a:solidFill>
                  <a:schemeClr val="accent1"/>
                </a:solidFill>
              </a:rPr>
              <a:t>go to a comparison site and see if she is using the cheapest plan”</a:t>
            </a:r>
            <a:endParaRPr lang="en-US" sz="1100" b="1" i="1" dirty="0">
              <a:solidFill>
                <a:schemeClr val="accent1"/>
              </a:solidFill>
            </a:endParaRPr>
          </a:p>
        </p:txBody>
      </p:sp>
      <p:sp>
        <p:nvSpPr>
          <p:cNvPr id="16" name="Rectangle 15"/>
          <p:cNvSpPr/>
          <p:nvPr/>
        </p:nvSpPr>
        <p:spPr>
          <a:xfrm>
            <a:off x="6124797" y="1634459"/>
            <a:ext cx="1690953" cy="430887"/>
          </a:xfrm>
          <a:prstGeom prst="rect">
            <a:avLst/>
          </a:prstGeom>
        </p:spPr>
        <p:txBody>
          <a:bodyPr wrap="square">
            <a:spAutoFit/>
          </a:bodyPr>
          <a:lstStyle/>
          <a:p>
            <a:pPr>
              <a:spcAft>
                <a:spcPts val="600"/>
              </a:spcAft>
            </a:pPr>
            <a:r>
              <a:rPr lang="en-AU" sz="1100" b="1" i="1" dirty="0">
                <a:solidFill>
                  <a:schemeClr val="tx2"/>
                </a:solidFill>
              </a:rPr>
              <a:t>“</a:t>
            </a:r>
            <a:r>
              <a:rPr lang="en-AU" sz="1100" b="1" i="1">
                <a:solidFill>
                  <a:schemeClr val="tx2"/>
                </a:solidFill>
              </a:rPr>
              <a:t>Do </a:t>
            </a:r>
            <a:r>
              <a:rPr lang="en-AU" sz="1100" b="1" i="1" dirty="0">
                <a:solidFill>
                  <a:schemeClr val="tx2"/>
                </a:solidFill>
              </a:rPr>
              <a:t>the washing during off-peak times”</a:t>
            </a:r>
          </a:p>
        </p:txBody>
      </p:sp>
      <p:sp>
        <p:nvSpPr>
          <p:cNvPr id="9" name="Rectangle 8"/>
          <p:cNvSpPr/>
          <p:nvPr/>
        </p:nvSpPr>
        <p:spPr>
          <a:xfrm>
            <a:off x="10343319" y="1004315"/>
            <a:ext cx="1562608" cy="430887"/>
          </a:xfrm>
          <a:prstGeom prst="rect">
            <a:avLst/>
          </a:prstGeom>
        </p:spPr>
        <p:txBody>
          <a:bodyPr wrap="square">
            <a:spAutoFit/>
          </a:bodyPr>
          <a:lstStyle/>
          <a:p>
            <a:pPr>
              <a:spcAft>
                <a:spcPts val="600"/>
              </a:spcAft>
            </a:pPr>
            <a:r>
              <a:rPr lang="en-US" sz="1100" b="1" i="1" dirty="0">
                <a:solidFill>
                  <a:schemeClr val="tx2"/>
                </a:solidFill>
              </a:rPr>
              <a:t>“</a:t>
            </a:r>
            <a:r>
              <a:rPr lang="en-US" sz="1100" b="1" i="1">
                <a:solidFill>
                  <a:schemeClr val="tx2"/>
                </a:solidFill>
              </a:rPr>
              <a:t>Use </a:t>
            </a:r>
            <a:r>
              <a:rPr lang="en-US" sz="1100" b="1" i="1" dirty="0">
                <a:solidFill>
                  <a:schemeClr val="tx2"/>
                </a:solidFill>
              </a:rPr>
              <a:t>power more when sun shining”</a:t>
            </a:r>
          </a:p>
        </p:txBody>
      </p:sp>
      <p:sp>
        <p:nvSpPr>
          <p:cNvPr id="10" name="Rectangle 9"/>
          <p:cNvSpPr/>
          <p:nvPr/>
        </p:nvSpPr>
        <p:spPr>
          <a:xfrm>
            <a:off x="7996152" y="1004315"/>
            <a:ext cx="1907271" cy="600164"/>
          </a:xfrm>
          <a:prstGeom prst="rect">
            <a:avLst/>
          </a:prstGeom>
        </p:spPr>
        <p:txBody>
          <a:bodyPr wrap="square">
            <a:spAutoFit/>
          </a:bodyPr>
          <a:lstStyle/>
          <a:p>
            <a:pPr>
              <a:spcAft>
                <a:spcPts val="600"/>
              </a:spcAft>
            </a:pPr>
            <a:r>
              <a:rPr lang="en-US" sz="1100" b="1" i="1" dirty="0">
                <a:solidFill>
                  <a:schemeClr val="tx2"/>
                </a:solidFill>
              </a:rPr>
              <a:t>“</a:t>
            </a:r>
            <a:r>
              <a:rPr lang="en-US" sz="1100" b="1" i="1">
                <a:solidFill>
                  <a:schemeClr val="tx2"/>
                </a:solidFill>
              </a:rPr>
              <a:t>Use </a:t>
            </a:r>
            <a:r>
              <a:rPr lang="en-US" sz="1100" b="1" i="1" dirty="0">
                <a:solidFill>
                  <a:schemeClr val="tx2"/>
                </a:solidFill>
              </a:rPr>
              <a:t>blanket instead of heater. Watch TV in the dark”</a:t>
            </a:r>
            <a:endParaRPr lang="en-AU" sz="1100" b="1" i="1" dirty="0">
              <a:solidFill>
                <a:schemeClr val="tx2"/>
              </a:solidFill>
            </a:endParaRPr>
          </a:p>
        </p:txBody>
      </p:sp>
      <p:sp>
        <p:nvSpPr>
          <p:cNvPr id="8" name="Rectangle 7"/>
          <p:cNvSpPr/>
          <p:nvPr/>
        </p:nvSpPr>
        <p:spPr>
          <a:xfrm>
            <a:off x="6124797" y="1004315"/>
            <a:ext cx="1690953" cy="430887"/>
          </a:xfrm>
          <a:prstGeom prst="rect">
            <a:avLst/>
          </a:prstGeom>
        </p:spPr>
        <p:txBody>
          <a:bodyPr wrap="square">
            <a:spAutoFit/>
          </a:bodyPr>
          <a:lstStyle/>
          <a:p>
            <a:pPr>
              <a:spcAft>
                <a:spcPts val="600"/>
              </a:spcAft>
            </a:pPr>
            <a:r>
              <a:rPr lang="en-AU" sz="1100" b="1" i="1" dirty="0">
                <a:solidFill>
                  <a:schemeClr val="tx2"/>
                </a:solidFill>
              </a:rPr>
              <a:t>“</a:t>
            </a:r>
            <a:r>
              <a:rPr lang="en-AU" sz="1100" b="1" i="1">
                <a:solidFill>
                  <a:schemeClr val="tx2"/>
                </a:solidFill>
              </a:rPr>
              <a:t>Try </a:t>
            </a:r>
            <a:r>
              <a:rPr lang="en-AU" sz="1100" b="1" i="1" dirty="0">
                <a:solidFill>
                  <a:schemeClr val="tx2"/>
                </a:solidFill>
              </a:rPr>
              <a:t>to use energy-saving lights”</a:t>
            </a:r>
          </a:p>
        </p:txBody>
      </p:sp>
      <p:sp>
        <p:nvSpPr>
          <p:cNvPr id="26" name="Rectangle 25"/>
          <p:cNvSpPr/>
          <p:nvPr/>
        </p:nvSpPr>
        <p:spPr>
          <a:xfrm>
            <a:off x="6885836" y="542650"/>
            <a:ext cx="4462669" cy="461665"/>
          </a:xfrm>
          <a:prstGeom prst="rect">
            <a:avLst/>
          </a:prstGeom>
        </p:spPr>
        <p:txBody>
          <a:bodyPr wrap="square">
            <a:spAutoFit/>
          </a:bodyPr>
          <a:lstStyle/>
          <a:p>
            <a:pPr algn="ctr">
              <a:defRPr sz="1000" b="0" i="0" u="none" strike="noStrike" kern="1200" baseline="0">
                <a:solidFill>
                  <a:sysClr val="windowText" lastClr="000000"/>
                </a:solidFill>
                <a:latin typeface="+mn-lt"/>
                <a:ea typeface="+mn-ea"/>
                <a:cs typeface="+mn-cs"/>
              </a:defRPr>
            </a:pPr>
            <a:r>
              <a:rPr lang="en-US" sz="1400" b="1" dirty="0" smtClean="0"/>
              <a:t>Free text responses: ways to reduce energy costs</a:t>
            </a:r>
            <a:endParaRPr lang="en-US" sz="1400" b="1" dirty="0"/>
          </a:p>
          <a:p>
            <a:pPr algn="ctr">
              <a:defRPr sz="1000" b="0" i="0" u="none" strike="noStrike" kern="1200" baseline="0">
                <a:solidFill>
                  <a:sysClr val="windowText" lastClr="000000"/>
                </a:solidFill>
                <a:latin typeface="+mn-lt"/>
                <a:ea typeface="+mn-ea"/>
                <a:cs typeface="+mn-cs"/>
              </a:defRPr>
            </a:pPr>
            <a:endParaRPr lang="en-AU" sz="1000" b="1" dirty="0">
              <a:solidFill>
                <a:srgbClr val="595959"/>
              </a:solidFill>
            </a:endParaRPr>
          </a:p>
        </p:txBody>
      </p:sp>
      <p:grpSp>
        <p:nvGrpSpPr>
          <p:cNvPr id="37" name="Group 36" descr="Icon" title="Icon"/>
          <p:cNvGrpSpPr/>
          <p:nvPr/>
        </p:nvGrpSpPr>
        <p:grpSpPr>
          <a:xfrm>
            <a:off x="6255324" y="130580"/>
            <a:ext cx="563793" cy="1569660"/>
            <a:chOff x="6320406" y="124683"/>
            <a:chExt cx="563793" cy="1569660"/>
          </a:xfrm>
        </p:grpSpPr>
        <p:sp>
          <p:nvSpPr>
            <p:cNvPr id="34" name="Oval 33"/>
            <p:cNvSpPr/>
            <p:nvPr/>
          </p:nvSpPr>
          <p:spPr>
            <a:xfrm>
              <a:off x="6344199" y="351805"/>
              <a:ext cx="540000" cy="54095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TextBox 37" descr="Icon" title="Icon"/>
            <p:cNvSpPr txBox="1"/>
            <p:nvPr/>
          </p:nvSpPr>
          <p:spPr>
            <a:xfrm>
              <a:off x="6320406" y="124683"/>
              <a:ext cx="523423" cy="1569660"/>
            </a:xfrm>
            <a:prstGeom prst="rect">
              <a:avLst/>
            </a:prstGeom>
            <a:noFill/>
          </p:spPr>
          <p:txBody>
            <a:bodyPr wrap="square" rtlCol="0">
              <a:spAutoFit/>
            </a:bodyPr>
            <a:lstStyle/>
            <a:p>
              <a:r>
                <a:rPr lang="en-AU" sz="9600" dirty="0" smtClean="0">
                  <a:solidFill>
                    <a:schemeClr val="bg1"/>
                  </a:solidFill>
                </a:rPr>
                <a:t>“</a:t>
              </a:r>
              <a:endParaRPr lang="en-AU" sz="9600" dirty="0">
                <a:solidFill>
                  <a:schemeClr val="bg1"/>
                </a:solidFill>
              </a:endParaRPr>
            </a:p>
          </p:txBody>
        </p:sp>
      </p:grpSp>
      <p:sp>
        <p:nvSpPr>
          <p:cNvPr id="6" name="Text Placeholder 4"/>
          <p:cNvSpPr>
            <a:spLocks noGrp="1"/>
          </p:cNvSpPr>
          <p:nvPr>
            <p:ph type="body" sz="quarter" idx="14"/>
          </p:nvPr>
        </p:nvSpPr>
        <p:spPr>
          <a:xfrm>
            <a:off x="479425" y="1823668"/>
            <a:ext cx="4785137" cy="4152170"/>
          </a:xfrm>
        </p:spPr>
        <p:txBody>
          <a:bodyPr numCol="1"/>
          <a:lstStyle/>
          <a:p>
            <a:r>
              <a:rPr lang="en-AU" sz="1200" dirty="0" smtClean="0">
                <a:solidFill>
                  <a:schemeClr val="tx1"/>
                </a:solidFill>
              </a:rPr>
              <a:t>The </a:t>
            </a:r>
            <a:r>
              <a:rPr lang="en-AU" sz="1200" dirty="0">
                <a:solidFill>
                  <a:schemeClr val="tx1"/>
                </a:solidFill>
              </a:rPr>
              <a:t>presence of a ‘best offer’ message on the bill </a:t>
            </a:r>
            <a:r>
              <a:rPr lang="en-AU" sz="1200" dirty="0" smtClean="0">
                <a:solidFill>
                  <a:schemeClr val="tx1"/>
                </a:solidFill>
              </a:rPr>
              <a:t>substantially increased the proportion of respondents suggesting the </a:t>
            </a:r>
            <a:r>
              <a:rPr lang="en-AU" sz="1200" dirty="0">
                <a:solidFill>
                  <a:schemeClr val="tx1"/>
                </a:solidFill>
              </a:rPr>
              <a:t>bill recipient should compare their </a:t>
            </a:r>
            <a:r>
              <a:rPr lang="en-AU" sz="1200" dirty="0" smtClean="0">
                <a:solidFill>
                  <a:schemeClr val="tx1"/>
                </a:solidFill>
              </a:rPr>
              <a:t>plan or </a:t>
            </a:r>
            <a:r>
              <a:rPr lang="en-AU" sz="1200" dirty="0">
                <a:solidFill>
                  <a:schemeClr val="tx1"/>
                </a:solidFill>
              </a:rPr>
              <a:t>switch to a </a:t>
            </a:r>
            <a:r>
              <a:rPr lang="en-AU" sz="1200" dirty="0" smtClean="0">
                <a:solidFill>
                  <a:schemeClr val="tx1"/>
                </a:solidFill>
              </a:rPr>
              <a:t>better one. This was true in both trials.</a:t>
            </a:r>
            <a:endParaRPr lang="en-AU" sz="1200" dirty="0">
              <a:solidFill>
                <a:schemeClr val="tx1"/>
              </a:solidFill>
            </a:endParaRPr>
          </a:p>
          <a:p>
            <a:r>
              <a:rPr lang="en-AU" sz="1200" dirty="0" smtClean="0">
                <a:solidFill>
                  <a:schemeClr val="tx1"/>
                </a:solidFill>
              </a:rPr>
              <a:t>Respondents were asked for suggestions to save money or reduce energy costs. We coded responses as ‘comparing or switching plans’ if they suggested:</a:t>
            </a:r>
          </a:p>
          <a:p>
            <a:pPr marL="171450" indent="-171450">
              <a:buFont typeface="Arial" panose="020B0604020202020204" pitchFamily="34" charset="0"/>
              <a:buChar char="•"/>
            </a:pPr>
            <a:r>
              <a:rPr lang="en-AU" sz="1200" dirty="0" smtClean="0">
                <a:solidFill>
                  <a:schemeClr val="tx1"/>
                </a:solidFill>
              </a:rPr>
              <a:t>Calling the energy </a:t>
            </a:r>
            <a:r>
              <a:rPr lang="en-AU" sz="1200" dirty="0">
                <a:solidFill>
                  <a:schemeClr val="tx1"/>
                </a:solidFill>
              </a:rPr>
              <a:t>company to ask for a better plan or </a:t>
            </a:r>
            <a:r>
              <a:rPr lang="en-AU" sz="1200" dirty="0" smtClean="0">
                <a:solidFill>
                  <a:schemeClr val="tx1"/>
                </a:solidFill>
              </a:rPr>
              <a:t>discounts, or</a:t>
            </a:r>
            <a:endParaRPr lang="en-AU" sz="1200" dirty="0">
              <a:solidFill>
                <a:schemeClr val="tx1"/>
              </a:solidFill>
            </a:endParaRPr>
          </a:p>
          <a:p>
            <a:pPr marL="171450" indent="-171450">
              <a:buFont typeface="Arial" panose="020B0604020202020204" pitchFamily="34" charset="0"/>
              <a:buChar char="•"/>
            </a:pPr>
            <a:r>
              <a:rPr lang="en-AU" sz="1200" dirty="0" smtClean="0">
                <a:solidFill>
                  <a:schemeClr val="tx1"/>
                </a:solidFill>
              </a:rPr>
              <a:t>Compare the plan </a:t>
            </a:r>
            <a:r>
              <a:rPr lang="en-AU" sz="1200" dirty="0">
                <a:solidFill>
                  <a:schemeClr val="tx1"/>
                </a:solidFill>
              </a:rPr>
              <a:t>with others in the market.</a:t>
            </a:r>
          </a:p>
          <a:p>
            <a:r>
              <a:rPr lang="en-AU" sz="1200" dirty="0" smtClean="0">
                <a:solidFill>
                  <a:schemeClr val="tx1"/>
                </a:solidFill>
              </a:rPr>
              <a:t>The </a:t>
            </a:r>
            <a:r>
              <a:rPr lang="en-AU" sz="1200" dirty="0">
                <a:solidFill>
                  <a:schemeClr val="tx1"/>
                </a:solidFill>
              </a:rPr>
              <a:t>best offer message was most effective (the effect was tripled) when it was more prominent on the bill (Group B). But just having it somewhere on the bill was enough to cause a </a:t>
            </a:r>
            <a:r>
              <a:rPr lang="en-AU" sz="1200" dirty="0" smtClean="0">
                <a:solidFill>
                  <a:schemeClr val="tx1"/>
                </a:solidFill>
              </a:rPr>
              <a:t>substantial effect (Group A).</a:t>
            </a:r>
            <a:endParaRPr lang="en-AU" sz="1200" dirty="0">
              <a:solidFill>
                <a:schemeClr val="tx1"/>
              </a:solidFill>
            </a:endParaRPr>
          </a:p>
          <a:p>
            <a:r>
              <a:rPr lang="en-AU" sz="1200" dirty="0" smtClean="0">
                <a:solidFill>
                  <a:schemeClr val="tx1"/>
                </a:solidFill>
              </a:rPr>
              <a:t>What </a:t>
            </a:r>
            <a:r>
              <a:rPr lang="en-AU" sz="1200" dirty="0">
                <a:solidFill>
                  <a:schemeClr val="tx1"/>
                </a:solidFill>
              </a:rPr>
              <a:t>other </a:t>
            </a:r>
            <a:r>
              <a:rPr lang="en-AU" sz="1200" dirty="0" smtClean="0">
                <a:solidFill>
                  <a:schemeClr val="tx1"/>
                </a:solidFill>
              </a:rPr>
              <a:t>money-saving suggestions did people provide? This was an optional question so around half the respondents did not provide an answer. Of </a:t>
            </a:r>
            <a:r>
              <a:rPr lang="en-AU" sz="1200" dirty="0">
                <a:solidFill>
                  <a:schemeClr val="tx1"/>
                </a:solidFill>
              </a:rPr>
              <a:t>the </a:t>
            </a:r>
            <a:r>
              <a:rPr lang="en-AU" sz="1200" dirty="0" smtClean="0">
                <a:solidFill>
                  <a:schemeClr val="tx1"/>
                </a:solidFill>
              </a:rPr>
              <a:t>remainder, most (other than those listed above) were:</a:t>
            </a:r>
            <a:endParaRPr lang="en-AU" sz="1200" dirty="0">
              <a:solidFill>
                <a:schemeClr val="tx1"/>
              </a:solidFill>
            </a:endParaRPr>
          </a:p>
          <a:p>
            <a:pPr marL="171450" indent="-171450">
              <a:buFont typeface="Arial" panose="020B0604020202020204" pitchFamily="34" charset="0"/>
              <a:buChar char="•"/>
            </a:pPr>
            <a:r>
              <a:rPr lang="en-AU" sz="1200" dirty="0">
                <a:solidFill>
                  <a:schemeClr val="tx1"/>
                </a:solidFill>
              </a:rPr>
              <a:t>Suggestions to cut down energy use (the majority)</a:t>
            </a:r>
          </a:p>
          <a:p>
            <a:pPr marL="171450" indent="-171450">
              <a:buFont typeface="Arial" panose="020B0604020202020204" pitchFamily="34" charset="0"/>
              <a:buChar char="•"/>
            </a:pPr>
            <a:r>
              <a:rPr lang="en-AU" sz="1200" dirty="0">
                <a:solidFill>
                  <a:schemeClr val="tx1"/>
                </a:solidFill>
              </a:rPr>
              <a:t>Suggestions to use more solar or off-peak </a:t>
            </a:r>
            <a:r>
              <a:rPr lang="en-AU" sz="1200" dirty="0" smtClean="0">
                <a:solidFill>
                  <a:schemeClr val="tx1"/>
                </a:solidFill>
              </a:rPr>
              <a:t>energy, and use less </a:t>
            </a:r>
            <a:r>
              <a:rPr lang="en-AU" sz="1200" dirty="0">
                <a:solidFill>
                  <a:schemeClr val="tx1"/>
                </a:solidFill>
              </a:rPr>
              <a:t>at peak </a:t>
            </a:r>
            <a:r>
              <a:rPr lang="en-AU" sz="1200" dirty="0" smtClean="0">
                <a:solidFill>
                  <a:schemeClr val="tx1"/>
                </a:solidFill>
              </a:rPr>
              <a:t>times</a:t>
            </a:r>
            <a:endParaRPr lang="en-AU" sz="1200" dirty="0">
              <a:solidFill>
                <a:schemeClr val="tx1"/>
              </a:solidFill>
            </a:endParaRPr>
          </a:p>
          <a:p>
            <a:r>
              <a:rPr lang="en-AU" sz="1200" dirty="0" smtClean="0">
                <a:solidFill>
                  <a:schemeClr val="tx1"/>
                </a:solidFill>
              </a:rPr>
              <a:t>74</a:t>
            </a:r>
            <a:r>
              <a:rPr lang="en-AU" sz="1200" dirty="0">
                <a:solidFill>
                  <a:schemeClr val="tx1"/>
                </a:solidFill>
              </a:rPr>
              <a:t>% of respondents said they would value best offer information on their bill</a:t>
            </a:r>
            <a:r>
              <a:rPr lang="en-AU" sz="1200" dirty="0" smtClean="0">
                <a:solidFill>
                  <a:schemeClr val="tx1"/>
                </a:solidFill>
              </a:rPr>
              <a:t>.</a:t>
            </a:r>
            <a:endParaRPr lang="en-AU" sz="1200" dirty="0">
              <a:solidFill>
                <a:schemeClr val="tx1"/>
              </a:solidFill>
            </a:endParaRPr>
          </a:p>
          <a:p>
            <a:endParaRPr lang="en-AU" sz="1200" dirty="0">
              <a:solidFill>
                <a:schemeClr val="tx1"/>
              </a:solidFill>
            </a:endParaRPr>
          </a:p>
        </p:txBody>
      </p:sp>
      <p:sp>
        <p:nvSpPr>
          <p:cNvPr id="2" name="Title 1"/>
          <p:cNvSpPr>
            <a:spLocks noGrp="1"/>
          </p:cNvSpPr>
          <p:nvPr>
            <p:ph type="title"/>
          </p:nvPr>
        </p:nvSpPr>
        <p:spPr>
          <a:xfrm>
            <a:off x="479425" y="476250"/>
            <a:ext cx="4877119" cy="1163395"/>
          </a:xfrm>
        </p:spPr>
        <p:txBody>
          <a:bodyPr/>
          <a:lstStyle/>
          <a:p>
            <a:r>
              <a:rPr lang="en-US" dirty="0"/>
              <a:t>The best retailer offer increased people’s intention to switch </a:t>
            </a:r>
            <a:r>
              <a:rPr lang="en-US" dirty="0" smtClean="0"/>
              <a:t>plans</a:t>
            </a:r>
            <a:endParaRPr lang="en-AU" dirty="0"/>
          </a:p>
        </p:txBody>
      </p:sp>
    </p:spTree>
    <p:extLst>
      <p:ext uri="{BB962C8B-B14F-4D97-AF65-F5344CB8AC3E}">
        <p14:creationId xmlns:p14="http://schemas.microsoft.com/office/powerpoint/2010/main" val="19209326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descr="Grey background" title="Grey background"/>
          <p:cNvSpPr/>
          <p:nvPr/>
        </p:nvSpPr>
        <p:spPr>
          <a:xfrm>
            <a:off x="6003008" y="0"/>
            <a:ext cx="6188992"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Slide Number Placeholder 2"/>
          <p:cNvSpPr>
            <a:spLocks noGrp="1"/>
          </p:cNvSpPr>
          <p:nvPr>
            <p:ph type="sldNum" sz="quarter" idx="12"/>
          </p:nvPr>
        </p:nvSpPr>
        <p:spPr>
          <a:xfrm>
            <a:off x="11299823" y="6532580"/>
            <a:ext cx="412751" cy="123111"/>
          </a:xfrm>
        </p:spPr>
        <p:txBody>
          <a:bodyPr/>
          <a:lstStyle/>
          <a:p>
            <a:fld id="{0500C9E6-702F-A843-8A04-80C500C6891A}" type="slidenum">
              <a:rPr lang="en-AU" smtClean="0"/>
              <a:t>54</a:t>
            </a:fld>
            <a:endParaRPr lang="en-AU"/>
          </a:p>
        </p:txBody>
      </p:sp>
      <p:sp>
        <p:nvSpPr>
          <p:cNvPr id="3" name="Rectangle 2"/>
          <p:cNvSpPr/>
          <p:nvPr/>
        </p:nvSpPr>
        <p:spPr>
          <a:xfrm>
            <a:off x="6476549" y="5690469"/>
            <a:ext cx="5300598" cy="861774"/>
          </a:xfrm>
          <a:prstGeom prst="rect">
            <a:avLst/>
          </a:prstGeom>
        </p:spPr>
        <p:txBody>
          <a:bodyPr wrap="square">
            <a:spAutoFit/>
          </a:bodyPr>
          <a:lstStyle/>
          <a:p>
            <a:r>
              <a:rPr lang="en-AU" sz="1000" dirty="0" smtClean="0"/>
              <a:t>* Text displayed at the bottom the bill: “The electricity rates you are paying in your current plan are </a:t>
            </a:r>
            <a:r>
              <a:rPr lang="en-AU" sz="1000" dirty="0"/>
              <a:t>[equal to/11% less than/22% less than/5% more than] the reference </a:t>
            </a:r>
            <a:r>
              <a:rPr lang="en-AU" sz="1000" dirty="0" smtClean="0"/>
              <a:t>price set by Government. You can use this percentage to quickly compare to the rates of other plans advertised by retailers. The reference </a:t>
            </a:r>
            <a:r>
              <a:rPr lang="en-AU" sz="1000" dirty="0"/>
              <a:t>price is </a:t>
            </a:r>
            <a:r>
              <a:rPr lang="en-AU" sz="1000" dirty="0" smtClean="0"/>
              <a:t>based </a:t>
            </a:r>
            <a:r>
              <a:rPr lang="en-AU" sz="1000" dirty="0"/>
              <a:t>on </a:t>
            </a:r>
            <a:r>
              <a:rPr lang="en-AU" sz="1000" dirty="0" smtClean="0"/>
              <a:t>the average </a:t>
            </a:r>
            <a:r>
              <a:rPr lang="en-AU" sz="1000" dirty="0"/>
              <a:t>electricity </a:t>
            </a:r>
            <a:r>
              <a:rPr lang="en-AU" sz="1000" dirty="0" smtClean="0"/>
              <a:t>usage </a:t>
            </a:r>
            <a:r>
              <a:rPr lang="en-AU" sz="1000" dirty="0"/>
              <a:t>in your area</a:t>
            </a:r>
            <a:r>
              <a:rPr lang="en-AU" sz="1000" dirty="0" smtClean="0"/>
              <a:t>.”</a:t>
            </a:r>
            <a:endParaRPr lang="en-AU" sz="1000" dirty="0"/>
          </a:p>
        </p:txBody>
      </p:sp>
      <p:pic>
        <p:nvPicPr>
          <p:cNvPr id="12" name="Picture 11" descr="Circle around text specifying that the plan is 22% less expensive than the reference price set by the government." title="Image"/>
          <p:cNvPicPr>
            <a:picLocks noChangeAspect="1"/>
          </p:cNvPicPr>
          <p:nvPr/>
        </p:nvPicPr>
        <p:blipFill rotWithShape="1">
          <a:blip r:embed="rId3">
            <a:extLst>
              <a:ext uri="{28A0092B-C50C-407E-A947-70E740481C1C}">
                <a14:useLocalDpi xmlns:a14="http://schemas.microsoft.com/office/drawing/2010/main" val="0"/>
              </a:ext>
            </a:extLst>
          </a:blip>
          <a:srcRect l="36289" t="30307" r="31469" b="36634"/>
          <a:stretch/>
        </p:blipFill>
        <p:spPr bwMode="auto">
          <a:xfrm>
            <a:off x="10311391" y="3132472"/>
            <a:ext cx="1379376" cy="2008800"/>
          </a:xfrm>
          <a:prstGeom prst="rect">
            <a:avLst/>
          </a:prstGeom>
          <a:noFill/>
          <a:ln w="28575">
            <a:solidFill>
              <a:schemeClr val="tx2"/>
            </a:solidFill>
          </a:ln>
        </p:spPr>
      </p:pic>
      <p:sp>
        <p:nvSpPr>
          <p:cNvPr id="18" name="Graphic 4" descr="Circle around text specifying that the plan is 22% less expensive than the reference price set by the government." title="Image">
            <a:extLst>
              <a:ext uri="{FF2B5EF4-FFF2-40B4-BE49-F238E27FC236}">
                <a16:creationId xmlns:a16="http://schemas.microsoft.com/office/drawing/2014/main" id="{E0B6717B-2AC3-AF44-B4DC-C979CE1846D3}"/>
              </a:ext>
            </a:extLst>
          </p:cNvPr>
          <p:cNvSpPr>
            <a:spLocks noChangeAspect="1"/>
          </p:cNvSpPr>
          <p:nvPr/>
        </p:nvSpPr>
        <p:spPr>
          <a:xfrm rot="21349283">
            <a:off x="9877551" y="4297812"/>
            <a:ext cx="1958164" cy="997840"/>
          </a:xfrm>
          <a:custGeom>
            <a:avLst/>
            <a:gdLst>
              <a:gd name="connsiteX0" fmla="*/ 619917 w 1308573"/>
              <a:gd name="connsiteY0" fmla="*/ 25177 h 798544"/>
              <a:gd name="connsiteX1" fmla="*/ 617548 w 1308573"/>
              <a:gd name="connsiteY1" fmla="*/ 23012 h 798544"/>
              <a:gd name="connsiteX2" fmla="*/ 591196 w 1308573"/>
              <a:gd name="connsiteY2" fmla="*/ 19058 h 798544"/>
              <a:gd name="connsiteX3" fmla="*/ 524843 w 1308573"/>
              <a:gd name="connsiteY3" fmla="*/ 41179 h 798544"/>
              <a:gd name="connsiteX4" fmla="*/ 522094 w 1308573"/>
              <a:gd name="connsiteY4" fmla="*/ 43061 h 798544"/>
              <a:gd name="connsiteX5" fmla="*/ 520673 w 1308573"/>
              <a:gd name="connsiteY5" fmla="*/ 45979 h 798544"/>
              <a:gd name="connsiteX6" fmla="*/ 525507 w 1308573"/>
              <a:gd name="connsiteY6" fmla="*/ 48521 h 798544"/>
              <a:gd name="connsiteX7" fmla="*/ 607405 w 1308573"/>
              <a:gd name="connsiteY7" fmla="*/ 31860 h 798544"/>
              <a:gd name="connsiteX8" fmla="*/ 616884 w 1308573"/>
              <a:gd name="connsiteY8" fmla="*/ 29413 h 798544"/>
              <a:gd name="connsiteX9" fmla="*/ 619444 w 1308573"/>
              <a:gd name="connsiteY9" fmla="*/ 27436 h 798544"/>
              <a:gd name="connsiteX10" fmla="*/ 619444 w 1308573"/>
              <a:gd name="connsiteY10" fmla="*/ 25083 h 798544"/>
              <a:gd name="connsiteX11" fmla="*/ 839830 w 1308573"/>
              <a:gd name="connsiteY11" fmla="*/ 89091 h 798544"/>
              <a:gd name="connsiteX12" fmla="*/ 768738 w 1308573"/>
              <a:gd name="connsiteY12" fmla="*/ 91632 h 798544"/>
              <a:gd name="connsiteX13" fmla="*/ 657454 w 1308573"/>
              <a:gd name="connsiteY13" fmla="*/ 102551 h 798544"/>
              <a:gd name="connsiteX14" fmla="*/ 650724 w 1308573"/>
              <a:gd name="connsiteY14" fmla="*/ 103116 h 798544"/>
              <a:gd name="connsiteX15" fmla="*/ 597073 w 1308573"/>
              <a:gd name="connsiteY15" fmla="*/ 110741 h 798544"/>
              <a:gd name="connsiteX16" fmla="*/ 580485 w 1308573"/>
              <a:gd name="connsiteY16" fmla="*/ 114035 h 798544"/>
              <a:gd name="connsiteX17" fmla="*/ 510909 w 1308573"/>
              <a:gd name="connsiteY17" fmla="*/ 128719 h 798544"/>
              <a:gd name="connsiteX18" fmla="*/ 325311 w 1308573"/>
              <a:gd name="connsiteY18" fmla="*/ 191786 h 798544"/>
              <a:gd name="connsiteX19" fmla="*/ 303793 w 1308573"/>
              <a:gd name="connsiteY19" fmla="*/ 207317 h 798544"/>
              <a:gd name="connsiteX20" fmla="*/ 267584 w 1308573"/>
              <a:gd name="connsiteY20" fmla="*/ 247416 h 798544"/>
              <a:gd name="connsiteX21" fmla="*/ 172794 w 1308573"/>
              <a:gd name="connsiteY21" fmla="*/ 386163 h 798544"/>
              <a:gd name="connsiteX22" fmla="*/ 144357 w 1308573"/>
              <a:gd name="connsiteY22" fmla="*/ 454595 h 798544"/>
              <a:gd name="connsiteX23" fmla="*/ 132508 w 1308573"/>
              <a:gd name="connsiteY23" fmla="*/ 534135 h 798544"/>
              <a:gd name="connsiteX24" fmla="*/ 151466 w 1308573"/>
              <a:gd name="connsiteY24" fmla="*/ 605202 h 798544"/>
              <a:gd name="connsiteX25" fmla="*/ 214312 w 1308573"/>
              <a:gd name="connsiteY25" fmla="*/ 679376 h 798544"/>
              <a:gd name="connsiteX26" fmla="*/ 330619 w 1308573"/>
              <a:gd name="connsiteY26" fmla="*/ 740466 h 798544"/>
              <a:gd name="connsiteX27" fmla="*/ 376781 w 1308573"/>
              <a:gd name="connsiteY27" fmla="*/ 750915 h 798544"/>
              <a:gd name="connsiteX28" fmla="*/ 562854 w 1308573"/>
              <a:gd name="connsiteY28" fmla="*/ 752421 h 798544"/>
              <a:gd name="connsiteX29" fmla="*/ 586457 w 1308573"/>
              <a:gd name="connsiteY29" fmla="*/ 750632 h 798544"/>
              <a:gd name="connsiteX30" fmla="*/ 613472 w 1308573"/>
              <a:gd name="connsiteY30" fmla="*/ 748279 h 798544"/>
              <a:gd name="connsiteX31" fmla="*/ 727220 w 1308573"/>
              <a:gd name="connsiteY31" fmla="*/ 729453 h 798544"/>
              <a:gd name="connsiteX32" fmla="*/ 825801 w 1308573"/>
              <a:gd name="connsiteY32" fmla="*/ 704980 h 798544"/>
              <a:gd name="connsiteX33" fmla="*/ 944099 w 1308573"/>
              <a:gd name="connsiteY33" fmla="*/ 664033 h 798544"/>
              <a:gd name="connsiteX34" fmla="*/ 1059837 w 1308573"/>
              <a:gd name="connsiteY34" fmla="*/ 608403 h 798544"/>
              <a:gd name="connsiteX35" fmla="*/ 1108559 w 1308573"/>
              <a:gd name="connsiteY35" fmla="*/ 577811 h 798544"/>
              <a:gd name="connsiteX36" fmla="*/ 1166950 w 1308573"/>
              <a:gd name="connsiteY36" fmla="*/ 531876 h 798544"/>
              <a:gd name="connsiteX37" fmla="*/ 1206003 w 1308573"/>
              <a:gd name="connsiteY37" fmla="*/ 490082 h 798544"/>
              <a:gd name="connsiteX38" fmla="*/ 1249607 w 1308573"/>
              <a:gd name="connsiteY38" fmla="*/ 414779 h 798544"/>
              <a:gd name="connsiteX39" fmla="*/ 1261550 w 1308573"/>
              <a:gd name="connsiteY39" fmla="*/ 369314 h 798544"/>
              <a:gd name="connsiteX40" fmla="*/ 1260886 w 1308573"/>
              <a:gd name="connsiteY40" fmla="*/ 305871 h 798544"/>
              <a:gd name="connsiteX41" fmla="*/ 1234440 w 1308573"/>
              <a:gd name="connsiteY41" fmla="*/ 233674 h 798544"/>
              <a:gd name="connsiteX42" fmla="*/ 1158608 w 1308573"/>
              <a:gd name="connsiteY42" fmla="*/ 158370 h 798544"/>
              <a:gd name="connsiteX43" fmla="*/ 1084672 w 1308573"/>
              <a:gd name="connsiteY43" fmla="*/ 125142 h 798544"/>
              <a:gd name="connsiteX44" fmla="*/ 938222 w 1308573"/>
              <a:gd name="connsiteY44" fmla="*/ 95303 h 798544"/>
              <a:gd name="connsiteX45" fmla="*/ 928079 w 1308573"/>
              <a:gd name="connsiteY45" fmla="*/ 94268 h 798544"/>
              <a:gd name="connsiteX46" fmla="*/ 840114 w 1308573"/>
              <a:gd name="connsiteY46" fmla="*/ 89185 h 798544"/>
              <a:gd name="connsiteX47" fmla="*/ 191846 w 1308573"/>
              <a:gd name="connsiteY47" fmla="*/ 706203 h 798544"/>
              <a:gd name="connsiteX48" fmla="*/ 193553 w 1308573"/>
              <a:gd name="connsiteY48" fmla="*/ 704885 h 798544"/>
              <a:gd name="connsiteX49" fmla="*/ 190899 w 1308573"/>
              <a:gd name="connsiteY49" fmla="*/ 706203 h 798544"/>
              <a:gd name="connsiteX50" fmla="*/ 190899 w 1308573"/>
              <a:gd name="connsiteY50" fmla="*/ 696790 h 798544"/>
              <a:gd name="connsiteX51" fmla="*/ 179050 w 1308573"/>
              <a:gd name="connsiteY51" fmla="*/ 684836 h 798544"/>
              <a:gd name="connsiteX52" fmla="*/ 135447 w 1308573"/>
              <a:gd name="connsiteY52" fmla="*/ 629394 h 798544"/>
              <a:gd name="connsiteX53" fmla="*/ 113550 w 1308573"/>
              <a:gd name="connsiteY53" fmla="*/ 579882 h 798544"/>
              <a:gd name="connsiteX54" fmla="*/ 107484 w 1308573"/>
              <a:gd name="connsiteY54" fmla="*/ 503260 h 798544"/>
              <a:gd name="connsiteX55" fmla="*/ 108905 w 1308573"/>
              <a:gd name="connsiteY55" fmla="*/ 493283 h 798544"/>
              <a:gd name="connsiteX56" fmla="*/ 148054 w 1308573"/>
              <a:gd name="connsiteY56" fmla="*/ 379292 h 798544"/>
              <a:gd name="connsiteX57" fmla="*/ 193079 w 1308573"/>
              <a:gd name="connsiteY57" fmla="*/ 303988 h 798544"/>
              <a:gd name="connsiteX58" fmla="*/ 212037 w 1308573"/>
              <a:gd name="connsiteY58" fmla="*/ 276502 h 798544"/>
              <a:gd name="connsiteX59" fmla="*/ 233838 w 1308573"/>
              <a:gd name="connsiteY59" fmla="*/ 246852 h 798544"/>
              <a:gd name="connsiteX60" fmla="*/ 233270 w 1308573"/>
              <a:gd name="connsiteY60" fmla="*/ 243934 h 798544"/>
              <a:gd name="connsiteX61" fmla="*/ 230805 w 1308573"/>
              <a:gd name="connsiteY61" fmla="*/ 242804 h 798544"/>
              <a:gd name="connsiteX62" fmla="*/ 157059 w 1308573"/>
              <a:gd name="connsiteY62" fmla="*/ 289869 h 798544"/>
              <a:gd name="connsiteX63" fmla="*/ 85113 w 1308573"/>
              <a:gd name="connsiteY63" fmla="*/ 355477 h 798544"/>
              <a:gd name="connsiteX64" fmla="*/ 55918 w 1308573"/>
              <a:gd name="connsiteY64" fmla="*/ 396235 h 798544"/>
              <a:gd name="connsiteX65" fmla="*/ 42932 w 1308573"/>
              <a:gd name="connsiteY65" fmla="*/ 423815 h 798544"/>
              <a:gd name="connsiteX66" fmla="*/ 28239 w 1308573"/>
              <a:gd name="connsiteY66" fmla="*/ 488858 h 798544"/>
              <a:gd name="connsiteX67" fmla="*/ 35917 w 1308573"/>
              <a:gd name="connsiteY67" fmla="*/ 551925 h 798544"/>
              <a:gd name="connsiteX68" fmla="*/ 46723 w 1308573"/>
              <a:gd name="connsiteY68" fmla="*/ 580164 h 798544"/>
              <a:gd name="connsiteX69" fmla="*/ 79710 w 1308573"/>
              <a:gd name="connsiteY69" fmla="*/ 626758 h 798544"/>
              <a:gd name="connsiteX70" fmla="*/ 150708 w 1308573"/>
              <a:gd name="connsiteY70" fmla="*/ 683236 h 798544"/>
              <a:gd name="connsiteX71" fmla="*/ 192320 w 1308573"/>
              <a:gd name="connsiteY71" fmla="*/ 705827 h 798544"/>
              <a:gd name="connsiteX72" fmla="*/ 931681 w 1308573"/>
              <a:gd name="connsiteY72" fmla="*/ 71771 h 798544"/>
              <a:gd name="connsiteX73" fmla="*/ 934241 w 1308573"/>
              <a:gd name="connsiteY73" fmla="*/ 70359 h 798544"/>
              <a:gd name="connsiteX74" fmla="*/ 936421 w 1308573"/>
              <a:gd name="connsiteY74" fmla="*/ 70359 h 798544"/>
              <a:gd name="connsiteX75" fmla="*/ 931207 w 1308573"/>
              <a:gd name="connsiteY75" fmla="*/ 71112 h 798544"/>
              <a:gd name="connsiteX76" fmla="*/ 924477 w 1308573"/>
              <a:gd name="connsiteY76" fmla="*/ 64241 h 798544"/>
              <a:gd name="connsiteX77" fmla="*/ 831204 w 1308573"/>
              <a:gd name="connsiteY77" fmla="*/ 47768 h 798544"/>
              <a:gd name="connsiteX78" fmla="*/ 689019 w 1308573"/>
              <a:gd name="connsiteY78" fmla="*/ 43909 h 798544"/>
              <a:gd name="connsiteX79" fmla="*/ 591765 w 1308573"/>
              <a:gd name="connsiteY79" fmla="*/ 56993 h 798544"/>
              <a:gd name="connsiteX80" fmla="*/ 532237 w 1308573"/>
              <a:gd name="connsiteY80" fmla="*/ 69512 h 798544"/>
              <a:gd name="connsiteX81" fmla="*/ 447969 w 1308573"/>
              <a:gd name="connsiteY81" fmla="*/ 94739 h 798544"/>
              <a:gd name="connsiteX82" fmla="*/ 397540 w 1308573"/>
              <a:gd name="connsiteY82" fmla="*/ 121283 h 798544"/>
              <a:gd name="connsiteX83" fmla="*/ 379530 w 1308573"/>
              <a:gd name="connsiteY83" fmla="*/ 136532 h 798544"/>
              <a:gd name="connsiteX84" fmla="*/ 378014 w 1308573"/>
              <a:gd name="connsiteY84" fmla="*/ 139262 h 798544"/>
              <a:gd name="connsiteX85" fmla="*/ 378014 w 1308573"/>
              <a:gd name="connsiteY85" fmla="*/ 142180 h 798544"/>
              <a:gd name="connsiteX86" fmla="*/ 380857 w 1308573"/>
              <a:gd name="connsiteY86" fmla="*/ 143592 h 798544"/>
              <a:gd name="connsiteX87" fmla="*/ 432518 w 1308573"/>
              <a:gd name="connsiteY87" fmla="*/ 127590 h 798544"/>
              <a:gd name="connsiteX88" fmla="*/ 487780 w 1308573"/>
              <a:gd name="connsiteY88" fmla="*/ 111964 h 798544"/>
              <a:gd name="connsiteX89" fmla="*/ 554133 w 1308573"/>
              <a:gd name="connsiteY89" fmla="*/ 96621 h 798544"/>
              <a:gd name="connsiteX90" fmla="*/ 594040 w 1308573"/>
              <a:gd name="connsiteY90" fmla="*/ 89656 h 798544"/>
              <a:gd name="connsiteX91" fmla="*/ 661056 w 1308573"/>
              <a:gd name="connsiteY91" fmla="*/ 80243 h 798544"/>
              <a:gd name="connsiteX92" fmla="*/ 755846 w 1308573"/>
              <a:gd name="connsiteY92" fmla="*/ 70830 h 798544"/>
              <a:gd name="connsiteX93" fmla="*/ 765989 w 1308573"/>
              <a:gd name="connsiteY93" fmla="*/ 70830 h 798544"/>
              <a:gd name="connsiteX94" fmla="*/ 867603 w 1308573"/>
              <a:gd name="connsiteY94" fmla="*/ 69700 h 798544"/>
              <a:gd name="connsiteX95" fmla="*/ 931966 w 1308573"/>
              <a:gd name="connsiteY95" fmla="*/ 71865 h 798544"/>
              <a:gd name="connsiteX96" fmla="*/ 203980 w 1308573"/>
              <a:gd name="connsiteY96" fmla="*/ 234709 h 798544"/>
              <a:gd name="connsiteX97" fmla="*/ 204927 w 1308573"/>
              <a:gd name="connsiteY97" fmla="*/ 219931 h 798544"/>
              <a:gd name="connsiteX98" fmla="*/ 227108 w 1308573"/>
              <a:gd name="connsiteY98" fmla="*/ 219178 h 798544"/>
              <a:gd name="connsiteX99" fmla="*/ 285120 w 1308573"/>
              <a:gd name="connsiteY99" fmla="*/ 187268 h 798544"/>
              <a:gd name="connsiteX100" fmla="*/ 315737 w 1308573"/>
              <a:gd name="connsiteY100" fmla="*/ 161570 h 798544"/>
              <a:gd name="connsiteX101" fmla="*/ 318486 w 1308573"/>
              <a:gd name="connsiteY101" fmla="*/ 155640 h 798544"/>
              <a:gd name="connsiteX102" fmla="*/ 315832 w 1308573"/>
              <a:gd name="connsiteY102" fmla="*/ 153569 h 798544"/>
              <a:gd name="connsiteX103" fmla="*/ 297632 w 1308573"/>
              <a:gd name="connsiteY103" fmla="*/ 161759 h 798544"/>
              <a:gd name="connsiteX104" fmla="*/ 227487 w 1308573"/>
              <a:gd name="connsiteY104" fmla="*/ 207976 h 798544"/>
              <a:gd name="connsiteX105" fmla="*/ 210804 w 1308573"/>
              <a:gd name="connsiteY105" fmla="*/ 219083 h 798544"/>
              <a:gd name="connsiteX106" fmla="*/ 204548 w 1308573"/>
              <a:gd name="connsiteY106" fmla="*/ 220495 h 798544"/>
              <a:gd name="connsiteX107" fmla="*/ 204074 w 1308573"/>
              <a:gd name="connsiteY107" fmla="*/ 233674 h 798544"/>
              <a:gd name="connsiteX108" fmla="*/ 203032 w 1308573"/>
              <a:gd name="connsiteY108" fmla="*/ 232450 h 798544"/>
              <a:gd name="connsiteX109" fmla="*/ 203032 w 1308573"/>
              <a:gd name="connsiteY109" fmla="*/ 234521 h 798544"/>
              <a:gd name="connsiteX110" fmla="*/ 544939 w 1308573"/>
              <a:gd name="connsiteY110" fmla="*/ 798544 h 798544"/>
              <a:gd name="connsiteX111" fmla="*/ 479155 w 1308573"/>
              <a:gd name="connsiteY111" fmla="*/ 795626 h 798544"/>
              <a:gd name="connsiteX112" fmla="*/ 415361 w 1308573"/>
              <a:gd name="connsiteY112" fmla="*/ 787154 h 798544"/>
              <a:gd name="connsiteX113" fmla="*/ 339055 w 1308573"/>
              <a:gd name="connsiteY113" fmla="*/ 771717 h 798544"/>
              <a:gd name="connsiteX114" fmla="*/ 302466 w 1308573"/>
              <a:gd name="connsiteY114" fmla="*/ 764846 h 798544"/>
              <a:gd name="connsiteX115" fmla="*/ 220947 w 1308573"/>
              <a:gd name="connsiteY115" fmla="*/ 742537 h 798544"/>
              <a:gd name="connsiteX116" fmla="*/ 198671 w 1308573"/>
              <a:gd name="connsiteY116" fmla="*/ 734536 h 798544"/>
              <a:gd name="connsiteX117" fmla="*/ 106630 w 1308573"/>
              <a:gd name="connsiteY117" fmla="*/ 685212 h 798544"/>
              <a:gd name="connsiteX118" fmla="*/ 63311 w 1308573"/>
              <a:gd name="connsiteY118" fmla="*/ 647561 h 798544"/>
              <a:gd name="connsiteX119" fmla="*/ 30893 w 1308573"/>
              <a:gd name="connsiteY119" fmla="*/ 604449 h 798544"/>
              <a:gd name="connsiteX120" fmla="*/ 15632 w 1308573"/>
              <a:gd name="connsiteY120" fmla="*/ 570845 h 798544"/>
              <a:gd name="connsiteX121" fmla="*/ 14589 w 1308573"/>
              <a:gd name="connsiteY121" fmla="*/ 567645 h 798544"/>
              <a:gd name="connsiteX122" fmla="*/ 2836 w 1308573"/>
              <a:gd name="connsiteY122" fmla="*/ 498554 h 798544"/>
              <a:gd name="connsiteX123" fmla="*/ 2836 w 1308573"/>
              <a:gd name="connsiteY123" fmla="*/ 481799 h 798544"/>
              <a:gd name="connsiteX124" fmla="*/ 276 w 1308573"/>
              <a:gd name="connsiteY124" fmla="*/ 465326 h 798544"/>
              <a:gd name="connsiteX125" fmla="*/ 6248 w 1308573"/>
              <a:gd name="connsiteY125" fmla="*/ 442641 h 798544"/>
              <a:gd name="connsiteX126" fmla="*/ 47197 w 1308573"/>
              <a:gd name="connsiteY126" fmla="*/ 357924 h 798544"/>
              <a:gd name="connsiteX127" fmla="*/ 144072 w 1308573"/>
              <a:gd name="connsiteY127" fmla="*/ 241580 h 798544"/>
              <a:gd name="connsiteX128" fmla="*/ 193837 w 1308573"/>
              <a:gd name="connsiteY128" fmla="*/ 201105 h 798544"/>
              <a:gd name="connsiteX129" fmla="*/ 290238 w 1308573"/>
              <a:gd name="connsiteY129" fmla="*/ 138697 h 798544"/>
              <a:gd name="connsiteX130" fmla="*/ 347776 w 1308573"/>
              <a:gd name="connsiteY130" fmla="*/ 109987 h 798544"/>
              <a:gd name="connsiteX131" fmla="*/ 400669 w 1308573"/>
              <a:gd name="connsiteY131" fmla="*/ 87396 h 798544"/>
              <a:gd name="connsiteX132" fmla="*/ 421617 w 1308573"/>
              <a:gd name="connsiteY132" fmla="*/ 76572 h 798544"/>
              <a:gd name="connsiteX133" fmla="*/ 503042 w 1308573"/>
              <a:gd name="connsiteY133" fmla="*/ 28471 h 798544"/>
              <a:gd name="connsiteX134" fmla="*/ 562664 w 1308573"/>
              <a:gd name="connsiteY134" fmla="*/ 4657 h 798544"/>
              <a:gd name="connsiteX135" fmla="*/ 602950 w 1308573"/>
              <a:gd name="connsiteY135" fmla="*/ 233 h 798544"/>
              <a:gd name="connsiteX136" fmla="*/ 646553 w 1308573"/>
              <a:gd name="connsiteY136" fmla="*/ 5786 h 798544"/>
              <a:gd name="connsiteX137" fmla="*/ 673379 w 1308573"/>
              <a:gd name="connsiteY137" fmla="*/ 9646 h 798544"/>
              <a:gd name="connsiteX138" fmla="*/ 710252 w 1308573"/>
              <a:gd name="connsiteY138" fmla="*/ 14729 h 798544"/>
              <a:gd name="connsiteX139" fmla="*/ 722954 w 1308573"/>
              <a:gd name="connsiteY139" fmla="*/ 19058 h 798544"/>
              <a:gd name="connsiteX140" fmla="*/ 736130 w 1308573"/>
              <a:gd name="connsiteY140" fmla="*/ 21788 h 798544"/>
              <a:gd name="connsiteX141" fmla="*/ 817175 w 1308573"/>
              <a:gd name="connsiteY141" fmla="*/ 27154 h 798544"/>
              <a:gd name="connsiteX142" fmla="*/ 897462 w 1308573"/>
              <a:gd name="connsiteY142" fmla="*/ 39673 h 798544"/>
              <a:gd name="connsiteX143" fmla="*/ 927321 w 1308573"/>
              <a:gd name="connsiteY143" fmla="*/ 45415 h 798544"/>
              <a:gd name="connsiteX144" fmla="*/ 1002584 w 1308573"/>
              <a:gd name="connsiteY144" fmla="*/ 65276 h 798544"/>
              <a:gd name="connsiteX145" fmla="*/ 1034528 w 1308573"/>
              <a:gd name="connsiteY145" fmla="*/ 76477 h 798544"/>
              <a:gd name="connsiteX146" fmla="*/ 1154438 w 1308573"/>
              <a:gd name="connsiteY146" fmla="*/ 131167 h 798544"/>
              <a:gd name="connsiteX147" fmla="*/ 1201832 w 1308573"/>
              <a:gd name="connsiteY147" fmla="*/ 162700 h 798544"/>
              <a:gd name="connsiteX148" fmla="*/ 1251028 w 1308573"/>
              <a:gd name="connsiteY148" fmla="*/ 208918 h 798544"/>
              <a:gd name="connsiteX149" fmla="*/ 1279465 w 1308573"/>
              <a:gd name="connsiteY149" fmla="*/ 246569 h 798544"/>
              <a:gd name="connsiteX150" fmla="*/ 1297381 w 1308573"/>
              <a:gd name="connsiteY150" fmla="*/ 282621 h 798544"/>
              <a:gd name="connsiteX151" fmla="*/ 1306860 w 1308573"/>
              <a:gd name="connsiteY151" fmla="*/ 375527 h 798544"/>
              <a:gd name="connsiteX152" fmla="*/ 1297381 w 1308573"/>
              <a:gd name="connsiteY152" fmla="*/ 411296 h 798544"/>
              <a:gd name="connsiteX153" fmla="*/ 1257285 w 1308573"/>
              <a:gd name="connsiteY153" fmla="*/ 488858 h 798544"/>
              <a:gd name="connsiteX154" fmla="*/ 1220601 w 1308573"/>
              <a:gd name="connsiteY154" fmla="*/ 532723 h 798544"/>
              <a:gd name="connsiteX155" fmla="*/ 1107706 w 1308573"/>
              <a:gd name="connsiteY155" fmla="*/ 623746 h 798544"/>
              <a:gd name="connsiteX156" fmla="*/ 1026566 w 1308573"/>
              <a:gd name="connsiteY156" fmla="*/ 672599 h 798544"/>
              <a:gd name="connsiteX157" fmla="*/ 947701 w 1308573"/>
              <a:gd name="connsiteY157" fmla="*/ 711192 h 798544"/>
              <a:gd name="connsiteX158" fmla="*/ 794615 w 1308573"/>
              <a:gd name="connsiteY158" fmla="*/ 764940 h 798544"/>
              <a:gd name="connsiteX159" fmla="*/ 735561 w 1308573"/>
              <a:gd name="connsiteY159" fmla="*/ 779812 h 798544"/>
              <a:gd name="connsiteX160" fmla="*/ 695560 w 1308573"/>
              <a:gd name="connsiteY160" fmla="*/ 786684 h 798544"/>
              <a:gd name="connsiteX161" fmla="*/ 658592 w 1308573"/>
              <a:gd name="connsiteY161" fmla="*/ 791579 h 798544"/>
              <a:gd name="connsiteX162" fmla="*/ 645132 w 1308573"/>
              <a:gd name="connsiteY162" fmla="*/ 792896 h 798544"/>
              <a:gd name="connsiteX163" fmla="*/ 545223 w 1308573"/>
              <a:gd name="connsiteY163" fmla="*/ 798544 h 79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1308573" h="798544">
                <a:moveTo>
                  <a:pt x="619917" y="25177"/>
                </a:moveTo>
                <a:cubicBezTo>
                  <a:pt x="619159" y="24424"/>
                  <a:pt x="618496" y="23294"/>
                  <a:pt x="617548" y="23012"/>
                </a:cubicBezTo>
                <a:cubicBezTo>
                  <a:pt x="609149" y="19839"/>
                  <a:pt x="600164" y="18490"/>
                  <a:pt x="591196" y="19058"/>
                </a:cubicBezTo>
                <a:cubicBezTo>
                  <a:pt x="567825" y="22009"/>
                  <a:pt x="545273" y="29527"/>
                  <a:pt x="524843" y="41179"/>
                </a:cubicBezTo>
                <a:cubicBezTo>
                  <a:pt x="523809" y="41616"/>
                  <a:pt x="522873" y="42256"/>
                  <a:pt x="522094" y="43061"/>
                </a:cubicBezTo>
                <a:cubicBezTo>
                  <a:pt x="521431" y="43909"/>
                  <a:pt x="520483" y="45132"/>
                  <a:pt x="520673" y="45979"/>
                </a:cubicBezTo>
                <a:cubicBezTo>
                  <a:pt x="521309" y="48000"/>
                  <a:pt x="523466" y="49134"/>
                  <a:pt x="525507" y="48521"/>
                </a:cubicBezTo>
                <a:cubicBezTo>
                  <a:pt x="552712" y="42214"/>
                  <a:pt x="580011" y="36755"/>
                  <a:pt x="607405" y="31860"/>
                </a:cubicBezTo>
                <a:cubicBezTo>
                  <a:pt x="610609" y="31223"/>
                  <a:pt x="613774" y="30406"/>
                  <a:pt x="616884" y="29413"/>
                </a:cubicBezTo>
                <a:cubicBezTo>
                  <a:pt x="617924" y="29035"/>
                  <a:pt x="618819" y="28344"/>
                  <a:pt x="619444" y="27436"/>
                </a:cubicBezTo>
                <a:cubicBezTo>
                  <a:pt x="619444" y="26871"/>
                  <a:pt x="619444" y="25836"/>
                  <a:pt x="619444" y="25083"/>
                </a:cubicBezTo>
                <a:moveTo>
                  <a:pt x="839830" y="89091"/>
                </a:moveTo>
                <a:cubicBezTo>
                  <a:pt x="816133" y="89844"/>
                  <a:pt x="792435" y="89091"/>
                  <a:pt x="768738" y="91632"/>
                </a:cubicBezTo>
                <a:cubicBezTo>
                  <a:pt x="731580" y="94927"/>
                  <a:pt x="694233" y="95303"/>
                  <a:pt x="657454" y="102551"/>
                </a:cubicBezTo>
                <a:cubicBezTo>
                  <a:pt x="655231" y="102926"/>
                  <a:pt x="652980" y="103115"/>
                  <a:pt x="650724" y="103116"/>
                </a:cubicBezTo>
                <a:cubicBezTo>
                  <a:pt x="632525" y="103681"/>
                  <a:pt x="615083" y="109423"/>
                  <a:pt x="597073" y="110741"/>
                </a:cubicBezTo>
                <a:cubicBezTo>
                  <a:pt x="591481" y="110741"/>
                  <a:pt x="586078" y="113094"/>
                  <a:pt x="580485" y="114035"/>
                </a:cubicBezTo>
                <a:cubicBezTo>
                  <a:pt x="557072" y="117988"/>
                  <a:pt x="534038" y="123448"/>
                  <a:pt x="510909" y="128719"/>
                </a:cubicBezTo>
                <a:cubicBezTo>
                  <a:pt x="447020" y="143334"/>
                  <a:pt x="384823" y="164469"/>
                  <a:pt x="325311" y="191786"/>
                </a:cubicBezTo>
                <a:cubicBezTo>
                  <a:pt x="317120" y="195407"/>
                  <a:pt x="309789" y="200698"/>
                  <a:pt x="303793" y="207317"/>
                </a:cubicBezTo>
                <a:cubicBezTo>
                  <a:pt x="291660" y="220684"/>
                  <a:pt x="279338" y="233768"/>
                  <a:pt x="267584" y="247416"/>
                </a:cubicBezTo>
                <a:cubicBezTo>
                  <a:pt x="230676" y="289859"/>
                  <a:pt x="198866" y="336421"/>
                  <a:pt x="172794" y="386163"/>
                </a:cubicBezTo>
                <a:cubicBezTo>
                  <a:pt x="161481" y="408179"/>
                  <a:pt x="151972" y="431064"/>
                  <a:pt x="144357" y="454595"/>
                </a:cubicBezTo>
                <a:cubicBezTo>
                  <a:pt x="135774" y="480221"/>
                  <a:pt x="131764" y="507139"/>
                  <a:pt x="132508" y="534135"/>
                </a:cubicBezTo>
                <a:cubicBezTo>
                  <a:pt x="133064" y="558981"/>
                  <a:pt x="139562" y="583341"/>
                  <a:pt x="151466" y="605202"/>
                </a:cubicBezTo>
                <a:cubicBezTo>
                  <a:pt x="167004" y="633990"/>
                  <a:pt x="188406" y="659251"/>
                  <a:pt x="214312" y="679376"/>
                </a:cubicBezTo>
                <a:cubicBezTo>
                  <a:pt x="249400" y="706005"/>
                  <a:pt x="288706" y="726650"/>
                  <a:pt x="330619" y="740466"/>
                </a:cubicBezTo>
                <a:cubicBezTo>
                  <a:pt x="345562" y="745661"/>
                  <a:pt x="361047" y="749166"/>
                  <a:pt x="376781" y="750915"/>
                </a:cubicBezTo>
                <a:cubicBezTo>
                  <a:pt x="438574" y="758005"/>
                  <a:pt x="500953" y="758510"/>
                  <a:pt x="562854" y="752421"/>
                </a:cubicBezTo>
                <a:cubicBezTo>
                  <a:pt x="570722" y="751574"/>
                  <a:pt x="578589" y="751291"/>
                  <a:pt x="586457" y="750632"/>
                </a:cubicBezTo>
                <a:cubicBezTo>
                  <a:pt x="594324" y="749973"/>
                  <a:pt x="604562" y="749503"/>
                  <a:pt x="613472" y="748279"/>
                </a:cubicBezTo>
                <a:cubicBezTo>
                  <a:pt x="656127" y="742161"/>
                  <a:pt x="671388" y="740937"/>
                  <a:pt x="727220" y="729453"/>
                </a:cubicBezTo>
                <a:cubicBezTo>
                  <a:pt x="760396" y="722676"/>
                  <a:pt x="793572" y="714392"/>
                  <a:pt x="825801" y="704980"/>
                </a:cubicBezTo>
                <a:cubicBezTo>
                  <a:pt x="865897" y="693307"/>
                  <a:pt x="905330" y="679565"/>
                  <a:pt x="944099" y="664033"/>
                </a:cubicBezTo>
                <a:cubicBezTo>
                  <a:pt x="983870" y="648042"/>
                  <a:pt x="1022534" y="629458"/>
                  <a:pt x="1059837" y="608403"/>
                </a:cubicBezTo>
                <a:cubicBezTo>
                  <a:pt x="1076331" y="598990"/>
                  <a:pt x="1092919" y="588918"/>
                  <a:pt x="1108559" y="577811"/>
                </a:cubicBezTo>
                <a:cubicBezTo>
                  <a:pt x="1128894" y="563624"/>
                  <a:pt x="1148390" y="548287"/>
                  <a:pt x="1166950" y="531876"/>
                </a:cubicBezTo>
                <a:cubicBezTo>
                  <a:pt x="1181290" y="519223"/>
                  <a:pt x="1194368" y="505227"/>
                  <a:pt x="1206003" y="490082"/>
                </a:cubicBezTo>
                <a:cubicBezTo>
                  <a:pt x="1224133" y="467210"/>
                  <a:pt x="1238821" y="441844"/>
                  <a:pt x="1249607" y="414779"/>
                </a:cubicBezTo>
                <a:cubicBezTo>
                  <a:pt x="1255387" y="400147"/>
                  <a:pt x="1259396" y="384885"/>
                  <a:pt x="1261550" y="369314"/>
                </a:cubicBezTo>
                <a:cubicBezTo>
                  <a:pt x="1266290" y="330533"/>
                  <a:pt x="1266100" y="342111"/>
                  <a:pt x="1260886" y="305871"/>
                </a:cubicBezTo>
                <a:cubicBezTo>
                  <a:pt x="1257181" y="280251"/>
                  <a:pt x="1248177" y="255670"/>
                  <a:pt x="1234440" y="233674"/>
                </a:cubicBezTo>
                <a:cubicBezTo>
                  <a:pt x="1215376" y="203080"/>
                  <a:pt x="1189416" y="177302"/>
                  <a:pt x="1158608" y="158370"/>
                </a:cubicBezTo>
                <a:cubicBezTo>
                  <a:pt x="1135640" y="143931"/>
                  <a:pt x="1110755" y="132747"/>
                  <a:pt x="1084672" y="125142"/>
                </a:cubicBezTo>
                <a:cubicBezTo>
                  <a:pt x="1037156" y="109701"/>
                  <a:pt x="988022" y="99690"/>
                  <a:pt x="938222" y="95303"/>
                </a:cubicBezTo>
                <a:cubicBezTo>
                  <a:pt x="934809" y="95303"/>
                  <a:pt x="931492" y="94644"/>
                  <a:pt x="928079" y="94268"/>
                </a:cubicBezTo>
                <a:cubicBezTo>
                  <a:pt x="898866" y="91068"/>
                  <a:pt x="869505" y="89372"/>
                  <a:pt x="840114" y="89185"/>
                </a:cubicBezTo>
                <a:moveTo>
                  <a:pt x="191846" y="706203"/>
                </a:moveTo>
                <a:lnTo>
                  <a:pt x="193553" y="704885"/>
                </a:lnTo>
                <a:lnTo>
                  <a:pt x="190899" y="706203"/>
                </a:lnTo>
                <a:cubicBezTo>
                  <a:pt x="192954" y="703397"/>
                  <a:pt x="192954" y="699596"/>
                  <a:pt x="190899" y="696790"/>
                </a:cubicBezTo>
                <a:cubicBezTo>
                  <a:pt x="187167" y="692598"/>
                  <a:pt x="183212" y="688608"/>
                  <a:pt x="179050" y="684836"/>
                </a:cubicBezTo>
                <a:cubicBezTo>
                  <a:pt x="162255" y="668223"/>
                  <a:pt x="147608" y="649599"/>
                  <a:pt x="135447" y="629394"/>
                </a:cubicBezTo>
                <a:cubicBezTo>
                  <a:pt x="125574" y="614134"/>
                  <a:pt x="118184" y="597425"/>
                  <a:pt x="113550" y="579882"/>
                </a:cubicBezTo>
                <a:cubicBezTo>
                  <a:pt x="107418" y="554827"/>
                  <a:pt x="105370" y="528959"/>
                  <a:pt x="107484" y="503260"/>
                </a:cubicBezTo>
                <a:cubicBezTo>
                  <a:pt x="107718" y="499905"/>
                  <a:pt x="108193" y="496571"/>
                  <a:pt x="108905" y="493283"/>
                </a:cubicBezTo>
                <a:cubicBezTo>
                  <a:pt x="116421" y="453628"/>
                  <a:pt x="129603" y="415243"/>
                  <a:pt x="148054" y="379292"/>
                </a:cubicBezTo>
                <a:cubicBezTo>
                  <a:pt x="161240" y="353160"/>
                  <a:pt x="176287" y="327995"/>
                  <a:pt x="193079" y="303988"/>
                </a:cubicBezTo>
                <a:cubicBezTo>
                  <a:pt x="199714" y="294575"/>
                  <a:pt x="206065" y="285727"/>
                  <a:pt x="212037" y="276502"/>
                </a:cubicBezTo>
                <a:cubicBezTo>
                  <a:pt x="218008" y="267278"/>
                  <a:pt x="227393" y="257677"/>
                  <a:pt x="233838" y="246852"/>
                </a:cubicBezTo>
                <a:cubicBezTo>
                  <a:pt x="234111" y="245844"/>
                  <a:pt x="233902" y="244767"/>
                  <a:pt x="233270" y="243934"/>
                </a:cubicBezTo>
                <a:cubicBezTo>
                  <a:pt x="232796" y="243275"/>
                  <a:pt x="231279" y="242522"/>
                  <a:pt x="230805" y="242804"/>
                </a:cubicBezTo>
                <a:cubicBezTo>
                  <a:pt x="204630" y="255883"/>
                  <a:pt x="179912" y="271658"/>
                  <a:pt x="157059" y="289869"/>
                </a:cubicBezTo>
                <a:cubicBezTo>
                  <a:pt x="131617" y="310105"/>
                  <a:pt x="107580" y="332024"/>
                  <a:pt x="85113" y="355477"/>
                </a:cubicBezTo>
                <a:cubicBezTo>
                  <a:pt x="73126" y="367322"/>
                  <a:pt x="63253" y="381104"/>
                  <a:pt x="55918" y="396235"/>
                </a:cubicBezTo>
                <a:cubicBezTo>
                  <a:pt x="51273" y="404989"/>
                  <a:pt x="47197" y="414402"/>
                  <a:pt x="42932" y="423815"/>
                </a:cubicBezTo>
                <a:cubicBezTo>
                  <a:pt x="34497" y="444556"/>
                  <a:pt x="29534" y="466527"/>
                  <a:pt x="28239" y="488858"/>
                </a:cubicBezTo>
                <a:cubicBezTo>
                  <a:pt x="26949" y="510168"/>
                  <a:pt x="29550" y="531534"/>
                  <a:pt x="35917" y="551925"/>
                </a:cubicBezTo>
                <a:cubicBezTo>
                  <a:pt x="38465" y="561703"/>
                  <a:pt x="42089" y="571173"/>
                  <a:pt x="46723" y="580164"/>
                </a:cubicBezTo>
                <a:cubicBezTo>
                  <a:pt x="55469" y="597151"/>
                  <a:pt x="66573" y="612836"/>
                  <a:pt x="79710" y="626758"/>
                </a:cubicBezTo>
                <a:cubicBezTo>
                  <a:pt x="100447" y="648952"/>
                  <a:pt x="124371" y="667983"/>
                  <a:pt x="150708" y="683236"/>
                </a:cubicBezTo>
                <a:cubicBezTo>
                  <a:pt x="164452" y="690766"/>
                  <a:pt x="178197" y="698390"/>
                  <a:pt x="192320" y="705827"/>
                </a:cubicBezTo>
                <a:moveTo>
                  <a:pt x="931681" y="71771"/>
                </a:moveTo>
                <a:cubicBezTo>
                  <a:pt x="932481" y="71210"/>
                  <a:pt x="933339" y="70737"/>
                  <a:pt x="934241" y="70359"/>
                </a:cubicBezTo>
                <a:cubicBezTo>
                  <a:pt x="934956" y="70180"/>
                  <a:pt x="935705" y="70180"/>
                  <a:pt x="936421" y="70359"/>
                </a:cubicBezTo>
                <a:cubicBezTo>
                  <a:pt x="934932" y="71491"/>
                  <a:pt x="932959" y="71776"/>
                  <a:pt x="931207" y="71112"/>
                </a:cubicBezTo>
                <a:cubicBezTo>
                  <a:pt x="930291" y="67831"/>
                  <a:pt x="927754" y="65241"/>
                  <a:pt x="924477" y="64241"/>
                </a:cubicBezTo>
                <a:cubicBezTo>
                  <a:pt x="893860" y="57181"/>
                  <a:pt x="870731" y="53886"/>
                  <a:pt x="831204" y="47768"/>
                </a:cubicBezTo>
                <a:cubicBezTo>
                  <a:pt x="784048" y="41902"/>
                  <a:pt x="736428" y="40610"/>
                  <a:pt x="689019" y="43909"/>
                </a:cubicBezTo>
                <a:cubicBezTo>
                  <a:pt x="656601" y="47956"/>
                  <a:pt x="623804" y="50309"/>
                  <a:pt x="591765" y="56993"/>
                </a:cubicBezTo>
                <a:cubicBezTo>
                  <a:pt x="571859" y="61040"/>
                  <a:pt x="551669" y="63582"/>
                  <a:pt x="532237" y="69512"/>
                </a:cubicBezTo>
                <a:cubicBezTo>
                  <a:pt x="503800" y="77983"/>
                  <a:pt x="476216" y="86926"/>
                  <a:pt x="447969" y="94739"/>
                </a:cubicBezTo>
                <a:cubicBezTo>
                  <a:pt x="429437" y="99894"/>
                  <a:pt x="412239" y="108947"/>
                  <a:pt x="397540" y="121283"/>
                </a:cubicBezTo>
                <a:cubicBezTo>
                  <a:pt x="391474" y="126272"/>
                  <a:pt x="385502" y="131355"/>
                  <a:pt x="379530" y="136532"/>
                </a:cubicBezTo>
                <a:cubicBezTo>
                  <a:pt x="378759" y="137269"/>
                  <a:pt x="378231" y="138221"/>
                  <a:pt x="378014" y="139262"/>
                </a:cubicBezTo>
                <a:cubicBezTo>
                  <a:pt x="377584" y="140188"/>
                  <a:pt x="377584" y="141254"/>
                  <a:pt x="378014" y="142180"/>
                </a:cubicBezTo>
                <a:cubicBezTo>
                  <a:pt x="378723" y="143022"/>
                  <a:pt x="379753" y="143534"/>
                  <a:pt x="380857" y="143592"/>
                </a:cubicBezTo>
                <a:cubicBezTo>
                  <a:pt x="398773" y="140391"/>
                  <a:pt x="415077" y="132296"/>
                  <a:pt x="432518" y="127590"/>
                </a:cubicBezTo>
                <a:cubicBezTo>
                  <a:pt x="449959" y="122883"/>
                  <a:pt x="469486" y="117518"/>
                  <a:pt x="487780" y="111964"/>
                </a:cubicBezTo>
                <a:cubicBezTo>
                  <a:pt x="509392" y="105375"/>
                  <a:pt x="531763" y="101892"/>
                  <a:pt x="554133" y="96621"/>
                </a:cubicBezTo>
                <a:cubicBezTo>
                  <a:pt x="567214" y="93515"/>
                  <a:pt x="580769" y="92197"/>
                  <a:pt x="594040" y="89656"/>
                </a:cubicBezTo>
                <a:cubicBezTo>
                  <a:pt x="616315" y="85514"/>
                  <a:pt x="638686" y="82596"/>
                  <a:pt x="661056" y="80243"/>
                </a:cubicBezTo>
                <a:cubicBezTo>
                  <a:pt x="692432" y="76760"/>
                  <a:pt x="723997" y="73936"/>
                  <a:pt x="755846" y="70830"/>
                </a:cubicBezTo>
                <a:cubicBezTo>
                  <a:pt x="759259" y="70830"/>
                  <a:pt x="762671" y="70830"/>
                  <a:pt x="765989" y="70830"/>
                </a:cubicBezTo>
                <a:cubicBezTo>
                  <a:pt x="799923" y="69418"/>
                  <a:pt x="833763" y="69418"/>
                  <a:pt x="867603" y="69700"/>
                </a:cubicBezTo>
                <a:cubicBezTo>
                  <a:pt x="889026" y="69700"/>
                  <a:pt x="910448" y="71112"/>
                  <a:pt x="931966" y="71865"/>
                </a:cubicBezTo>
                <a:moveTo>
                  <a:pt x="203980" y="234709"/>
                </a:moveTo>
                <a:cubicBezTo>
                  <a:pt x="207452" y="230494"/>
                  <a:pt x="207833" y="224550"/>
                  <a:pt x="204927" y="219931"/>
                </a:cubicBezTo>
                <a:cubicBezTo>
                  <a:pt x="211934" y="223596"/>
                  <a:pt x="220370" y="223310"/>
                  <a:pt x="227108" y="219178"/>
                </a:cubicBezTo>
                <a:cubicBezTo>
                  <a:pt x="245403" y="207882"/>
                  <a:pt x="265214" y="197904"/>
                  <a:pt x="285120" y="187268"/>
                </a:cubicBezTo>
                <a:cubicBezTo>
                  <a:pt x="296957" y="180827"/>
                  <a:pt x="307369" y="172088"/>
                  <a:pt x="315737" y="161570"/>
                </a:cubicBezTo>
                <a:cubicBezTo>
                  <a:pt x="316917" y="159725"/>
                  <a:pt x="317841" y="157730"/>
                  <a:pt x="318486" y="155640"/>
                </a:cubicBezTo>
                <a:cubicBezTo>
                  <a:pt x="319434" y="153287"/>
                  <a:pt x="318486" y="152911"/>
                  <a:pt x="315832" y="153569"/>
                </a:cubicBezTo>
                <a:cubicBezTo>
                  <a:pt x="309366" y="155324"/>
                  <a:pt x="303223" y="158088"/>
                  <a:pt x="297632" y="161759"/>
                </a:cubicBezTo>
                <a:cubicBezTo>
                  <a:pt x="273650" y="176255"/>
                  <a:pt x="250237" y="191504"/>
                  <a:pt x="227487" y="207976"/>
                </a:cubicBezTo>
                <a:cubicBezTo>
                  <a:pt x="222084" y="211930"/>
                  <a:pt x="216492" y="215695"/>
                  <a:pt x="210804" y="219083"/>
                </a:cubicBezTo>
                <a:cubicBezTo>
                  <a:pt x="208785" y="219806"/>
                  <a:pt x="206684" y="220280"/>
                  <a:pt x="204548" y="220495"/>
                </a:cubicBezTo>
                <a:cubicBezTo>
                  <a:pt x="204548" y="224920"/>
                  <a:pt x="204548" y="229908"/>
                  <a:pt x="204074" y="233674"/>
                </a:cubicBezTo>
                <a:cubicBezTo>
                  <a:pt x="201325" y="233674"/>
                  <a:pt x="200946" y="233674"/>
                  <a:pt x="203032" y="232450"/>
                </a:cubicBezTo>
                <a:cubicBezTo>
                  <a:pt x="202989" y="233140"/>
                  <a:pt x="202989" y="233831"/>
                  <a:pt x="203032" y="234521"/>
                </a:cubicBezTo>
                <a:moveTo>
                  <a:pt x="544939" y="798544"/>
                </a:moveTo>
                <a:cubicBezTo>
                  <a:pt x="524275" y="797697"/>
                  <a:pt x="501620" y="797509"/>
                  <a:pt x="479155" y="795626"/>
                </a:cubicBezTo>
                <a:cubicBezTo>
                  <a:pt x="456689" y="793744"/>
                  <a:pt x="436404" y="790920"/>
                  <a:pt x="415361" y="787154"/>
                </a:cubicBezTo>
                <a:cubicBezTo>
                  <a:pt x="389768" y="782636"/>
                  <a:pt x="364269" y="777742"/>
                  <a:pt x="339055" y="771717"/>
                </a:cubicBezTo>
                <a:cubicBezTo>
                  <a:pt x="327112" y="768705"/>
                  <a:pt x="314694" y="767011"/>
                  <a:pt x="302466" y="764846"/>
                </a:cubicBezTo>
                <a:cubicBezTo>
                  <a:pt x="274780" y="759402"/>
                  <a:pt x="247533" y="751945"/>
                  <a:pt x="220947" y="742537"/>
                </a:cubicBezTo>
                <a:cubicBezTo>
                  <a:pt x="213459" y="739996"/>
                  <a:pt x="206065" y="737172"/>
                  <a:pt x="198671" y="734536"/>
                </a:cubicBezTo>
                <a:cubicBezTo>
                  <a:pt x="165650" y="722824"/>
                  <a:pt x="134615" y="706193"/>
                  <a:pt x="106630" y="685212"/>
                </a:cubicBezTo>
                <a:cubicBezTo>
                  <a:pt x="91045" y="674024"/>
                  <a:pt x="76543" y="661419"/>
                  <a:pt x="63311" y="647561"/>
                </a:cubicBezTo>
                <a:cubicBezTo>
                  <a:pt x="50958" y="634404"/>
                  <a:pt x="40087" y="619948"/>
                  <a:pt x="30893" y="604449"/>
                </a:cubicBezTo>
                <a:cubicBezTo>
                  <a:pt x="24302" y="593983"/>
                  <a:pt x="19169" y="582679"/>
                  <a:pt x="15632" y="570845"/>
                </a:cubicBezTo>
                <a:cubicBezTo>
                  <a:pt x="15385" y="569749"/>
                  <a:pt x="15036" y="568677"/>
                  <a:pt x="14589" y="567645"/>
                </a:cubicBezTo>
                <a:cubicBezTo>
                  <a:pt x="6122" y="545609"/>
                  <a:pt x="2128" y="522128"/>
                  <a:pt x="2836" y="498554"/>
                </a:cubicBezTo>
                <a:cubicBezTo>
                  <a:pt x="3120" y="492972"/>
                  <a:pt x="3120" y="487380"/>
                  <a:pt x="2836" y="481799"/>
                </a:cubicBezTo>
                <a:cubicBezTo>
                  <a:pt x="2836" y="476245"/>
                  <a:pt x="-1051" y="471068"/>
                  <a:pt x="276" y="465326"/>
                </a:cubicBezTo>
                <a:cubicBezTo>
                  <a:pt x="1834" y="457658"/>
                  <a:pt x="3828" y="450085"/>
                  <a:pt x="6248" y="442641"/>
                </a:cubicBezTo>
                <a:cubicBezTo>
                  <a:pt x="16818" y="413033"/>
                  <a:pt x="30545" y="384633"/>
                  <a:pt x="47197" y="357924"/>
                </a:cubicBezTo>
                <a:cubicBezTo>
                  <a:pt x="74056" y="314981"/>
                  <a:pt x="106644" y="275845"/>
                  <a:pt x="144072" y="241580"/>
                </a:cubicBezTo>
                <a:cubicBezTo>
                  <a:pt x="159902" y="227194"/>
                  <a:pt x="176515" y="213682"/>
                  <a:pt x="193837" y="201105"/>
                </a:cubicBezTo>
                <a:cubicBezTo>
                  <a:pt x="224828" y="178611"/>
                  <a:pt x="257008" y="157779"/>
                  <a:pt x="290238" y="138697"/>
                </a:cubicBezTo>
                <a:cubicBezTo>
                  <a:pt x="308900" y="128137"/>
                  <a:pt x="328105" y="118554"/>
                  <a:pt x="347776" y="109987"/>
                </a:cubicBezTo>
                <a:cubicBezTo>
                  <a:pt x="365217" y="102081"/>
                  <a:pt x="382658" y="94080"/>
                  <a:pt x="400669" y="87396"/>
                </a:cubicBezTo>
                <a:cubicBezTo>
                  <a:pt x="408057" y="84622"/>
                  <a:pt x="415089" y="80988"/>
                  <a:pt x="421617" y="76572"/>
                </a:cubicBezTo>
                <a:cubicBezTo>
                  <a:pt x="447874" y="59063"/>
                  <a:pt x="475173" y="43344"/>
                  <a:pt x="503042" y="28471"/>
                </a:cubicBezTo>
                <a:cubicBezTo>
                  <a:pt x="522063" y="18571"/>
                  <a:pt x="542037" y="10592"/>
                  <a:pt x="562664" y="4657"/>
                </a:cubicBezTo>
                <a:cubicBezTo>
                  <a:pt x="575734" y="877"/>
                  <a:pt x="589365" y="-620"/>
                  <a:pt x="602950" y="233"/>
                </a:cubicBezTo>
                <a:cubicBezTo>
                  <a:pt x="617621" y="806"/>
                  <a:pt x="632212" y="2665"/>
                  <a:pt x="646553" y="5786"/>
                </a:cubicBezTo>
                <a:cubicBezTo>
                  <a:pt x="655421" y="7539"/>
                  <a:pt x="664375" y="8827"/>
                  <a:pt x="673379" y="9646"/>
                </a:cubicBezTo>
                <a:cubicBezTo>
                  <a:pt x="685702" y="11152"/>
                  <a:pt x="698024" y="12752"/>
                  <a:pt x="710252" y="14729"/>
                </a:cubicBezTo>
                <a:cubicBezTo>
                  <a:pt x="714634" y="15701"/>
                  <a:pt x="718895" y="17153"/>
                  <a:pt x="722954" y="19058"/>
                </a:cubicBezTo>
                <a:cubicBezTo>
                  <a:pt x="727101" y="20887"/>
                  <a:pt x="731593" y="21818"/>
                  <a:pt x="736130" y="21788"/>
                </a:cubicBezTo>
                <a:cubicBezTo>
                  <a:pt x="763225" y="22070"/>
                  <a:pt x="790282" y="23861"/>
                  <a:pt x="817175" y="27154"/>
                </a:cubicBezTo>
                <a:cubicBezTo>
                  <a:pt x="844184" y="29578"/>
                  <a:pt x="871004" y="33760"/>
                  <a:pt x="897462" y="39673"/>
                </a:cubicBezTo>
                <a:cubicBezTo>
                  <a:pt x="906941" y="41744"/>
                  <a:pt x="917463" y="43438"/>
                  <a:pt x="927321" y="45415"/>
                </a:cubicBezTo>
                <a:cubicBezTo>
                  <a:pt x="952819" y="50592"/>
                  <a:pt x="977560" y="58593"/>
                  <a:pt x="1002584" y="65276"/>
                </a:cubicBezTo>
                <a:cubicBezTo>
                  <a:pt x="1013415" y="68476"/>
                  <a:pt x="1024076" y="72214"/>
                  <a:pt x="1034528" y="76477"/>
                </a:cubicBezTo>
                <a:cubicBezTo>
                  <a:pt x="1075469" y="92531"/>
                  <a:pt x="1115498" y="110788"/>
                  <a:pt x="1154438" y="131167"/>
                </a:cubicBezTo>
                <a:cubicBezTo>
                  <a:pt x="1171423" y="139802"/>
                  <a:pt x="1187330" y="150385"/>
                  <a:pt x="1201832" y="162700"/>
                </a:cubicBezTo>
                <a:cubicBezTo>
                  <a:pt x="1219183" y="177074"/>
                  <a:pt x="1235614" y="192510"/>
                  <a:pt x="1251028" y="208918"/>
                </a:cubicBezTo>
                <a:cubicBezTo>
                  <a:pt x="1261473" y="220720"/>
                  <a:pt x="1270980" y="233308"/>
                  <a:pt x="1279465" y="246569"/>
                </a:cubicBezTo>
                <a:cubicBezTo>
                  <a:pt x="1286783" y="257880"/>
                  <a:pt x="1292792" y="269973"/>
                  <a:pt x="1297381" y="282621"/>
                </a:cubicBezTo>
                <a:cubicBezTo>
                  <a:pt x="1307702" y="312452"/>
                  <a:pt x="1310946" y="344246"/>
                  <a:pt x="1306860" y="375527"/>
                </a:cubicBezTo>
                <a:cubicBezTo>
                  <a:pt x="1305170" y="387787"/>
                  <a:pt x="1301987" y="399798"/>
                  <a:pt x="1297381" y="411296"/>
                </a:cubicBezTo>
                <a:cubicBezTo>
                  <a:pt x="1287602" y="438829"/>
                  <a:pt x="1274114" y="464920"/>
                  <a:pt x="1257285" y="488858"/>
                </a:cubicBezTo>
                <a:cubicBezTo>
                  <a:pt x="1246238" y="504416"/>
                  <a:pt x="1233972" y="519083"/>
                  <a:pt x="1220601" y="532723"/>
                </a:cubicBezTo>
                <a:cubicBezTo>
                  <a:pt x="1186552" y="567200"/>
                  <a:pt x="1148679" y="597736"/>
                  <a:pt x="1107706" y="623746"/>
                </a:cubicBezTo>
                <a:cubicBezTo>
                  <a:pt x="1081070" y="640689"/>
                  <a:pt x="1054150" y="657256"/>
                  <a:pt x="1026566" y="672599"/>
                </a:cubicBezTo>
                <a:cubicBezTo>
                  <a:pt x="1000949" y="686774"/>
                  <a:pt x="974627" y="699655"/>
                  <a:pt x="947701" y="711192"/>
                </a:cubicBezTo>
                <a:cubicBezTo>
                  <a:pt x="898082" y="732844"/>
                  <a:pt x="846912" y="750810"/>
                  <a:pt x="794615" y="764940"/>
                </a:cubicBezTo>
                <a:cubicBezTo>
                  <a:pt x="774994" y="770211"/>
                  <a:pt x="755372" y="775200"/>
                  <a:pt x="735561" y="779812"/>
                </a:cubicBezTo>
                <a:cubicBezTo>
                  <a:pt x="722291" y="782919"/>
                  <a:pt x="708736" y="783483"/>
                  <a:pt x="695560" y="786684"/>
                </a:cubicBezTo>
                <a:cubicBezTo>
                  <a:pt x="683407" y="789394"/>
                  <a:pt x="671036" y="791032"/>
                  <a:pt x="658592" y="791579"/>
                </a:cubicBezTo>
                <a:cubicBezTo>
                  <a:pt x="654137" y="791579"/>
                  <a:pt x="649113" y="792237"/>
                  <a:pt x="645132" y="792896"/>
                </a:cubicBezTo>
                <a:cubicBezTo>
                  <a:pt x="612619" y="797509"/>
                  <a:pt x="579821" y="797132"/>
                  <a:pt x="545223" y="798544"/>
                </a:cubicBezTo>
              </a:path>
            </a:pathLst>
          </a:custGeom>
          <a:solidFill>
            <a:srgbClr val="20B9A3">
              <a:alpha val="80000"/>
            </a:srgbClr>
          </a:solidFill>
          <a:ln w="9456" cap="flat">
            <a:noFill/>
            <a:prstDash val="solid"/>
            <a:miter/>
          </a:ln>
        </p:spPr>
        <p:txBody>
          <a:bodyPr rtlCol="0" anchor="ctr"/>
          <a:lstStyle/>
          <a:p>
            <a:endParaRPr lang="en-AU" sz="1000"/>
          </a:p>
        </p:txBody>
      </p:sp>
      <p:pic>
        <p:nvPicPr>
          <p:cNvPr id="10" name="Picture 9" descr="Image of an energy bill specifying that the plan is 11% less expensive than the reference price set by the government." title="Image"/>
          <p:cNvPicPr>
            <a:picLocks noChangeAspect="1"/>
          </p:cNvPicPr>
          <p:nvPr/>
        </p:nvPicPr>
        <p:blipFill rotWithShape="1">
          <a:blip r:embed="rId4"/>
          <a:srcRect l="35288" t="6994" r="30131"/>
          <a:stretch/>
        </p:blipFill>
        <p:spPr>
          <a:xfrm>
            <a:off x="8411763" y="3154112"/>
            <a:ext cx="1448967" cy="2008800"/>
          </a:xfrm>
          <a:prstGeom prst="rect">
            <a:avLst/>
          </a:prstGeom>
          <a:ln w="28575">
            <a:solidFill>
              <a:schemeClr val="tx2"/>
            </a:solidFill>
          </a:ln>
        </p:spPr>
      </p:pic>
      <p:sp>
        <p:nvSpPr>
          <p:cNvPr id="14" name="Graphic 10" descr="Underline specifying that the plan is 11% less expensive than the reference price set by the government." title="Image">
            <a:extLst>
              <a:ext uri="{FF2B5EF4-FFF2-40B4-BE49-F238E27FC236}">
                <a16:creationId xmlns:a16="http://schemas.microsoft.com/office/drawing/2014/main" id="{2559E7F7-1C2E-104D-B94C-58B4B43395DB}"/>
              </a:ext>
            </a:extLst>
          </p:cNvPr>
          <p:cNvSpPr>
            <a:spLocks noChangeAspect="1"/>
          </p:cNvSpPr>
          <p:nvPr/>
        </p:nvSpPr>
        <p:spPr>
          <a:xfrm>
            <a:off x="8391113" y="5031411"/>
            <a:ext cx="1397604" cy="283723"/>
          </a:xfrm>
          <a:custGeom>
            <a:avLst/>
            <a:gdLst>
              <a:gd name="connsiteX0" fmla="*/ 850237 w 1802395"/>
              <a:gd name="connsiteY0" fmla="*/ 346835 h 443116"/>
              <a:gd name="connsiteX1" fmla="*/ 866563 w 1802395"/>
              <a:gd name="connsiteY1" fmla="*/ 350618 h 443116"/>
              <a:gd name="connsiteX2" fmla="*/ 891146 w 1802395"/>
              <a:gd name="connsiteY2" fmla="*/ 352604 h 443116"/>
              <a:gd name="connsiteX3" fmla="*/ 937655 w 1802395"/>
              <a:gd name="connsiteY3" fmla="*/ 356103 h 443116"/>
              <a:gd name="connsiteX4" fmla="*/ 1003526 w 1802395"/>
              <a:gd name="connsiteY4" fmla="*/ 356671 h 443116"/>
              <a:gd name="connsiteX5" fmla="*/ 1022509 w 1802395"/>
              <a:gd name="connsiteY5" fmla="*/ 358846 h 443116"/>
              <a:gd name="connsiteX6" fmla="*/ 1049750 w 1802395"/>
              <a:gd name="connsiteY6" fmla="*/ 361305 h 443116"/>
              <a:gd name="connsiteX7" fmla="*/ 1131568 w 1802395"/>
              <a:gd name="connsiteY7" fmla="*/ 369533 h 443116"/>
              <a:gd name="connsiteX8" fmla="*/ 1156056 w 1802395"/>
              <a:gd name="connsiteY8" fmla="*/ 372275 h 443116"/>
              <a:gd name="connsiteX9" fmla="*/ 1191554 w 1802395"/>
              <a:gd name="connsiteY9" fmla="*/ 375869 h 443116"/>
              <a:gd name="connsiteX10" fmla="*/ 1269575 w 1802395"/>
              <a:gd name="connsiteY10" fmla="*/ 390907 h 443116"/>
              <a:gd name="connsiteX11" fmla="*/ 1314091 w 1802395"/>
              <a:gd name="connsiteY11" fmla="*/ 411335 h 443116"/>
              <a:gd name="connsiteX12" fmla="*/ 1319026 w 1802395"/>
              <a:gd name="connsiteY12" fmla="*/ 428453 h 443116"/>
              <a:gd name="connsiteX13" fmla="*/ 1315704 w 1802395"/>
              <a:gd name="connsiteY13" fmla="*/ 435829 h 443116"/>
              <a:gd name="connsiteX14" fmla="*/ 1304504 w 1802395"/>
              <a:gd name="connsiteY14" fmla="*/ 442922 h 443116"/>
              <a:gd name="connsiteX15" fmla="*/ 1285521 w 1802395"/>
              <a:gd name="connsiteY15" fmla="*/ 441977 h 443116"/>
              <a:gd name="connsiteX16" fmla="*/ 1242714 w 1802395"/>
              <a:gd name="connsiteY16" fmla="*/ 431952 h 443116"/>
              <a:gd name="connsiteX17" fmla="*/ 1221073 w 1802395"/>
              <a:gd name="connsiteY17" fmla="*/ 428263 h 443116"/>
              <a:gd name="connsiteX18" fmla="*/ 1164124 w 1802395"/>
              <a:gd name="connsiteY18" fmla="*/ 420887 h 443116"/>
              <a:gd name="connsiteX19" fmla="*/ 1114957 w 1802395"/>
              <a:gd name="connsiteY19" fmla="*/ 416347 h 443116"/>
              <a:gd name="connsiteX20" fmla="*/ 1082211 w 1802395"/>
              <a:gd name="connsiteY20" fmla="*/ 413699 h 443116"/>
              <a:gd name="connsiteX21" fmla="*/ 1046618 w 1802395"/>
              <a:gd name="connsiteY21" fmla="*/ 411335 h 443116"/>
              <a:gd name="connsiteX22" fmla="*/ 989099 w 1802395"/>
              <a:gd name="connsiteY22" fmla="*/ 407646 h 443116"/>
              <a:gd name="connsiteX23" fmla="*/ 956258 w 1802395"/>
              <a:gd name="connsiteY23" fmla="*/ 406038 h 443116"/>
              <a:gd name="connsiteX24" fmla="*/ 736433 w 1802395"/>
              <a:gd name="connsiteY24" fmla="*/ 405187 h 443116"/>
              <a:gd name="connsiteX25" fmla="*/ 692582 w 1802395"/>
              <a:gd name="connsiteY25" fmla="*/ 403201 h 443116"/>
              <a:gd name="connsiteX26" fmla="*/ 673599 w 1802395"/>
              <a:gd name="connsiteY26" fmla="*/ 403201 h 443116"/>
              <a:gd name="connsiteX27" fmla="*/ 561408 w 1802395"/>
              <a:gd name="connsiteY27" fmla="*/ 399513 h 443116"/>
              <a:gd name="connsiteX28" fmla="*/ 540548 w 1802395"/>
              <a:gd name="connsiteY28" fmla="*/ 374527 h 443116"/>
              <a:gd name="connsiteX29" fmla="*/ 540907 w 1802395"/>
              <a:gd name="connsiteY29" fmla="*/ 372086 h 443116"/>
              <a:gd name="connsiteX30" fmla="*/ 572419 w 1802395"/>
              <a:gd name="connsiteY30" fmla="*/ 337567 h 443116"/>
              <a:gd name="connsiteX31" fmla="*/ 642466 w 1802395"/>
              <a:gd name="connsiteY31" fmla="*/ 323759 h 443116"/>
              <a:gd name="connsiteX32" fmla="*/ 734630 w 1802395"/>
              <a:gd name="connsiteY32" fmla="*/ 308627 h 443116"/>
              <a:gd name="connsiteX33" fmla="*/ 802684 w 1802395"/>
              <a:gd name="connsiteY33" fmla="*/ 300210 h 443116"/>
              <a:gd name="connsiteX34" fmla="*/ 876244 w 1802395"/>
              <a:gd name="connsiteY34" fmla="*/ 291698 h 443116"/>
              <a:gd name="connsiteX35" fmla="*/ 949329 w 1802395"/>
              <a:gd name="connsiteY35" fmla="*/ 283943 h 443116"/>
              <a:gd name="connsiteX36" fmla="*/ 962902 w 1802395"/>
              <a:gd name="connsiteY36" fmla="*/ 282430 h 443116"/>
              <a:gd name="connsiteX37" fmla="*/ 973723 w 1802395"/>
              <a:gd name="connsiteY37" fmla="*/ 280633 h 443116"/>
              <a:gd name="connsiteX38" fmla="*/ 1069493 w 1802395"/>
              <a:gd name="connsiteY38" fmla="*/ 273350 h 443116"/>
              <a:gd name="connsiteX39" fmla="*/ 1107459 w 1802395"/>
              <a:gd name="connsiteY39" fmla="*/ 270229 h 443116"/>
              <a:gd name="connsiteX40" fmla="*/ 1140300 w 1802395"/>
              <a:gd name="connsiteY40" fmla="*/ 267960 h 443116"/>
              <a:gd name="connsiteX41" fmla="*/ 1195066 w 1802395"/>
              <a:gd name="connsiteY41" fmla="*/ 264082 h 443116"/>
              <a:gd name="connsiteX42" fmla="*/ 1225155 w 1802395"/>
              <a:gd name="connsiteY42" fmla="*/ 262474 h 443116"/>
              <a:gd name="connsiteX43" fmla="*/ 1235311 w 1802395"/>
              <a:gd name="connsiteY43" fmla="*/ 260015 h 443116"/>
              <a:gd name="connsiteX44" fmla="*/ 1220883 w 1802395"/>
              <a:gd name="connsiteY44" fmla="*/ 253963 h 443116"/>
              <a:gd name="connsiteX45" fmla="*/ 1166497 w 1802395"/>
              <a:gd name="connsiteY45" fmla="*/ 246680 h 443116"/>
              <a:gd name="connsiteX46" fmla="*/ 1087527 w 1802395"/>
              <a:gd name="connsiteY46" fmla="*/ 237223 h 443116"/>
              <a:gd name="connsiteX47" fmla="*/ 1068543 w 1802395"/>
              <a:gd name="connsiteY47" fmla="*/ 235899 h 443116"/>
              <a:gd name="connsiteX48" fmla="*/ 1046618 w 1802395"/>
              <a:gd name="connsiteY48" fmla="*/ 234197 h 443116"/>
              <a:gd name="connsiteX49" fmla="*/ 991946 w 1802395"/>
              <a:gd name="connsiteY49" fmla="*/ 230130 h 443116"/>
              <a:gd name="connsiteX50" fmla="*/ 940407 w 1802395"/>
              <a:gd name="connsiteY50" fmla="*/ 227198 h 443116"/>
              <a:gd name="connsiteX51" fmla="*/ 904814 w 1802395"/>
              <a:gd name="connsiteY51" fmla="*/ 225117 h 443116"/>
              <a:gd name="connsiteX52" fmla="*/ 844922 w 1802395"/>
              <a:gd name="connsiteY52" fmla="*/ 221051 h 443116"/>
              <a:gd name="connsiteX53" fmla="*/ 820244 w 1802395"/>
              <a:gd name="connsiteY53" fmla="*/ 219632 h 443116"/>
              <a:gd name="connsiteX54" fmla="*/ 765288 w 1802395"/>
              <a:gd name="connsiteY54" fmla="*/ 219065 h 443116"/>
              <a:gd name="connsiteX55" fmla="*/ 737667 w 1802395"/>
              <a:gd name="connsiteY55" fmla="*/ 217741 h 443116"/>
              <a:gd name="connsiteX56" fmla="*/ 688311 w 1802395"/>
              <a:gd name="connsiteY56" fmla="*/ 214431 h 443116"/>
              <a:gd name="connsiteX57" fmla="*/ 630697 w 1802395"/>
              <a:gd name="connsiteY57" fmla="*/ 214431 h 443116"/>
              <a:gd name="connsiteX58" fmla="*/ 584093 w 1802395"/>
              <a:gd name="connsiteY58" fmla="*/ 211404 h 443116"/>
              <a:gd name="connsiteX59" fmla="*/ 551252 w 1802395"/>
              <a:gd name="connsiteY59" fmla="*/ 209607 h 443116"/>
              <a:gd name="connsiteX60" fmla="*/ 480066 w 1802395"/>
              <a:gd name="connsiteY60" fmla="*/ 205162 h 443116"/>
              <a:gd name="connsiteX61" fmla="*/ 452635 w 1802395"/>
              <a:gd name="connsiteY61" fmla="*/ 203365 h 443116"/>
              <a:gd name="connsiteX62" fmla="*/ 418940 w 1802395"/>
              <a:gd name="connsiteY62" fmla="*/ 192773 h 443116"/>
              <a:gd name="connsiteX63" fmla="*/ 404133 w 1802395"/>
              <a:gd name="connsiteY63" fmla="*/ 173858 h 443116"/>
              <a:gd name="connsiteX64" fmla="*/ 401285 w 1802395"/>
              <a:gd name="connsiteY64" fmla="*/ 157686 h 443116"/>
              <a:gd name="connsiteX65" fmla="*/ 425489 w 1802395"/>
              <a:gd name="connsiteY65" fmla="*/ 122220 h 443116"/>
              <a:gd name="connsiteX66" fmla="*/ 470479 w 1802395"/>
              <a:gd name="connsiteY66" fmla="*/ 110115 h 443116"/>
              <a:gd name="connsiteX67" fmla="*/ 491740 w 1802395"/>
              <a:gd name="connsiteY67" fmla="*/ 104251 h 443116"/>
              <a:gd name="connsiteX68" fmla="*/ 493639 w 1802395"/>
              <a:gd name="connsiteY68" fmla="*/ 102549 h 443116"/>
              <a:gd name="connsiteX69" fmla="*/ 490791 w 1802395"/>
              <a:gd name="connsiteY69" fmla="*/ 99428 h 443116"/>
              <a:gd name="connsiteX70" fmla="*/ 433272 w 1802395"/>
              <a:gd name="connsiteY70" fmla="*/ 101792 h 443116"/>
              <a:gd name="connsiteX71" fmla="*/ 348607 w 1802395"/>
              <a:gd name="connsiteY71" fmla="*/ 110209 h 443116"/>
              <a:gd name="connsiteX72" fmla="*/ 329624 w 1802395"/>
              <a:gd name="connsiteY72" fmla="*/ 111912 h 443116"/>
              <a:gd name="connsiteX73" fmla="*/ 291658 w 1802395"/>
              <a:gd name="connsiteY73" fmla="*/ 115884 h 443116"/>
              <a:gd name="connsiteX74" fmla="*/ 229393 w 1802395"/>
              <a:gd name="connsiteY74" fmla="*/ 125341 h 443116"/>
              <a:gd name="connsiteX75" fmla="*/ 218573 w 1802395"/>
              <a:gd name="connsiteY75" fmla="*/ 127138 h 443116"/>
              <a:gd name="connsiteX76" fmla="*/ 145013 w 1802395"/>
              <a:gd name="connsiteY76" fmla="*/ 135177 h 443116"/>
              <a:gd name="connsiteX77" fmla="*/ 139603 w 1802395"/>
              <a:gd name="connsiteY77" fmla="*/ 136123 h 443116"/>
              <a:gd name="connsiteX78" fmla="*/ 50382 w 1802395"/>
              <a:gd name="connsiteY78" fmla="*/ 150877 h 443116"/>
              <a:gd name="connsiteX79" fmla="*/ 34151 w 1802395"/>
              <a:gd name="connsiteY79" fmla="*/ 153335 h 443116"/>
              <a:gd name="connsiteX80" fmla="*/ 12036 w 1802395"/>
              <a:gd name="connsiteY80" fmla="*/ 143878 h 443116"/>
              <a:gd name="connsiteX81" fmla="*/ 171 w 1802395"/>
              <a:gd name="connsiteY81" fmla="*/ 111628 h 443116"/>
              <a:gd name="connsiteX82" fmla="*/ 15643 w 1802395"/>
              <a:gd name="connsiteY82" fmla="*/ 94794 h 443116"/>
              <a:gd name="connsiteX83" fmla="*/ 20958 w 1802395"/>
              <a:gd name="connsiteY83" fmla="*/ 93754 h 443116"/>
              <a:gd name="connsiteX84" fmla="*/ 135616 w 1802395"/>
              <a:gd name="connsiteY84" fmla="*/ 81364 h 443116"/>
              <a:gd name="connsiteX85" fmla="*/ 201203 w 1802395"/>
              <a:gd name="connsiteY85" fmla="*/ 75879 h 443116"/>
              <a:gd name="connsiteX86" fmla="*/ 220186 w 1802395"/>
              <a:gd name="connsiteY86" fmla="*/ 73798 h 443116"/>
              <a:gd name="connsiteX87" fmla="*/ 250180 w 1802395"/>
              <a:gd name="connsiteY87" fmla="*/ 70867 h 443116"/>
              <a:gd name="connsiteX88" fmla="*/ 275427 w 1802395"/>
              <a:gd name="connsiteY88" fmla="*/ 68408 h 443116"/>
              <a:gd name="connsiteX89" fmla="*/ 308173 w 1802395"/>
              <a:gd name="connsiteY89" fmla="*/ 65381 h 443116"/>
              <a:gd name="connsiteX90" fmla="*/ 338261 w 1802395"/>
              <a:gd name="connsiteY90" fmla="*/ 62449 h 443116"/>
              <a:gd name="connsiteX91" fmla="*/ 360092 w 1802395"/>
              <a:gd name="connsiteY91" fmla="*/ 60085 h 443116"/>
              <a:gd name="connsiteX92" fmla="*/ 395116 w 1802395"/>
              <a:gd name="connsiteY92" fmla="*/ 56964 h 443116"/>
              <a:gd name="connsiteX93" fmla="*/ 414099 w 1802395"/>
              <a:gd name="connsiteY93" fmla="*/ 55073 h 443116"/>
              <a:gd name="connsiteX94" fmla="*/ 419604 w 1802395"/>
              <a:gd name="connsiteY94" fmla="*/ 55073 h 443116"/>
              <a:gd name="connsiteX95" fmla="*/ 476554 w 1802395"/>
              <a:gd name="connsiteY95" fmla="*/ 49966 h 443116"/>
              <a:gd name="connsiteX96" fmla="*/ 531700 w 1802395"/>
              <a:gd name="connsiteY96" fmla="*/ 45048 h 443116"/>
              <a:gd name="connsiteX97" fmla="*/ 550683 w 1802395"/>
              <a:gd name="connsiteY97" fmla="*/ 43724 h 443116"/>
              <a:gd name="connsiteX98" fmla="*/ 572609 w 1802395"/>
              <a:gd name="connsiteY98" fmla="*/ 42400 h 443116"/>
              <a:gd name="connsiteX99" fmla="*/ 629558 w 1802395"/>
              <a:gd name="connsiteY99" fmla="*/ 37576 h 443116"/>
              <a:gd name="connsiteX100" fmla="*/ 719918 w 1802395"/>
              <a:gd name="connsiteY100" fmla="*/ 31807 h 443116"/>
              <a:gd name="connsiteX101" fmla="*/ 785600 w 1802395"/>
              <a:gd name="connsiteY101" fmla="*/ 27079 h 443116"/>
              <a:gd name="connsiteX102" fmla="*/ 804583 w 1802395"/>
              <a:gd name="connsiteY102" fmla="*/ 25849 h 443116"/>
              <a:gd name="connsiteX103" fmla="*/ 864759 w 1802395"/>
              <a:gd name="connsiteY103" fmla="*/ 21782 h 443116"/>
              <a:gd name="connsiteX104" fmla="*/ 911268 w 1802395"/>
              <a:gd name="connsiteY104" fmla="*/ 18283 h 443116"/>
              <a:gd name="connsiteX105" fmla="*/ 930251 w 1802395"/>
              <a:gd name="connsiteY105" fmla="*/ 16581 h 443116"/>
              <a:gd name="connsiteX106" fmla="*/ 990523 w 1802395"/>
              <a:gd name="connsiteY106" fmla="*/ 13176 h 443116"/>
              <a:gd name="connsiteX107" fmla="*/ 1045384 w 1802395"/>
              <a:gd name="connsiteY107" fmla="*/ 11001 h 443116"/>
              <a:gd name="connsiteX108" fmla="*/ 1149791 w 1802395"/>
              <a:gd name="connsiteY108" fmla="*/ 6367 h 443116"/>
              <a:gd name="connsiteX109" fmla="*/ 1174470 w 1802395"/>
              <a:gd name="connsiteY109" fmla="*/ 5610 h 443116"/>
              <a:gd name="connsiteX110" fmla="*/ 1245846 w 1802395"/>
              <a:gd name="connsiteY110" fmla="*/ 4664 h 443116"/>
              <a:gd name="connsiteX111" fmla="*/ 1259514 w 1802395"/>
              <a:gd name="connsiteY111" fmla="*/ 3435 h 443116"/>
              <a:gd name="connsiteX112" fmla="*/ 1306023 w 1802395"/>
              <a:gd name="connsiteY112" fmla="*/ 219 h 443116"/>
              <a:gd name="connsiteX113" fmla="*/ 1509332 w 1802395"/>
              <a:gd name="connsiteY113" fmla="*/ 219 h 443116"/>
              <a:gd name="connsiteX114" fmla="*/ 1553089 w 1802395"/>
              <a:gd name="connsiteY114" fmla="*/ 3246 h 443116"/>
              <a:gd name="connsiteX115" fmla="*/ 1569509 w 1802395"/>
              <a:gd name="connsiteY115" fmla="*/ 4475 h 443116"/>
              <a:gd name="connsiteX116" fmla="*/ 1665469 w 1802395"/>
              <a:gd name="connsiteY116" fmla="*/ 5610 h 443116"/>
              <a:gd name="connsiteX117" fmla="*/ 1681889 w 1802395"/>
              <a:gd name="connsiteY117" fmla="*/ 6650 h 443116"/>
              <a:gd name="connsiteX118" fmla="*/ 1747571 w 1802395"/>
              <a:gd name="connsiteY118" fmla="*/ 10812 h 443116"/>
              <a:gd name="connsiteX119" fmla="*/ 1777754 w 1802395"/>
              <a:gd name="connsiteY119" fmla="*/ 11757 h 443116"/>
              <a:gd name="connsiteX120" fmla="*/ 1802148 w 1802395"/>
              <a:gd name="connsiteY120" fmla="*/ 36536 h 443116"/>
              <a:gd name="connsiteX121" fmla="*/ 1801198 w 1802395"/>
              <a:gd name="connsiteY121" fmla="*/ 55451 h 443116"/>
              <a:gd name="connsiteX122" fmla="*/ 1786582 w 1802395"/>
              <a:gd name="connsiteY122" fmla="*/ 70015 h 443116"/>
              <a:gd name="connsiteX123" fmla="*/ 1773009 w 1802395"/>
              <a:gd name="connsiteY123" fmla="*/ 71434 h 443116"/>
              <a:gd name="connsiteX124" fmla="*/ 1663096 w 1802395"/>
              <a:gd name="connsiteY124" fmla="*/ 70867 h 443116"/>
              <a:gd name="connsiteX125" fmla="*/ 1652086 w 1802395"/>
              <a:gd name="connsiteY125" fmla="*/ 70015 h 443116"/>
              <a:gd name="connsiteX126" fmla="*/ 1592668 w 1802395"/>
              <a:gd name="connsiteY126" fmla="*/ 66422 h 443116"/>
              <a:gd name="connsiteX127" fmla="*/ 1347976 w 1802395"/>
              <a:gd name="connsiteY127" fmla="*/ 66422 h 443116"/>
              <a:gd name="connsiteX128" fmla="*/ 1301467 w 1802395"/>
              <a:gd name="connsiteY128" fmla="*/ 69542 h 443116"/>
              <a:gd name="connsiteX129" fmla="*/ 1274131 w 1802395"/>
              <a:gd name="connsiteY129" fmla="*/ 71150 h 443116"/>
              <a:gd name="connsiteX130" fmla="*/ 1216422 w 1802395"/>
              <a:gd name="connsiteY130" fmla="*/ 71150 h 443116"/>
              <a:gd name="connsiteX131" fmla="*/ 1156151 w 1802395"/>
              <a:gd name="connsiteY131" fmla="*/ 74933 h 443116"/>
              <a:gd name="connsiteX132" fmla="*/ 1123310 w 1802395"/>
              <a:gd name="connsiteY132" fmla="*/ 76541 h 443116"/>
              <a:gd name="connsiteX133" fmla="*/ 1076801 w 1802395"/>
              <a:gd name="connsiteY133" fmla="*/ 80324 h 443116"/>
              <a:gd name="connsiteX134" fmla="*/ 1071391 w 1802395"/>
              <a:gd name="connsiteY134" fmla="*/ 80986 h 443116"/>
              <a:gd name="connsiteX135" fmla="*/ 978279 w 1802395"/>
              <a:gd name="connsiteY135" fmla="*/ 87417 h 443116"/>
              <a:gd name="connsiteX136" fmla="*/ 967268 w 1802395"/>
              <a:gd name="connsiteY136" fmla="*/ 87417 h 443116"/>
              <a:gd name="connsiteX137" fmla="*/ 890861 w 1802395"/>
              <a:gd name="connsiteY137" fmla="*/ 95078 h 443116"/>
              <a:gd name="connsiteX138" fmla="*/ 822712 w 1802395"/>
              <a:gd name="connsiteY138" fmla="*/ 103116 h 443116"/>
              <a:gd name="connsiteX139" fmla="*/ 754467 w 1802395"/>
              <a:gd name="connsiteY139" fmla="*/ 110493 h 443116"/>
              <a:gd name="connsiteX140" fmla="*/ 727321 w 1802395"/>
              <a:gd name="connsiteY140" fmla="*/ 114560 h 443116"/>
              <a:gd name="connsiteX141" fmla="*/ 553910 w 1802395"/>
              <a:gd name="connsiteY141" fmla="*/ 142932 h 443116"/>
              <a:gd name="connsiteX142" fmla="*/ 533218 w 1802395"/>
              <a:gd name="connsiteY142" fmla="*/ 149363 h 443116"/>
              <a:gd name="connsiteX143" fmla="*/ 532459 w 1802395"/>
              <a:gd name="connsiteY143" fmla="*/ 151633 h 443116"/>
              <a:gd name="connsiteX144" fmla="*/ 533693 w 1802395"/>
              <a:gd name="connsiteY144" fmla="*/ 153903 h 443116"/>
              <a:gd name="connsiteX145" fmla="*/ 541286 w 1802395"/>
              <a:gd name="connsiteY145" fmla="*/ 156646 h 443116"/>
              <a:gd name="connsiteX146" fmla="*/ 565964 w 1802395"/>
              <a:gd name="connsiteY146" fmla="*/ 157875 h 443116"/>
              <a:gd name="connsiteX147" fmla="*/ 629178 w 1802395"/>
              <a:gd name="connsiteY147" fmla="*/ 158348 h 443116"/>
              <a:gd name="connsiteX148" fmla="*/ 689450 w 1802395"/>
              <a:gd name="connsiteY148" fmla="*/ 161847 h 443116"/>
              <a:gd name="connsiteX149" fmla="*/ 733301 w 1802395"/>
              <a:gd name="connsiteY149" fmla="*/ 163644 h 443116"/>
              <a:gd name="connsiteX150" fmla="*/ 793477 w 1802395"/>
              <a:gd name="connsiteY150" fmla="*/ 167143 h 443116"/>
              <a:gd name="connsiteX151" fmla="*/ 831444 w 1802395"/>
              <a:gd name="connsiteY151" fmla="*/ 168846 h 443116"/>
              <a:gd name="connsiteX152" fmla="*/ 899878 w 1802395"/>
              <a:gd name="connsiteY152" fmla="*/ 173196 h 443116"/>
              <a:gd name="connsiteX153" fmla="*/ 935471 w 1802395"/>
              <a:gd name="connsiteY153" fmla="*/ 174615 h 443116"/>
              <a:gd name="connsiteX154" fmla="*/ 973438 w 1802395"/>
              <a:gd name="connsiteY154" fmla="*/ 177641 h 443116"/>
              <a:gd name="connsiteX155" fmla="*/ 976190 w 1802395"/>
              <a:gd name="connsiteY155" fmla="*/ 178114 h 443116"/>
              <a:gd name="connsiteX156" fmla="*/ 1066360 w 1802395"/>
              <a:gd name="connsiteY156" fmla="*/ 185396 h 443116"/>
              <a:gd name="connsiteX157" fmla="*/ 1099106 w 1802395"/>
              <a:gd name="connsiteY157" fmla="*/ 188328 h 443116"/>
              <a:gd name="connsiteX158" fmla="*/ 1112774 w 1802395"/>
              <a:gd name="connsiteY158" fmla="*/ 190125 h 443116"/>
              <a:gd name="connsiteX159" fmla="*/ 1205507 w 1802395"/>
              <a:gd name="connsiteY159" fmla="*/ 200339 h 443116"/>
              <a:gd name="connsiteX160" fmla="*/ 1265399 w 1802395"/>
              <a:gd name="connsiteY160" fmla="*/ 207337 h 443116"/>
              <a:gd name="connsiteX161" fmla="*/ 1287135 w 1802395"/>
              <a:gd name="connsiteY161" fmla="*/ 210742 h 443116"/>
              <a:gd name="connsiteX162" fmla="*/ 1359840 w 1802395"/>
              <a:gd name="connsiteY162" fmla="*/ 225307 h 443116"/>
              <a:gd name="connsiteX163" fmla="*/ 1378159 w 1802395"/>
              <a:gd name="connsiteY163" fmla="*/ 230792 h 443116"/>
              <a:gd name="connsiteX164" fmla="*/ 1401413 w 1802395"/>
              <a:gd name="connsiteY164" fmla="*/ 264933 h 443116"/>
              <a:gd name="connsiteX165" fmla="*/ 1401413 w 1802395"/>
              <a:gd name="connsiteY165" fmla="*/ 267581 h 443116"/>
              <a:gd name="connsiteX166" fmla="*/ 1372103 w 1802395"/>
              <a:gd name="connsiteY166" fmla="*/ 305188 h 443116"/>
              <a:gd name="connsiteX167" fmla="*/ 1369521 w 1802395"/>
              <a:gd name="connsiteY167" fmla="*/ 305411 h 443116"/>
              <a:gd name="connsiteX168" fmla="*/ 1355854 w 1802395"/>
              <a:gd name="connsiteY168" fmla="*/ 306735 h 443116"/>
              <a:gd name="connsiteX169" fmla="*/ 1339433 w 1802395"/>
              <a:gd name="connsiteY169" fmla="*/ 307965 h 443116"/>
              <a:gd name="connsiteX170" fmla="*/ 1265494 w 1802395"/>
              <a:gd name="connsiteY170" fmla="*/ 312599 h 443116"/>
              <a:gd name="connsiteX171" fmla="*/ 1218985 w 1802395"/>
              <a:gd name="connsiteY171" fmla="*/ 315625 h 443116"/>
              <a:gd name="connsiteX172" fmla="*/ 1175134 w 1802395"/>
              <a:gd name="connsiteY172" fmla="*/ 317800 h 443116"/>
              <a:gd name="connsiteX173" fmla="*/ 1131378 w 1802395"/>
              <a:gd name="connsiteY173" fmla="*/ 321111 h 443116"/>
              <a:gd name="connsiteX174" fmla="*/ 1101195 w 1802395"/>
              <a:gd name="connsiteY174" fmla="*/ 323002 h 443116"/>
              <a:gd name="connsiteX175" fmla="*/ 1046523 w 1802395"/>
              <a:gd name="connsiteY175" fmla="*/ 326974 h 443116"/>
              <a:gd name="connsiteX176" fmla="*/ 1027540 w 1802395"/>
              <a:gd name="connsiteY176" fmla="*/ 328487 h 443116"/>
              <a:gd name="connsiteX177" fmla="*/ 981126 w 1802395"/>
              <a:gd name="connsiteY177" fmla="*/ 332459 h 443116"/>
              <a:gd name="connsiteX178" fmla="*/ 962143 w 1802395"/>
              <a:gd name="connsiteY178" fmla="*/ 334067 h 443116"/>
              <a:gd name="connsiteX179" fmla="*/ 943160 w 1802395"/>
              <a:gd name="connsiteY179" fmla="*/ 335391 h 443116"/>
              <a:gd name="connsiteX180" fmla="*/ 888488 w 1802395"/>
              <a:gd name="connsiteY180" fmla="*/ 340120 h 443116"/>
              <a:gd name="connsiteX181" fmla="*/ 849858 w 1802395"/>
              <a:gd name="connsiteY181" fmla="*/ 346551 h 443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1802395" h="443116">
                <a:moveTo>
                  <a:pt x="850237" y="346835"/>
                </a:moveTo>
                <a:cubicBezTo>
                  <a:pt x="855161" y="349733"/>
                  <a:pt x="860860" y="351054"/>
                  <a:pt x="866563" y="350618"/>
                </a:cubicBezTo>
                <a:cubicBezTo>
                  <a:pt x="874789" y="350798"/>
                  <a:pt x="882998" y="351461"/>
                  <a:pt x="891146" y="352604"/>
                </a:cubicBezTo>
                <a:cubicBezTo>
                  <a:pt x="906480" y="355416"/>
                  <a:pt x="922071" y="356589"/>
                  <a:pt x="937655" y="356103"/>
                </a:cubicBezTo>
                <a:cubicBezTo>
                  <a:pt x="959675" y="355630"/>
                  <a:pt x="981506" y="358373"/>
                  <a:pt x="1003526" y="356671"/>
                </a:cubicBezTo>
                <a:cubicBezTo>
                  <a:pt x="1009902" y="356891"/>
                  <a:pt x="1016250" y="357619"/>
                  <a:pt x="1022509" y="358846"/>
                </a:cubicBezTo>
                <a:cubicBezTo>
                  <a:pt x="1031518" y="360321"/>
                  <a:pt x="1040622" y="361143"/>
                  <a:pt x="1049750" y="361305"/>
                </a:cubicBezTo>
                <a:cubicBezTo>
                  <a:pt x="1077234" y="361245"/>
                  <a:pt x="1104650" y="364002"/>
                  <a:pt x="1131568" y="369533"/>
                </a:cubicBezTo>
                <a:cubicBezTo>
                  <a:pt x="1139657" y="371011"/>
                  <a:pt x="1147839" y="371928"/>
                  <a:pt x="1156056" y="372275"/>
                </a:cubicBezTo>
                <a:cubicBezTo>
                  <a:pt x="1168015" y="372275"/>
                  <a:pt x="1179785" y="374923"/>
                  <a:pt x="1191554" y="375869"/>
                </a:cubicBezTo>
                <a:cubicBezTo>
                  <a:pt x="1218226" y="377855"/>
                  <a:pt x="1243283" y="387218"/>
                  <a:pt x="1269575" y="390907"/>
                </a:cubicBezTo>
                <a:cubicBezTo>
                  <a:pt x="1285973" y="393651"/>
                  <a:pt x="1301339" y="400702"/>
                  <a:pt x="1314091" y="411335"/>
                </a:cubicBezTo>
                <a:cubicBezTo>
                  <a:pt x="1319425" y="415277"/>
                  <a:pt x="1321447" y="422291"/>
                  <a:pt x="1319026" y="428453"/>
                </a:cubicBezTo>
                <a:cubicBezTo>
                  <a:pt x="1318213" y="431033"/>
                  <a:pt x="1317098" y="433509"/>
                  <a:pt x="1315704" y="435829"/>
                </a:cubicBezTo>
                <a:cubicBezTo>
                  <a:pt x="1313437" y="439950"/>
                  <a:pt x="1309211" y="442626"/>
                  <a:pt x="1304504" y="442922"/>
                </a:cubicBezTo>
                <a:cubicBezTo>
                  <a:pt x="1298161" y="443365"/>
                  <a:pt x="1291788" y="443048"/>
                  <a:pt x="1285521" y="441977"/>
                </a:cubicBezTo>
                <a:cubicBezTo>
                  <a:pt x="1271189" y="439045"/>
                  <a:pt x="1257046" y="435167"/>
                  <a:pt x="1242714" y="431952"/>
                </a:cubicBezTo>
                <a:cubicBezTo>
                  <a:pt x="1235639" y="430020"/>
                  <a:pt x="1228390" y="428785"/>
                  <a:pt x="1221073" y="428263"/>
                </a:cubicBezTo>
                <a:cubicBezTo>
                  <a:pt x="1201946" y="427073"/>
                  <a:pt x="1182921" y="424608"/>
                  <a:pt x="1164124" y="420887"/>
                </a:cubicBezTo>
                <a:cubicBezTo>
                  <a:pt x="1147848" y="418335"/>
                  <a:pt x="1131426" y="416819"/>
                  <a:pt x="1114957" y="416347"/>
                </a:cubicBezTo>
                <a:cubicBezTo>
                  <a:pt x="1104042" y="416347"/>
                  <a:pt x="1093127" y="414550"/>
                  <a:pt x="1082211" y="413699"/>
                </a:cubicBezTo>
                <a:cubicBezTo>
                  <a:pt x="1071296" y="412848"/>
                  <a:pt x="1058482" y="411618"/>
                  <a:pt x="1046618" y="411335"/>
                </a:cubicBezTo>
                <a:cubicBezTo>
                  <a:pt x="1027384" y="411384"/>
                  <a:pt x="1008168" y="410152"/>
                  <a:pt x="989099" y="407646"/>
                </a:cubicBezTo>
                <a:cubicBezTo>
                  <a:pt x="978207" y="406307"/>
                  <a:pt x="967230" y="405769"/>
                  <a:pt x="956258" y="406038"/>
                </a:cubicBezTo>
                <a:lnTo>
                  <a:pt x="736433" y="405187"/>
                </a:lnTo>
                <a:cubicBezTo>
                  <a:pt x="721788" y="405521"/>
                  <a:pt x="707137" y="404858"/>
                  <a:pt x="692582" y="403201"/>
                </a:cubicBezTo>
                <a:cubicBezTo>
                  <a:pt x="686282" y="402368"/>
                  <a:pt x="679899" y="402368"/>
                  <a:pt x="673599" y="403201"/>
                </a:cubicBezTo>
                <a:cubicBezTo>
                  <a:pt x="636193" y="406612"/>
                  <a:pt x="598507" y="405373"/>
                  <a:pt x="561408" y="399513"/>
                </a:cubicBezTo>
                <a:cubicBezTo>
                  <a:pt x="548724" y="398353"/>
                  <a:pt x="539384" y="387166"/>
                  <a:pt x="540548" y="374527"/>
                </a:cubicBezTo>
                <a:cubicBezTo>
                  <a:pt x="540624" y="373708"/>
                  <a:pt x="540743" y="372893"/>
                  <a:pt x="540907" y="372086"/>
                </a:cubicBezTo>
                <a:cubicBezTo>
                  <a:pt x="543849" y="352226"/>
                  <a:pt x="545652" y="342674"/>
                  <a:pt x="572419" y="337567"/>
                </a:cubicBezTo>
                <a:cubicBezTo>
                  <a:pt x="595863" y="333122"/>
                  <a:pt x="619117" y="328109"/>
                  <a:pt x="642466" y="323759"/>
                </a:cubicBezTo>
                <a:cubicBezTo>
                  <a:pt x="673124" y="318273"/>
                  <a:pt x="703782" y="312977"/>
                  <a:pt x="734630" y="308627"/>
                </a:cubicBezTo>
                <a:cubicBezTo>
                  <a:pt x="757315" y="305506"/>
                  <a:pt x="779810" y="301817"/>
                  <a:pt x="802684" y="300210"/>
                </a:cubicBezTo>
                <a:cubicBezTo>
                  <a:pt x="827268" y="298413"/>
                  <a:pt x="851661" y="293779"/>
                  <a:pt x="876244" y="291698"/>
                </a:cubicBezTo>
                <a:cubicBezTo>
                  <a:pt x="900827" y="289617"/>
                  <a:pt x="924841" y="283943"/>
                  <a:pt x="949329" y="283943"/>
                </a:cubicBezTo>
                <a:cubicBezTo>
                  <a:pt x="953885" y="283771"/>
                  <a:pt x="958421" y="283265"/>
                  <a:pt x="962902" y="282430"/>
                </a:cubicBezTo>
                <a:cubicBezTo>
                  <a:pt x="966468" y="281609"/>
                  <a:pt x="970082" y="281009"/>
                  <a:pt x="973723" y="280633"/>
                </a:cubicBezTo>
                <a:cubicBezTo>
                  <a:pt x="1005804" y="280065"/>
                  <a:pt x="1037411" y="273918"/>
                  <a:pt x="1069493" y="273350"/>
                </a:cubicBezTo>
                <a:cubicBezTo>
                  <a:pt x="1082206" y="273195"/>
                  <a:pt x="1094892" y="272152"/>
                  <a:pt x="1107459" y="270229"/>
                </a:cubicBezTo>
                <a:cubicBezTo>
                  <a:pt x="1118354" y="268858"/>
                  <a:pt x="1129319" y="268101"/>
                  <a:pt x="1140300" y="267960"/>
                </a:cubicBezTo>
                <a:cubicBezTo>
                  <a:pt x="1158627" y="268037"/>
                  <a:pt x="1176934" y="266741"/>
                  <a:pt x="1195066" y="264082"/>
                </a:cubicBezTo>
                <a:cubicBezTo>
                  <a:pt x="1205049" y="262879"/>
                  <a:pt x="1215100" y="262342"/>
                  <a:pt x="1225155" y="262474"/>
                </a:cubicBezTo>
                <a:cubicBezTo>
                  <a:pt x="1228666" y="262474"/>
                  <a:pt x="1232463" y="263136"/>
                  <a:pt x="1235311" y="260015"/>
                </a:cubicBezTo>
                <a:cubicBezTo>
                  <a:pt x="1231988" y="254530"/>
                  <a:pt x="1225819" y="254814"/>
                  <a:pt x="1220883" y="253963"/>
                </a:cubicBezTo>
                <a:cubicBezTo>
                  <a:pt x="1202849" y="251220"/>
                  <a:pt x="1184626" y="248950"/>
                  <a:pt x="1166497" y="246680"/>
                </a:cubicBezTo>
                <a:cubicBezTo>
                  <a:pt x="1140205" y="243370"/>
                  <a:pt x="1113818" y="240249"/>
                  <a:pt x="1087527" y="237223"/>
                </a:cubicBezTo>
                <a:cubicBezTo>
                  <a:pt x="1081167" y="236561"/>
                  <a:pt x="1074713" y="236277"/>
                  <a:pt x="1068543" y="235899"/>
                </a:cubicBezTo>
                <a:cubicBezTo>
                  <a:pt x="1061202" y="235904"/>
                  <a:pt x="1053871" y="235334"/>
                  <a:pt x="1046618" y="234197"/>
                </a:cubicBezTo>
                <a:cubicBezTo>
                  <a:pt x="1028579" y="231000"/>
                  <a:pt x="1010261" y="229637"/>
                  <a:pt x="991946" y="230130"/>
                </a:cubicBezTo>
                <a:cubicBezTo>
                  <a:pt x="974719" y="230358"/>
                  <a:pt x="957497" y="229378"/>
                  <a:pt x="940407" y="227198"/>
                </a:cubicBezTo>
                <a:cubicBezTo>
                  <a:pt x="928600" y="225746"/>
                  <a:pt x="916711" y="225051"/>
                  <a:pt x="904814" y="225117"/>
                </a:cubicBezTo>
                <a:cubicBezTo>
                  <a:pt x="884772" y="225403"/>
                  <a:pt x="864740" y="224043"/>
                  <a:pt x="844922" y="221051"/>
                </a:cubicBezTo>
                <a:cubicBezTo>
                  <a:pt x="836748" y="219913"/>
                  <a:pt x="828495" y="219439"/>
                  <a:pt x="820244" y="219632"/>
                </a:cubicBezTo>
                <a:cubicBezTo>
                  <a:pt x="801925" y="219632"/>
                  <a:pt x="783606" y="219632"/>
                  <a:pt x="765288" y="219065"/>
                </a:cubicBezTo>
                <a:cubicBezTo>
                  <a:pt x="756061" y="219255"/>
                  <a:pt x="746833" y="218812"/>
                  <a:pt x="737667" y="217741"/>
                </a:cubicBezTo>
                <a:cubicBezTo>
                  <a:pt x="721331" y="215318"/>
                  <a:pt x="704825" y="214211"/>
                  <a:pt x="688311" y="214431"/>
                </a:cubicBezTo>
                <a:lnTo>
                  <a:pt x="630697" y="214431"/>
                </a:lnTo>
                <a:cubicBezTo>
                  <a:pt x="615108" y="214604"/>
                  <a:pt x="599528" y="213592"/>
                  <a:pt x="584093" y="211404"/>
                </a:cubicBezTo>
                <a:cubicBezTo>
                  <a:pt x="573197" y="210094"/>
                  <a:pt x="562227" y="209493"/>
                  <a:pt x="551252" y="209607"/>
                </a:cubicBezTo>
                <a:cubicBezTo>
                  <a:pt x="527442" y="210021"/>
                  <a:pt x="503637" y="208535"/>
                  <a:pt x="480066" y="205162"/>
                </a:cubicBezTo>
                <a:cubicBezTo>
                  <a:pt x="470969" y="203990"/>
                  <a:pt x="461807" y="203390"/>
                  <a:pt x="452635" y="203365"/>
                </a:cubicBezTo>
                <a:cubicBezTo>
                  <a:pt x="440688" y="202716"/>
                  <a:pt x="429098" y="199073"/>
                  <a:pt x="418940" y="192773"/>
                </a:cubicBezTo>
                <a:cubicBezTo>
                  <a:pt x="411707" y="188645"/>
                  <a:pt x="406390" y="181853"/>
                  <a:pt x="404133" y="173858"/>
                </a:cubicBezTo>
                <a:cubicBezTo>
                  <a:pt x="402618" y="168582"/>
                  <a:pt x="401663" y="163161"/>
                  <a:pt x="401285" y="157686"/>
                </a:cubicBezTo>
                <a:cubicBezTo>
                  <a:pt x="399618" y="141571"/>
                  <a:pt x="409835" y="126599"/>
                  <a:pt x="425489" y="122220"/>
                </a:cubicBezTo>
                <a:cubicBezTo>
                  <a:pt x="440296" y="117681"/>
                  <a:pt x="455482" y="114087"/>
                  <a:pt x="470479" y="110115"/>
                </a:cubicBezTo>
                <a:lnTo>
                  <a:pt x="491740" y="104251"/>
                </a:lnTo>
                <a:cubicBezTo>
                  <a:pt x="492556" y="103926"/>
                  <a:pt x="493229" y="103323"/>
                  <a:pt x="493639" y="102549"/>
                </a:cubicBezTo>
                <a:cubicBezTo>
                  <a:pt x="494208" y="100752"/>
                  <a:pt x="493164" y="99428"/>
                  <a:pt x="490791" y="99428"/>
                </a:cubicBezTo>
                <a:cubicBezTo>
                  <a:pt x="471587" y="98988"/>
                  <a:pt x="452374" y="99778"/>
                  <a:pt x="433272" y="101792"/>
                </a:cubicBezTo>
                <a:cubicBezTo>
                  <a:pt x="404797" y="104913"/>
                  <a:pt x="376987" y="109264"/>
                  <a:pt x="348607" y="110209"/>
                </a:cubicBezTo>
                <a:cubicBezTo>
                  <a:pt x="342248" y="110209"/>
                  <a:pt x="335888" y="111250"/>
                  <a:pt x="329624" y="111912"/>
                </a:cubicBezTo>
                <a:lnTo>
                  <a:pt x="291658" y="115884"/>
                </a:lnTo>
                <a:cubicBezTo>
                  <a:pt x="270694" y="117472"/>
                  <a:pt x="249880" y="120634"/>
                  <a:pt x="229393" y="125341"/>
                </a:cubicBezTo>
                <a:cubicBezTo>
                  <a:pt x="225891" y="126451"/>
                  <a:pt x="222247" y="127057"/>
                  <a:pt x="218573" y="127138"/>
                </a:cubicBezTo>
                <a:cubicBezTo>
                  <a:pt x="193869" y="127739"/>
                  <a:pt x="169260" y="130428"/>
                  <a:pt x="145013" y="135177"/>
                </a:cubicBezTo>
                <a:cubicBezTo>
                  <a:pt x="143236" y="135630"/>
                  <a:pt x="141428" y="135946"/>
                  <a:pt x="139603" y="136123"/>
                </a:cubicBezTo>
                <a:cubicBezTo>
                  <a:pt x="109135" y="136123"/>
                  <a:pt x="80090" y="145580"/>
                  <a:pt x="50382" y="150877"/>
                </a:cubicBezTo>
                <a:cubicBezTo>
                  <a:pt x="45017" y="151973"/>
                  <a:pt x="39600" y="152794"/>
                  <a:pt x="34151" y="153335"/>
                </a:cubicBezTo>
                <a:cubicBezTo>
                  <a:pt x="25679" y="153927"/>
                  <a:pt x="17442" y="150405"/>
                  <a:pt x="12036" y="143878"/>
                </a:cubicBezTo>
                <a:cubicBezTo>
                  <a:pt x="3415" y="135453"/>
                  <a:pt x="-942" y="123609"/>
                  <a:pt x="171" y="111628"/>
                </a:cubicBezTo>
                <a:cubicBezTo>
                  <a:pt x="1144" y="103279"/>
                  <a:pt x="7381" y="96492"/>
                  <a:pt x="15643" y="94794"/>
                </a:cubicBezTo>
                <a:cubicBezTo>
                  <a:pt x="17393" y="94347"/>
                  <a:pt x="19168" y="93999"/>
                  <a:pt x="20958" y="93754"/>
                </a:cubicBezTo>
                <a:cubicBezTo>
                  <a:pt x="58924" y="89687"/>
                  <a:pt x="97460" y="86282"/>
                  <a:pt x="135616" y="81364"/>
                </a:cubicBezTo>
                <a:cubicBezTo>
                  <a:pt x="157363" y="78358"/>
                  <a:pt x="179257" y="76527"/>
                  <a:pt x="201203" y="75879"/>
                </a:cubicBezTo>
                <a:cubicBezTo>
                  <a:pt x="207657" y="75879"/>
                  <a:pt x="213922" y="74460"/>
                  <a:pt x="220186" y="73798"/>
                </a:cubicBezTo>
                <a:lnTo>
                  <a:pt x="250180" y="70867"/>
                </a:lnTo>
                <a:lnTo>
                  <a:pt x="275427" y="68408"/>
                </a:lnTo>
                <a:lnTo>
                  <a:pt x="308173" y="65381"/>
                </a:lnTo>
                <a:lnTo>
                  <a:pt x="338261" y="62449"/>
                </a:lnTo>
                <a:lnTo>
                  <a:pt x="360092" y="60085"/>
                </a:lnTo>
                <a:lnTo>
                  <a:pt x="395116" y="56964"/>
                </a:lnTo>
                <a:lnTo>
                  <a:pt x="414099" y="55073"/>
                </a:lnTo>
                <a:cubicBezTo>
                  <a:pt x="415902" y="55073"/>
                  <a:pt x="417801" y="55073"/>
                  <a:pt x="419604" y="55073"/>
                </a:cubicBezTo>
                <a:cubicBezTo>
                  <a:pt x="438587" y="53370"/>
                  <a:pt x="457571" y="50911"/>
                  <a:pt x="476554" y="49966"/>
                </a:cubicBezTo>
                <a:cubicBezTo>
                  <a:pt x="495024" y="49528"/>
                  <a:pt x="513445" y="47885"/>
                  <a:pt x="531700" y="45048"/>
                </a:cubicBezTo>
                <a:cubicBezTo>
                  <a:pt x="537991" y="44185"/>
                  <a:pt x="544333" y="43743"/>
                  <a:pt x="550683" y="43724"/>
                </a:cubicBezTo>
                <a:cubicBezTo>
                  <a:pt x="558013" y="43757"/>
                  <a:pt x="565337" y="43314"/>
                  <a:pt x="572609" y="42400"/>
                </a:cubicBezTo>
                <a:cubicBezTo>
                  <a:pt x="591592" y="38900"/>
                  <a:pt x="610575" y="39184"/>
                  <a:pt x="629558" y="37576"/>
                </a:cubicBezTo>
                <a:cubicBezTo>
                  <a:pt x="659646" y="35023"/>
                  <a:pt x="689735" y="32280"/>
                  <a:pt x="719918" y="31807"/>
                </a:cubicBezTo>
                <a:cubicBezTo>
                  <a:pt x="741605" y="28108"/>
                  <a:pt x="763603" y="26524"/>
                  <a:pt x="785600" y="27079"/>
                </a:cubicBezTo>
                <a:cubicBezTo>
                  <a:pt x="791951" y="27226"/>
                  <a:pt x="798304" y="26815"/>
                  <a:pt x="804583" y="25849"/>
                </a:cubicBezTo>
                <a:cubicBezTo>
                  <a:pt x="824463" y="22560"/>
                  <a:pt x="844616" y="21198"/>
                  <a:pt x="864759" y="21782"/>
                </a:cubicBezTo>
                <a:cubicBezTo>
                  <a:pt x="880340" y="22130"/>
                  <a:pt x="895917" y="20958"/>
                  <a:pt x="911268" y="18283"/>
                </a:cubicBezTo>
                <a:cubicBezTo>
                  <a:pt x="917512" y="17012"/>
                  <a:pt x="923880" y="16441"/>
                  <a:pt x="930251" y="16581"/>
                </a:cubicBezTo>
                <a:cubicBezTo>
                  <a:pt x="950468" y="16581"/>
                  <a:pt x="970496" y="14784"/>
                  <a:pt x="990523" y="13176"/>
                </a:cubicBezTo>
                <a:cubicBezTo>
                  <a:pt x="1008747" y="11663"/>
                  <a:pt x="1027065" y="11190"/>
                  <a:pt x="1045384" y="11001"/>
                </a:cubicBezTo>
                <a:cubicBezTo>
                  <a:pt x="1080218" y="11001"/>
                  <a:pt x="1114862" y="8920"/>
                  <a:pt x="1149791" y="6367"/>
                </a:cubicBezTo>
                <a:cubicBezTo>
                  <a:pt x="1157954" y="5705"/>
                  <a:pt x="1166212" y="5705"/>
                  <a:pt x="1174470" y="5610"/>
                </a:cubicBezTo>
                <a:lnTo>
                  <a:pt x="1245846" y="4664"/>
                </a:lnTo>
                <a:cubicBezTo>
                  <a:pt x="1250431" y="4686"/>
                  <a:pt x="1255007" y="4274"/>
                  <a:pt x="1259514" y="3435"/>
                </a:cubicBezTo>
                <a:cubicBezTo>
                  <a:pt x="1274840" y="572"/>
                  <a:pt x="1290447" y="-507"/>
                  <a:pt x="1306023" y="219"/>
                </a:cubicBezTo>
                <a:lnTo>
                  <a:pt x="1509332" y="219"/>
                </a:lnTo>
                <a:cubicBezTo>
                  <a:pt x="1523983" y="-238"/>
                  <a:pt x="1538642" y="776"/>
                  <a:pt x="1553089" y="3246"/>
                </a:cubicBezTo>
                <a:cubicBezTo>
                  <a:pt x="1558465" y="4503"/>
                  <a:pt x="1564005" y="4918"/>
                  <a:pt x="1569509" y="4475"/>
                </a:cubicBezTo>
                <a:cubicBezTo>
                  <a:pt x="1601496" y="1543"/>
                  <a:pt x="1633482" y="7218"/>
                  <a:pt x="1665469" y="5610"/>
                </a:cubicBezTo>
                <a:cubicBezTo>
                  <a:pt x="1670964" y="5243"/>
                  <a:pt x="1676485" y="5592"/>
                  <a:pt x="1681889" y="6650"/>
                </a:cubicBezTo>
                <a:cubicBezTo>
                  <a:pt x="1703601" y="10112"/>
                  <a:pt x="1725594" y="11506"/>
                  <a:pt x="1747571" y="10812"/>
                </a:cubicBezTo>
                <a:cubicBezTo>
                  <a:pt x="1757632" y="10812"/>
                  <a:pt x="1767788" y="10812"/>
                  <a:pt x="1777754" y="11757"/>
                </a:cubicBezTo>
                <a:cubicBezTo>
                  <a:pt x="1791325" y="11965"/>
                  <a:pt x="1802201" y="23013"/>
                  <a:pt x="1802148" y="36536"/>
                </a:cubicBezTo>
                <a:cubicBezTo>
                  <a:pt x="1802677" y="42855"/>
                  <a:pt x="1802358" y="49216"/>
                  <a:pt x="1801198" y="55451"/>
                </a:cubicBezTo>
                <a:cubicBezTo>
                  <a:pt x="1799905" y="62896"/>
                  <a:pt x="1794053" y="68727"/>
                  <a:pt x="1786582" y="70015"/>
                </a:cubicBezTo>
                <a:cubicBezTo>
                  <a:pt x="1782118" y="70951"/>
                  <a:pt x="1777570" y="71427"/>
                  <a:pt x="1773009" y="71434"/>
                </a:cubicBezTo>
                <a:lnTo>
                  <a:pt x="1663096" y="70867"/>
                </a:lnTo>
                <a:cubicBezTo>
                  <a:pt x="1659406" y="70963"/>
                  <a:pt x="1655716" y="70678"/>
                  <a:pt x="1652086" y="70015"/>
                </a:cubicBezTo>
                <a:cubicBezTo>
                  <a:pt x="1632440" y="66931"/>
                  <a:pt x="1612544" y="65728"/>
                  <a:pt x="1592668" y="66422"/>
                </a:cubicBezTo>
                <a:lnTo>
                  <a:pt x="1347976" y="66422"/>
                </a:lnTo>
                <a:cubicBezTo>
                  <a:pt x="1332412" y="66139"/>
                  <a:pt x="1316852" y="67183"/>
                  <a:pt x="1301467" y="69542"/>
                </a:cubicBezTo>
                <a:cubicBezTo>
                  <a:pt x="1292411" y="70790"/>
                  <a:pt x="1283271" y="71328"/>
                  <a:pt x="1274131" y="71150"/>
                </a:cubicBezTo>
                <a:cubicBezTo>
                  <a:pt x="1255148" y="71150"/>
                  <a:pt x="1235595" y="71150"/>
                  <a:pt x="1216422" y="71150"/>
                </a:cubicBezTo>
                <a:cubicBezTo>
                  <a:pt x="1196262" y="70758"/>
                  <a:pt x="1176103" y="72023"/>
                  <a:pt x="1156151" y="74933"/>
                </a:cubicBezTo>
                <a:cubicBezTo>
                  <a:pt x="1145255" y="76228"/>
                  <a:pt x="1134281" y="76765"/>
                  <a:pt x="1123310" y="76541"/>
                </a:cubicBezTo>
                <a:cubicBezTo>
                  <a:pt x="1107722" y="76335"/>
                  <a:pt x="1092149" y="77602"/>
                  <a:pt x="1076801" y="80324"/>
                </a:cubicBezTo>
                <a:cubicBezTo>
                  <a:pt x="1075026" y="80730"/>
                  <a:pt x="1073213" y="80952"/>
                  <a:pt x="1071391" y="80986"/>
                </a:cubicBezTo>
                <a:cubicBezTo>
                  <a:pt x="1040164" y="80986"/>
                  <a:pt x="1009316" y="85715"/>
                  <a:pt x="978279" y="87417"/>
                </a:cubicBezTo>
                <a:cubicBezTo>
                  <a:pt x="974672" y="87417"/>
                  <a:pt x="970970" y="87417"/>
                  <a:pt x="967268" y="87417"/>
                </a:cubicBezTo>
                <a:cubicBezTo>
                  <a:pt x="941831" y="89876"/>
                  <a:pt x="916299" y="92335"/>
                  <a:pt x="890861" y="95078"/>
                </a:cubicBezTo>
                <a:cubicBezTo>
                  <a:pt x="868081" y="97537"/>
                  <a:pt x="845396" y="100563"/>
                  <a:pt x="822712" y="103116"/>
                </a:cubicBezTo>
                <a:lnTo>
                  <a:pt x="754467" y="110493"/>
                </a:lnTo>
                <a:cubicBezTo>
                  <a:pt x="744976" y="111534"/>
                  <a:pt x="736433" y="113330"/>
                  <a:pt x="727321" y="114560"/>
                </a:cubicBezTo>
                <a:cubicBezTo>
                  <a:pt x="669328" y="122410"/>
                  <a:pt x="611429" y="131300"/>
                  <a:pt x="553910" y="142932"/>
                </a:cubicBezTo>
                <a:cubicBezTo>
                  <a:pt x="546632" y="143582"/>
                  <a:pt x="539577" y="145774"/>
                  <a:pt x="533218" y="149363"/>
                </a:cubicBezTo>
                <a:cubicBezTo>
                  <a:pt x="532617" y="149956"/>
                  <a:pt x="532335" y="150799"/>
                  <a:pt x="532459" y="151633"/>
                </a:cubicBezTo>
                <a:cubicBezTo>
                  <a:pt x="532459" y="152390"/>
                  <a:pt x="533029" y="153619"/>
                  <a:pt x="533693" y="153903"/>
                </a:cubicBezTo>
                <a:cubicBezTo>
                  <a:pt x="536067" y="155203"/>
                  <a:pt x="538628" y="156128"/>
                  <a:pt x="541286" y="156646"/>
                </a:cubicBezTo>
                <a:cubicBezTo>
                  <a:pt x="549544" y="157308"/>
                  <a:pt x="557707" y="157780"/>
                  <a:pt x="565964" y="157875"/>
                </a:cubicBezTo>
                <a:cubicBezTo>
                  <a:pt x="587036" y="157875"/>
                  <a:pt x="608107" y="157875"/>
                  <a:pt x="629178" y="158348"/>
                </a:cubicBezTo>
                <a:cubicBezTo>
                  <a:pt x="649328" y="158005"/>
                  <a:pt x="669476" y="159174"/>
                  <a:pt x="689450" y="161847"/>
                </a:cubicBezTo>
                <a:cubicBezTo>
                  <a:pt x="704005" y="163492"/>
                  <a:pt x="718660" y="164092"/>
                  <a:pt x="733301" y="163644"/>
                </a:cubicBezTo>
                <a:cubicBezTo>
                  <a:pt x="753418" y="163393"/>
                  <a:pt x="773527" y="164562"/>
                  <a:pt x="793477" y="167143"/>
                </a:cubicBezTo>
                <a:cubicBezTo>
                  <a:pt x="806078" y="168589"/>
                  <a:pt x="818764" y="169158"/>
                  <a:pt x="831444" y="168846"/>
                </a:cubicBezTo>
                <a:cubicBezTo>
                  <a:pt x="854336" y="168454"/>
                  <a:pt x="877222" y="169908"/>
                  <a:pt x="899878" y="173196"/>
                </a:cubicBezTo>
                <a:cubicBezTo>
                  <a:pt x="911685" y="174618"/>
                  <a:pt x="923588" y="175093"/>
                  <a:pt x="935471" y="174615"/>
                </a:cubicBezTo>
                <a:cubicBezTo>
                  <a:pt x="948196" y="174364"/>
                  <a:pt x="960915" y="175377"/>
                  <a:pt x="973438" y="177641"/>
                </a:cubicBezTo>
                <a:lnTo>
                  <a:pt x="976190" y="178114"/>
                </a:lnTo>
                <a:lnTo>
                  <a:pt x="1066360" y="185396"/>
                </a:lnTo>
                <a:cubicBezTo>
                  <a:pt x="1077276" y="186247"/>
                  <a:pt x="1088286" y="187288"/>
                  <a:pt x="1099106" y="188328"/>
                </a:cubicBezTo>
                <a:cubicBezTo>
                  <a:pt x="1103662" y="188801"/>
                  <a:pt x="1108598" y="189841"/>
                  <a:pt x="1112774" y="190125"/>
                </a:cubicBezTo>
                <a:cubicBezTo>
                  <a:pt x="1143907" y="191354"/>
                  <a:pt x="1174564" y="196840"/>
                  <a:pt x="1205507" y="200339"/>
                </a:cubicBezTo>
                <a:cubicBezTo>
                  <a:pt x="1225439" y="202609"/>
                  <a:pt x="1245562" y="204500"/>
                  <a:pt x="1265399" y="207337"/>
                </a:cubicBezTo>
                <a:cubicBezTo>
                  <a:pt x="1272707" y="208472"/>
                  <a:pt x="1279921" y="209324"/>
                  <a:pt x="1287135" y="210742"/>
                </a:cubicBezTo>
                <a:cubicBezTo>
                  <a:pt x="1311338" y="215471"/>
                  <a:pt x="1335637" y="220200"/>
                  <a:pt x="1359840" y="225307"/>
                </a:cubicBezTo>
                <a:cubicBezTo>
                  <a:pt x="1366116" y="226516"/>
                  <a:pt x="1372254" y="228354"/>
                  <a:pt x="1378159" y="230792"/>
                </a:cubicBezTo>
                <a:cubicBezTo>
                  <a:pt x="1392330" y="236186"/>
                  <a:pt x="1401616" y="249819"/>
                  <a:pt x="1401413" y="264933"/>
                </a:cubicBezTo>
                <a:cubicBezTo>
                  <a:pt x="1401460" y="265815"/>
                  <a:pt x="1401460" y="266699"/>
                  <a:pt x="1401413" y="267581"/>
                </a:cubicBezTo>
                <a:cubicBezTo>
                  <a:pt x="1403741" y="286031"/>
                  <a:pt x="1390619" y="302868"/>
                  <a:pt x="1372103" y="305188"/>
                </a:cubicBezTo>
                <a:cubicBezTo>
                  <a:pt x="1371246" y="305295"/>
                  <a:pt x="1370384" y="305370"/>
                  <a:pt x="1369521" y="305411"/>
                </a:cubicBezTo>
                <a:cubicBezTo>
                  <a:pt x="1364965" y="306168"/>
                  <a:pt x="1360030" y="306357"/>
                  <a:pt x="1355854" y="306735"/>
                </a:cubicBezTo>
                <a:cubicBezTo>
                  <a:pt x="1350360" y="306808"/>
                  <a:pt x="1344876" y="307219"/>
                  <a:pt x="1339433" y="307965"/>
                </a:cubicBezTo>
                <a:cubicBezTo>
                  <a:pt x="1314988" y="311820"/>
                  <a:pt x="1290232" y="313372"/>
                  <a:pt x="1265494" y="312599"/>
                </a:cubicBezTo>
                <a:cubicBezTo>
                  <a:pt x="1249947" y="312756"/>
                  <a:pt x="1234421" y="313767"/>
                  <a:pt x="1218985" y="315625"/>
                </a:cubicBezTo>
                <a:cubicBezTo>
                  <a:pt x="1204416" y="317107"/>
                  <a:pt x="1189779" y="317833"/>
                  <a:pt x="1175134" y="317800"/>
                </a:cubicBezTo>
                <a:cubicBezTo>
                  <a:pt x="1160492" y="317955"/>
                  <a:pt x="1145876" y="319061"/>
                  <a:pt x="1131378" y="321111"/>
                </a:cubicBezTo>
                <a:cubicBezTo>
                  <a:pt x="1121375" y="322453"/>
                  <a:pt x="1111288" y="323085"/>
                  <a:pt x="1101195" y="323002"/>
                </a:cubicBezTo>
                <a:cubicBezTo>
                  <a:pt x="1082890" y="322764"/>
                  <a:pt x="1064599" y="324093"/>
                  <a:pt x="1046523" y="326974"/>
                </a:cubicBezTo>
                <a:cubicBezTo>
                  <a:pt x="1040247" y="327992"/>
                  <a:pt x="1033898" y="328498"/>
                  <a:pt x="1027540" y="328487"/>
                </a:cubicBezTo>
                <a:cubicBezTo>
                  <a:pt x="1011981" y="328439"/>
                  <a:pt x="996449" y="329769"/>
                  <a:pt x="981126" y="332459"/>
                </a:cubicBezTo>
                <a:cubicBezTo>
                  <a:pt x="974836" y="333367"/>
                  <a:pt x="968497" y="333904"/>
                  <a:pt x="962143" y="334067"/>
                </a:cubicBezTo>
                <a:cubicBezTo>
                  <a:pt x="955797" y="334182"/>
                  <a:pt x="949460" y="334624"/>
                  <a:pt x="943160" y="335391"/>
                </a:cubicBezTo>
                <a:cubicBezTo>
                  <a:pt x="925112" y="338576"/>
                  <a:pt x="906817" y="340159"/>
                  <a:pt x="888488" y="340120"/>
                </a:cubicBezTo>
                <a:cubicBezTo>
                  <a:pt x="875420" y="340902"/>
                  <a:pt x="862471" y="343058"/>
                  <a:pt x="849858" y="346551"/>
                </a:cubicBezTo>
              </a:path>
            </a:pathLst>
          </a:custGeom>
          <a:solidFill>
            <a:srgbClr val="20B9A3">
              <a:alpha val="78039"/>
            </a:srgbClr>
          </a:solidFill>
          <a:ln w="9475" cap="flat">
            <a:noFill/>
            <a:prstDash val="solid"/>
            <a:miter/>
          </a:ln>
        </p:spPr>
        <p:txBody>
          <a:bodyPr rtlCol="0" anchor="ctr"/>
          <a:lstStyle/>
          <a:p>
            <a:endParaRPr lang="en-AU" sz="1000"/>
          </a:p>
        </p:txBody>
      </p:sp>
      <p:pic>
        <p:nvPicPr>
          <p:cNvPr id="9" name="Picture 8" descr="Image of an energy bill specifying that the plan is equal to the reference price set by the government." title="Image"/>
          <p:cNvPicPr>
            <a:picLocks noChangeAspect="1"/>
          </p:cNvPicPr>
          <p:nvPr/>
        </p:nvPicPr>
        <p:blipFill rotWithShape="1">
          <a:blip r:embed="rId5"/>
          <a:srcRect l="35078" t="42901" r="31279" b="4676"/>
          <a:stretch/>
        </p:blipFill>
        <p:spPr>
          <a:xfrm>
            <a:off x="6580730" y="3148703"/>
            <a:ext cx="1380373" cy="2007245"/>
          </a:xfrm>
          <a:prstGeom prst="rect">
            <a:avLst/>
          </a:prstGeom>
          <a:ln w="28575">
            <a:solidFill>
              <a:schemeClr val="tx2"/>
            </a:solidFill>
          </a:ln>
        </p:spPr>
      </p:pic>
      <p:sp>
        <p:nvSpPr>
          <p:cNvPr id="13" name="Graphic 8" descr="Circle around text specifying that the plan is equal to the reference price set by the government." title="Image">
            <a:extLst>
              <a:ext uri="{FF2B5EF4-FFF2-40B4-BE49-F238E27FC236}">
                <a16:creationId xmlns:a16="http://schemas.microsoft.com/office/drawing/2014/main" id="{80C93B82-1D28-D243-97ED-B70CCDFB06DC}"/>
              </a:ext>
            </a:extLst>
          </p:cNvPr>
          <p:cNvSpPr>
            <a:spLocks noChangeAspect="1"/>
          </p:cNvSpPr>
          <p:nvPr/>
        </p:nvSpPr>
        <p:spPr>
          <a:xfrm rot="11294051">
            <a:off x="6301723" y="4439001"/>
            <a:ext cx="1719624" cy="1085205"/>
          </a:xfrm>
          <a:custGeom>
            <a:avLst/>
            <a:gdLst>
              <a:gd name="connsiteX0" fmla="*/ 425853 w 1627203"/>
              <a:gd name="connsiteY0" fmla="*/ 320615 h 1026881"/>
              <a:gd name="connsiteX1" fmla="*/ 426898 w 1627203"/>
              <a:gd name="connsiteY1" fmla="*/ 318043 h 1026881"/>
              <a:gd name="connsiteX2" fmla="*/ 458840 w 1627203"/>
              <a:gd name="connsiteY2" fmla="*/ 307661 h 1026881"/>
              <a:gd name="connsiteX3" fmla="*/ 489070 w 1627203"/>
              <a:gd name="connsiteY3" fmla="*/ 293278 h 1026881"/>
              <a:gd name="connsiteX4" fmla="*/ 500858 w 1627203"/>
              <a:gd name="connsiteY4" fmla="*/ 288135 h 1026881"/>
              <a:gd name="connsiteX5" fmla="*/ 510365 w 1627203"/>
              <a:gd name="connsiteY5" fmla="*/ 286135 h 1026881"/>
              <a:gd name="connsiteX6" fmla="*/ 540595 w 1627203"/>
              <a:gd name="connsiteY6" fmla="*/ 286135 h 1026881"/>
              <a:gd name="connsiteX7" fmla="*/ 571681 w 1627203"/>
              <a:gd name="connsiteY7" fmla="*/ 274609 h 1026881"/>
              <a:gd name="connsiteX8" fmla="*/ 601912 w 1627203"/>
              <a:gd name="connsiteY8" fmla="*/ 268704 h 1026881"/>
              <a:gd name="connsiteX9" fmla="*/ 604383 w 1627203"/>
              <a:gd name="connsiteY9" fmla="*/ 268228 h 1026881"/>
              <a:gd name="connsiteX10" fmla="*/ 692603 w 1627203"/>
              <a:gd name="connsiteY10" fmla="*/ 252797 h 1026881"/>
              <a:gd name="connsiteX11" fmla="*/ 715514 w 1627203"/>
              <a:gd name="connsiteY11" fmla="*/ 251273 h 1026881"/>
              <a:gd name="connsiteX12" fmla="*/ 738329 w 1627203"/>
              <a:gd name="connsiteY12" fmla="*/ 249178 h 1026881"/>
              <a:gd name="connsiteX13" fmla="*/ 827214 w 1627203"/>
              <a:gd name="connsiteY13" fmla="*/ 240891 h 1026881"/>
              <a:gd name="connsiteX14" fmla="*/ 875507 w 1627203"/>
              <a:gd name="connsiteY14" fmla="*/ 236986 h 1026881"/>
              <a:gd name="connsiteX15" fmla="*/ 926461 w 1627203"/>
              <a:gd name="connsiteY15" fmla="*/ 236986 h 1026881"/>
              <a:gd name="connsiteX16" fmla="*/ 969811 w 1627203"/>
              <a:gd name="connsiteY16" fmla="*/ 238224 h 1026881"/>
              <a:gd name="connsiteX17" fmla="*/ 1010498 w 1627203"/>
              <a:gd name="connsiteY17" fmla="*/ 239367 h 1026881"/>
              <a:gd name="connsiteX18" fmla="*/ 1023237 w 1627203"/>
              <a:gd name="connsiteY18" fmla="*/ 240224 h 1026881"/>
              <a:gd name="connsiteX19" fmla="*/ 1106989 w 1627203"/>
              <a:gd name="connsiteY19" fmla="*/ 249749 h 1026881"/>
              <a:gd name="connsiteX20" fmla="*/ 1127332 w 1627203"/>
              <a:gd name="connsiteY20" fmla="*/ 251845 h 1026881"/>
              <a:gd name="connsiteX21" fmla="*/ 1170396 w 1627203"/>
              <a:gd name="connsiteY21" fmla="*/ 257369 h 1026881"/>
              <a:gd name="connsiteX22" fmla="*/ 1280671 w 1627203"/>
              <a:gd name="connsiteY22" fmla="*/ 282420 h 1026881"/>
              <a:gd name="connsiteX23" fmla="*/ 1364042 w 1627203"/>
              <a:gd name="connsiteY23" fmla="*/ 310042 h 1026881"/>
              <a:gd name="connsiteX24" fmla="*/ 1376021 w 1627203"/>
              <a:gd name="connsiteY24" fmla="*/ 314995 h 1026881"/>
              <a:gd name="connsiteX25" fmla="*/ 1409198 w 1627203"/>
              <a:gd name="connsiteY25" fmla="*/ 330045 h 1026881"/>
              <a:gd name="connsiteX26" fmla="*/ 1449505 w 1627203"/>
              <a:gd name="connsiteY26" fmla="*/ 348428 h 1026881"/>
              <a:gd name="connsiteX27" fmla="*/ 1473652 w 1627203"/>
              <a:gd name="connsiteY27" fmla="*/ 360144 h 1026881"/>
              <a:gd name="connsiteX28" fmla="*/ 1499985 w 1627203"/>
              <a:gd name="connsiteY28" fmla="*/ 378051 h 1026881"/>
              <a:gd name="connsiteX29" fmla="*/ 1549513 w 1627203"/>
              <a:gd name="connsiteY29" fmla="*/ 424057 h 1026881"/>
              <a:gd name="connsiteX30" fmla="*/ 1593623 w 1627203"/>
              <a:gd name="connsiteY30" fmla="*/ 481207 h 1026881"/>
              <a:gd name="connsiteX31" fmla="*/ 1605506 w 1627203"/>
              <a:gd name="connsiteY31" fmla="*/ 503686 h 1026881"/>
              <a:gd name="connsiteX32" fmla="*/ 1622047 w 1627203"/>
              <a:gd name="connsiteY32" fmla="*/ 549691 h 1026881"/>
              <a:gd name="connsiteX33" fmla="*/ 1626515 w 1627203"/>
              <a:gd name="connsiteY33" fmla="*/ 595983 h 1026881"/>
              <a:gd name="connsiteX34" fmla="*/ 1589155 w 1627203"/>
              <a:gd name="connsiteY34" fmla="*/ 709711 h 1026881"/>
              <a:gd name="connsiteX35" fmla="*/ 1532116 w 1627203"/>
              <a:gd name="connsiteY35" fmla="*/ 776386 h 1026881"/>
              <a:gd name="connsiteX36" fmla="*/ 1507495 w 1627203"/>
              <a:gd name="connsiteY36" fmla="*/ 797341 h 1026881"/>
              <a:gd name="connsiteX37" fmla="*/ 1472891 w 1627203"/>
              <a:gd name="connsiteY37" fmla="*/ 822297 h 1026881"/>
              <a:gd name="connsiteX38" fmla="*/ 1342748 w 1627203"/>
              <a:gd name="connsiteY38" fmla="*/ 890210 h 1026881"/>
              <a:gd name="connsiteX39" fmla="*/ 1320978 w 1627203"/>
              <a:gd name="connsiteY39" fmla="*/ 898878 h 1026881"/>
              <a:gd name="connsiteX40" fmla="*/ 1099003 w 1627203"/>
              <a:gd name="connsiteY40" fmla="*/ 967077 h 1026881"/>
              <a:gd name="connsiteX41" fmla="*/ 938249 w 1627203"/>
              <a:gd name="connsiteY41" fmla="*/ 1001367 h 1026881"/>
              <a:gd name="connsiteX42" fmla="*/ 930739 w 1627203"/>
              <a:gd name="connsiteY42" fmla="*/ 1002796 h 1026881"/>
              <a:gd name="connsiteX43" fmla="*/ 864194 w 1627203"/>
              <a:gd name="connsiteY43" fmla="*/ 1010320 h 1026881"/>
              <a:gd name="connsiteX44" fmla="*/ 790614 w 1627203"/>
              <a:gd name="connsiteY44" fmla="*/ 1019845 h 1026881"/>
              <a:gd name="connsiteX45" fmla="*/ 767704 w 1627203"/>
              <a:gd name="connsiteY45" fmla="*/ 1021369 h 1026881"/>
              <a:gd name="connsiteX46" fmla="*/ 706387 w 1627203"/>
              <a:gd name="connsiteY46" fmla="*/ 1022131 h 1026881"/>
              <a:gd name="connsiteX47" fmla="*/ 665605 w 1627203"/>
              <a:gd name="connsiteY47" fmla="*/ 1025275 h 1026881"/>
              <a:gd name="connsiteX48" fmla="*/ 635089 w 1627203"/>
              <a:gd name="connsiteY48" fmla="*/ 1025275 h 1026881"/>
              <a:gd name="connsiteX49" fmla="*/ 594402 w 1627203"/>
              <a:gd name="connsiteY49" fmla="*/ 1022036 h 1026881"/>
              <a:gd name="connsiteX50" fmla="*/ 556376 w 1627203"/>
              <a:gd name="connsiteY50" fmla="*/ 1022036 h 1026881"/>
              <a:gd name="connsiteX51" fmla="*/ 513217 w 1627203"/>
              <a:gd name="connsiteY51" fmla="*/ 1018131 h 1026881"/>
              <a:gd name="connsiteX52" fmla="*/ 505612 w 1627203"/>
              <a:gd name="connsiteY52" fmla="*/ 1017083 h 1026881"/>
              <a:gd name="connsiteX53" fmla="*/ 439067 w 1627203"/>
              <a:gd name="connsiteY53" fmla="*/ 1010130 h 1026881"/>
              <a:gd name="connsiteX54" fmla="*/ 398569 w 1627203"/>
              <a:gd name="connsiteY54" fmla="*/ 1003367 h 1026881"/>
              <a:gd name="connsiteX55" fmla="*/ 311015 w 1627203"/>
              <a:gd name="connsiteY55" fmla="*/ 982888 h 1026881"/>
              <a:gd name="connsiteX56" fmla="*/ 150927 w 1627203"/>
              <a:gd name="connsiteY56" fmla="*/ 914404 h 1026881"/>
              <a:gd name="connsiteX57" fmla="*/ 82005 w 1627203"/>
              <a:gd name="connsiteY57" fmla="*/ 859063 h 1026881"/>
              <a:gd name="connsiteX58" fmla="*/ 21734 w 1627203"/>
              <a:gd name="connsiteY58" fmla="*/ 768862 h 1026881"/>
              <a:gd name="connsiteX59" fmla="*/ 155 w 1627203"/>
              <a:gd name="connsiteY59" fmla="*/ 671897 h 1026881"/>
              <a:gd name="connsiteX60" fmla="*/ 16886 w 1627203"/>
              <a:gd name="connsiteY60" fmla="*/ 553978 h 1026881"/>
              <a:gd name="connsiteX61" fmla="*/ 60520 w 1627203"/>
              <a:gd name="connsiteY61" fmla="*/ 458156 h 1026881"/>
              <a:gd name="connsiteX62" fmla="*/ 146839 w 1627203"/>
              <a:gd name="connsiteY62" fmla="*/ 346523 h 1026881"/>
              <a:gd name="connsiteX63" fmla="*/ 256828 w 1627203"/>
              <a:gd name="connsiteY63" fmla="*/ 250702 h 1026881"/>
              <a:gd name="connsiteX64" fmla="*/ 405129 w 1627203"/>
              <a:gd name="connsiteY64" fmla="*/ 158976 h 1026881"/>
              <a:gd name="connsiteX65" fmla="*/ 525670 w 1627203"/>
              <a:gd name="connsiteY65" fmla="*/ 102493 h 1026881"/>
              <a:gd name="connsiteX66" fmla="*/ 603623 w 1627203"/>
              <a:gd name="connsiteY66" fmla="*/ 74775 h 1026881"/>
              <a:gd name="connsiteX67" fmla="*/ 667411 w 1627203"/>
              <a:gd name="connsiteY67" fmla="*/ 53534 h 1026881"/>
              <a:gd name="connsiteX68" fmla="*/ 692318 w 1627203"/>
              <a:gd name="connsiteY68" fmla="*/ 47152 h 1026881"/>
              <a:gd name="connsiteX69" fmla="*/ 704771 w 1627203"/>
              <a:gd name="connsiteY69" fmla="*/ 44390 h 1026881"/>
              <a:gd name="connsiteX70" fmla="*/ 794987 w 1627203"/>
              <a:gd name="connsiteY70" fmla="*/ 24292 h 1026881"/>
              <a:gd name="connsiteX71" fmla="*/ 825218 w 1627203"/>
              <a:gd name="connsiteY71" fmla="*/ 18292 h 1026881"/>
              <a:gd name="connsiteX72" fmla="*/ 870754 w 1627203"/>
              <a:gd name="connsiteY72" fmla="*/ 11719 h 1026881"/>
              <a:gd name="connsiteX73" fmla="*/ 883492 w 1627203"/>
              <a:gd name="connsiteY73" fmla="*/ 10386 h 1026881"/>
              <a:gd name="connsiteX74" fmla="*/ 928838 w 1627203"/>
              <a:gd name="connsiteY74" fmla="*/ 6004 h 1026881"/>
              <a:gd name="connsiteX75" fmla="*/ 946615 w 1627203"/>
              <a:gd name="connsiteY75" fmla="*/ 4290 h 1026881"/>
              <a:gd name="connsiteX76" fmla="*/ 989869 w 1627203"/>
              <a:gd name="connsiteY76" fmla="*/ 99 h 1026881"/>
              <a:gd name="connsiteX77" fmla="*/ 1069058 w 1627203"/>
              <a:gd name="connsiteY77" fmla="*/ 99 h 1026881"/>
              <a:gd name="connsiteX78" fmla="*/ 1148056 w 1627203"/>
              <a:gd name="connsiteY78" fmla="*/ 4671 h 1026881"/>
              <a:gd name="connsiteX79" fmla="*/ 1213651 w 1627203"/>
              <a:gd name="connsiteY79" fmla="*/ 16387 h 1026881"/>
              <a:gd name="connsiteX80" fmla="*/ 1322689 w 1627203"/>
              <a:gd name="connsiteY80" fmla="*/ 57249 h 1026881"/>
              <a:gd name="connsiteX81" fmla="*/ 1371553 w 1627203"/>
              <a:gd name="connsiteY81" fmla="*/ 88967 h 1026881"/>
              <a:gd name="connsiteX82" fmla="*/ 1395794 w 1627203"/>
              <a:gd name="connsiteY82" fmla="*/ 114399 h 1026881"/>
              <a:gd name="connsiteX83" fmla="*/ 1405300 w 1627203"/>
              <a:gd name="connsiteY83" fmla="*/ 137830 h 1026881"/>
              <a:gd name="connsiteX84" fmla="*/ 1403874 w 1627203"/>
              <a:gd name="connsiteY84" fmla="*/ 152118 h 1026881"/>
              <a:gd name="connsiteX85" fmla="*/ 1387510 w 1627203"/>
              <a:gd name="connsiteY85" fmla="*/ 159982 h 1026881"/>
              <a:gd name="connsiteX86" fmla="*/ 1384862 w 1627203"/>
              <a:gd name="connsiteY86" fmla="*/ 158690 h 1026881"/>
              <a:gd name="connsiteX87" fmla="*/ 1374024 w 1627203"/>
              <a:gd name="connsiteY87" fmla="*/ 146403 h 1026881"/>
              <a:gd name="connsiteX88" fmla="*/ 1312042 w 1627203"/>
              <a:gd name="connsiteY88" fmla="*/ 91444 h 1026881"/>
              <a:gd name="connsiteX89" fmla="*/ 1182660 w 1627203"/>
              <a:gd name="connsiteY89" fmla="*/ 47152 h 1026881"/>
              <a:gd name="connsiteX90" fmla="*/ 1121914 w 1627203"/>
              <a:gd name="connsiteY90" fmla="*/ 37627 h 1026881"/>
              <a:gd name="connsiteX91" fmla="*/ 1101570 w 1627203"/>
              <a:gd name="connsiteY91" fmla="*/ 36484 h 1026881"/>
              <a:gd name="connsiteX92" fmla="*/ 996999 w 1627203"/>
              <a:gd name="connsiteY92" fmla="*/ 36484 h 1026881"/>
              <a:gd name="connsiteX93" fmla="*/ 963917 w 1627203"/>
              <a:gd name="connsiteY93" fmla="*/ 39437 h 1026881"/>
              <a:gd name="connsiteX94" fmla="*/ 953745 w 1627203"/>
              <a:gd name="connsiteY94" fmla="*/ 40961 h 1026881"/>
              <a:gd name="connsiteX95" fmla="*/ 890147 w 1627203"/>
              <a:gd name="connsiteY95" fmla="*/ 46676 h 1026881"/>
              <a:gd name="connsiteX96" fmla="*/ 794037 w 1627203"/>
              <a:gd name="connsiteY96" fmla="*/ 61059 h 1026881"/>
              <a:gd name="connsiteX97" fmla="*/ 708479 w 1627203"/>
              <a:gd name="connsiteY97" fmla="*/ 80109 h 1026881"/>
              <a:gd name="connsiteX98" fmla="*/ 629671 w 1627203"/>
              <a:gd name="connsiteY98" fmla="*/ 103445 h 1026881"/>
              <a:gd name="connsiteX99" fmla="*/ 475476 w 1627203"/>
              <a:gd name="connsiteY99" fmla="*/ 164310 h 1026881"/>
              <a:gd name="connsiteX100" fmla="*/ 473100 w 1627203"/>
              <a:gd name="connsiteY100" fmla="*/ 165453 h 1026881"/>
              <a:gd name="connsiteX101" fmla="*/ 360448 w 1627203"/>
              <a:gd name="connsiteY101" fmla="*/ 227842 h 1026881"/>
              <a:gd name="connsiteX102" fmla="*/ 351512 w 1627203"/>
              <a:gd name="connsiteY102" fmla="*/ 233461 h 1026881"/>
              <a:gd name="connsiteX103" fmla="*/ 200835 w 1627203"/>
              <a:gd name="connsiteY103" fmla="*/ 348619 h 1026881"/>
              <a:gd name="connsiteX104" fmla="*/ 126780 w 1627203"/>
              <a:gd name="connsiteY104" fmla="*/ 429200 h 1026881"/>
              <a:gd name="connsiteX105" fmla="*/ 70882 w 1627203"/>
              <a:gd name="connsiteY105" fmla="*/ 520164 h 1026881"/>
              <a:gd name="connsiteX106" fmla="*/ 40937 w 1627203"/>
              <a:gd name="connsiteY106" fmla="*/ 610270 h 1026881"/>
              <a:gd name="connsiteX107" fmla="*/ 70502 w 1627203"/>
              <a:gd name="connsiteY107" fmla="*/ 774481 h 1026881"/>
              <a:gd name="connsiteX108" fmla="*/ 199790 w 1627203"/>
              <a:gd name="connsiteY108" fmla="*/ 894687 h 1026881"/>
              <a:gd name="connsiteX109" fmla="*/ 234583 w 1627203"/>
              <a:gd name="connsiteY109" fmla="*/ 912975 h 1026881"/>
              <a:gd name="connsiteX110" fmla="*/ 342386 w 1627203"/>
              <a:gd name="connsiteY110" fmla="*/ 950313 h 1026881"/>
              <a:gd name="connsiteX111" fmla="*/ 432792 w 1627203"/>
              <a:gd name="connsiteY111" fmla="*/ 969363 h 1026881"/>
              <a:gd name="connsiteX112" fmla="*/ 455513 w 1627203"/>
              <a:gd name="connsiteY112" fmla="*/ 972697 h 1026881"/>
              <a:gd name="connsiteX113" fmla="*/ 542116 w 1627203"/>
              <a:gd name="connsiteY113" fmla="*/ 979555 h 1026881"/>
              <a:gd name="connsiteX114" fmla="*/ 547155 w 1627203"/>
              <a:gd name="connsiteY114" fmla="*/ 979555 h 1026881"/>
              <a:gd name="connsiteX115" fmla="*/ 621020 w 1627203"/>
              <a:gd name="connsiteY115" fmla="*/ 984222 h 1026881"/>
              <a:gd name="connsiteX116" fmla="*/ 741086 w 1627203"/>
              <a:gd name="connsiteY116" fmla="*/ 984222 h 1026881"/>
              <a:gd name="connsiteX117" fmla="*/ 776735 w 1627203"/>
              <a:gd name="connsiteY117" fmla="*/ 981079 h 1026881"/>
              <a:gd name="connsiteX118" fmla="*/ 850410 w 1627203"/>
              <a:gd name="connsiteY118" fmla="*/ 973078 h 1026881"/>
              <a:gd name="connsiteX119" fmla="*/ 900984 w 1627203"/>
              <a:gd name="connsiteY119" fmla="*/ 965267 h 1026881"/>
              <a:gd name="connsiteX120" fmla="*/ 913533 w 1627203"/>
              <a:gd name="connsiteY120" fmla="*/ 962695 h 1026881"/>
              <a:gd name="connsiteX121" fmla="*/ 1062118 w 1627203"/>
              <a:gd name="connsiteY121" fmla="*/ 934120 h 1026881"/>
              <a:gd name="connsiteX122" fmla="*/ 1233234 w 1627203"/>
              <a:gd name="connsiteY122" fmla="*/ 886495 h 1026881"/>
              <a:gd name="connsiteX123" fmla="*/ 1344269 w 1627203"/>
              <a:gd name="connsiteY123" fmla="*/ 842776 h 1026881"/>
              <a:gd name="connsiteX124" fmla="*/ 1391801 w 1627203"/>
              <a:gd name="connsiteY124" fmla="*/ 821154 h 1026881"/>
              <a:gd name="connsiteX125" fmla="*/ 1448840 w 1627203"/>
              <a:gd name="connsiteY125" fmla="*/ 787626 h 1026881"/>
              <a:gd name="connsiteX126" fmla="*/ 1532116 w 1627203"/>
              <a:gd name="connsiteY126" fmla="*/ 720094 h 1026881"/>
              <a:gd name="connsiteX127" fmla="*/ 1581550 w 1627203"/>
              <a:gd name="connsiteY127" fmla="*/ 632559 h 1026881"/>
              <a:gd name="connsiteX128" fmla="*/ 1581550 w 1627203"/>
              <a:gd name="connsiteY128" fmla="*/ 557502 h 1026881"/>
              <a:gd name="connsiteX129" fmla="*/ 1534873 w 1627203"/>
              <a:gd name="connsiteY129" fmla="*/ 466824 h 1026881"/>
              <a:gd name="connsiteX130" fmla="*/ 1441425 w 1627203"/>
              <a:gd name="connsiteY130" fmla="*/ 386147 h 1026881"/>
              <a:gd name="connsiteX131" fmla="*/ 1279815 w 1627203"/>
              <a:gd name="connsiteY131" fmla="*/ 314614 h 1026881"/>
              <a:gd name="connsiteX132" fmla="*/ 1154521 w 1627203"/>
              <a:gd name="connsiteY132" fmla="*/ 286992 h 1026881"/>
              <a:gd name="connsiteX133" fmla="*/ 1096246 w 1627203"/>
              <a:gd name="connsiteY133" fmla="*/ 278038 h 1026881"/>
              <a:gd name="connsiteX134" fmla="*/ 1065731 w 1627203"/>
              <a:gd name="connsiteY134" fmla="*/ 275848 h 1026881"/>
              <a:gd name="connsiteX135" fmla="*/ 1025043 w 1627203"/>
              <a:gd name="connsiteY135" fmla="*/ 272228 h 1026881"/>
              <a:gd name="connsiteX136" fmla="*/ 999566 w 1627203"/>
              <a:gd name="connsiteY136" fmla="*/ 270323 h 1026881"/>
              <a:gd name="connsiteX137" fmla="*/ 807916 w 1627203"/>
              <a:gd name="connsiteY137" fmla="*/ 270323 h 1026881"/>
              <a:gd name="connsiteX138" fmla="*/ 802783 w 1627203"/>
              <a:gd name="connsiteY138" fmla="*/ 270323 h 1026881"/>
              <a:gd name="connsiteX139" fmla="*/ 716369 w 1627203"/>
              <a:gd name="connsiteY139" fmla="*/ 278800 h 1026881"/>
              <a:gd name="connsiteX140" fmla="*/ 701159 w 1627203"/>
              <a:gd name="connsiteY140" fmla="*/ 280991 h 1026881"/>
              <a:gd name="connsiteX141" fmla="*/ 629956 w 1627203"/>
              <a:gd name="connsiteY141" fmla="*/ 287468 h 1026881"/>
              <a:gd name="connsiteX142" fmla="*/ 538884 w 1627203"/>
              <a:gd name="connsiteY142" fmla="*/ 301756 h 1026881"/>
              <a:gd name="connsiteX143" fmla="*/ 445816 w 1627203"/>
              <a:gd name="connsiteY143" fmla="*/ 320806 h 1026881"/>
              <a:gd name="connsiteX144" fmla="*/ 425948 w 1627203"/>
              <a:gd name="connsiteY144" fmla="*/ 320806 h 10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627203" h="1026881">
                <a:moveTo>
                  <a:pt x="425853" y="320615"/>
                </a:moveTo>
                <a:cubicBezTo>
                  <a:pt x="425853" y="319567"/>
                  <a:pt x="426423" y="318234"/>
                  <a:pt x="426898" y="318043"/>
                </a:cubicBezTo>
                <a:cubicBezTo>
                  <a:pt x="437545" y="314519"/>
                  <a:pt x="448098" y="310614"/>
                  <a:pt x="458840" y="307661"/>
                </a:cubicBezTo>
                <a:cubicBezTo>
                  <a:pt x="470068" y="305817"/>
                  <a:pt x="480548" y="300831"/>
                  <a:pt x="489070" y="293278"/>
                </a:cubicBezTo>
                <a:cubicBezTo>
                  <a:pt x="492572" y="290713"/>
                  <a:pt x="496598" y="288956"/>
                  <a:pt x="500858" y="288135"/>
                </a:cubicBezTo>
                <a:cubicBezTo>
                  <a:pt x="504091" y="287087"/>
                  <a:pt x="507798" y="287468"/>
                  <a:pt x="510365" y="286135"/>
                </a:cubicBezTo>
                <a:cubicBezTo>
                  <a:pt x="520537" y="281563"/>
                  <a:pt x="530518" y="286135"/>
                  <a:pt x="540595" y="286135"/>
                </a:cubicBezTo>
                <a:cubicBezTo>
                  <a:pt x="549565" y="279248"/>
                  <a:pt x="560398" y="275231"/>
                  <a:pt x="571681" y="274609"/>
                </a:cubicBezTo>
                <a:cubicBezTo>
                  <a:pt x="581758" y="273181"/>
                  <a:pt x="591835" y="270704"/>
                  <a:pt x="601912" y="268704"/>
                </a:cubicBezTo>
                <a:cubicBezTo>
                  <a:pt x="602672" y="268704"/>
                  <a:pt x="603528" y="268704"/>
                  <a:pt x="604383" y="268228"/>
                </a:cubicBezTo>
                <a:cubicBezTo>
                  <a:pt x="633044" y="259464"/>
                  <a:pt x="662675" y="254282"/>
                  <a:pt x="692603" y="252797"/>
                </a:cubicBezTo>
                <a:cubicBezTo>
                  <a:pt x="700208" y="252130"/>
                  <a:pt x="707908" y="251845"/>
                  <a:pt x="715514" y="251273"/>
                </a:cubicBezTo>
                <a:cubicBezTo>
                  <a:pt x="723158" y="251099"/>
                  <a:pt x="730781" y="250399"/>
                  <a:pt x="738329" y="249178"/>
                </a:cubicBezTo>
                <a:cubicBezTo>
                  <a:pt x="767483" y="242623"/>
                  <a:pt x="797354" y="239838"/>
                  <a:pt x="827214" y="240891"/>
                </a:cubicBezTo>
                <a:cubicBezTo>
                  <a:pt x="843409" y="241490"/>
                  <a:pt x="859618" y="240179"/>
                  <a:pt x="875507" y="236986"/>
                </a:cubicBezTo>
                <a:cubicBezTo>
                  <a:pt x="892376" y="234175"/>
                  <a:pt x="909592" y="234175"/>
                  <a:pt x="926461" y="236986"/>
                </a:cubicBezTo>
                <a:cubicBezTo>
                  <a:pt x="940807" y="239168"/>
                  <a:pt x="955365" y="239584"/>
                  <a:pt x="969811" y="238224"/>
                </a:cubicBezTo>
                <a:cubicBezTo>
                  <a:pt x="983382" y="237512"/>
                  <a:pt x="996988" y="237895"/>
                  <a:pt x="1010498" y="239367"/>
                </a:cubicBezTo>
                <a:cubicBezTo>
                  <a:pt x="1014776" y="239367"/>
                  <a:pt x="1019054" y="240415"/>
                  <a:pt x="1023237" y="240224"/>
                </a:cubicBezTo>
                <a:cubicBezTo>
                  <a:pt x="1051405" y="240537"/>
                  <a:pt x="1079467" y="243728"/>
                  <a:pt x="1106989" y="249749"/>
                </a:cubicBezTo>
                <a:cubicBezTo>
                  <a:pt x="1113700" y="251010"/>
                  <a:pt x="1120505" y="251710"/>
                  <a:pt x="1127332" y="251845"/>
                </a:cubicBezTo>
                <a:cubicBezTo>
                  <a:pt x="1141848" y="252069"/>
                  <a:pt x="1156293" y="253922"/>
                  <a:pt x="1170396" y="257369"/>
                </a:cubicBezTo>
                <a:cubicBezTo>
                  <a:pt x="1207091" y="265942"/>
                  <a:pt x="1243976" y="273657"/>
                  <a:pt x="1280671" y="282420"/>
                </a:cubicBezTo>
                <a:cubicBezTo>
                  <a:pt x="1309284" y="288917"/>
                  <a:pt x="1337204" y="298167"/>
                  <a:pt x="1364042" y="310042"/>
                </a:cubicBezTo>
                <a:cubicBezTo>
                  <a:pt x="1367905" y="311993"/>
                  <a:pt x="1371909" y="313648"/>
                  <a:pt x="1376021" y="314995"/>
                </a:cubicBezTo>
                <a:cubicBezTo>
                  <a:pt x="1387676" y="318570"/>
                  <a:pt x="1398826" y="323628"/>
                  <a:pt x="1409198" y="330045"/>
                </a:cubicBezTo>
                <a:cubicBezTo>
                  <a:pt x="1421761" y="337936"/>
                  <a:pt x="1435315" y="344118"/>
                  <a:pt x="1449505" y="348428"/>
                </a:cubicBezTo>
                <a:cubicBezTo>
                  <a:pt x="1458212" y="350793"/>
                  <a:pt x="1466401" y="354766"/>
                  <a:pt x="1473652" y="360144"/>
                </a:cubicBezTo>
                <a:cubicBezTo>
                  <a:pt x="1482303" y="366240"/>
                  <a:pt x="1491239" y="371955"/>
                  <a:pt x="1499985" y="378051"/>
                </a:cubicBezTo>
                <a:cubicBezTo>
                  <a:pt x="1518402" y="391185"/>
                  <a:pt x="1535050" y="406648"/>
                  <a:pt x="1549513" y="424057"/>
                </a:cubicBezTo>
                <a:cubicBezTo>
                  <a:pt x="1565890" y="441749"/>
                  <a:pt x="1580652" y="460875"/>
                  <a:pt x="1593623" y="481207"/>
                </a:cubicBezTo>
                <a:cubicBezTo>
                  <a:pt x="1598124" y="488400"/>
                  <a:pt x="1602096" y="495913"/>
                  <a:pt x="1605506" y="503686"/>
                </a:cubicBezTo>
                <a:cubicBezTo>
                  <a:pt x="1611495" y="518735"/>
                  <a:pt x="1616819" y="534261"/>
                  <a:pt x="1622047" y="549691"/>
                </a:cubicBezTo>
                <a:cubicBezTo>
                  <a:pt x="1626717" y="564646"/>
                  <a:pt x="1628238" y="580409"/>
                  <a:pt x="1626515" y="595983"/>
                </a:cubicBezTo>
                <a:cubicBezTo>
                  <a:pt x="1623349" y="636347"/>
                  <a:pt x="1610535" y="675354"/>
                  <a:pt x="1589155" y="709711"/>
                </a:cubicBezTo>
                <a:cubicBezTo>
                  <a:pt x="1573899" y="734905"/>
                  <a:pt x="1554632" y="757427"/>
                  <a:pt x="1532116" y="776386"/>
                </a:cubicBezTo>
                <a:cubicBezTo>
                  <a:pt x="1523751" y="783149"/>
                  <a:pt x="1515670" y="790388"/>
                  <a:pt x="1507495" y="797341"/>
                </a:cubicBezTo>
                <a:cubicBezTo>
                  <a:pt x="1496671" y="806607"/>
                  <a:pt x="1485096" y="814954"/>
                  <a:pt x="1472891" y="822297"/>
                </a:cubicBezTo>
                <a:cubicBezTo>
                  <a:pt x="1431183" y="848017"/>
                  <a:pt x="1387691" y="870713"/>
                  <a:pt x="1342748" y="890210"/>
                </a:cubicBezTo>
                <a:cubicBezTo>
                  <a:pt x="1335523" y="893258"/>
                  <a:pt x="1328298" y="896020"/>
                  <a:pt x="1320978" y="898878"/>
                </a:cubicBezTo>
                <a:cubicBezTo>
                  <a:pt x="1248696" y="926862"/>
                  <a:pt x="1174517" y="949652"/>
                  <a:pt x="1099003" y="967077"/>
                </a:cubicBezTo>
                <a:cubicBezTo>
                  <a:pt x="1045577" y="979364"/>
                  <a:pt x="991866" y="990032"/>
                  <a:pt x="938249" y="1001367"/>
                </a:cubicBezTo>
                <a:cubicBezTo>
                  <a:pt x="935778" y="1001938"/>
                  <a:pt x="933211" y="1002415"/>
                  <a:pt x="930739" y="1002796"/>
                </a:cubicBezTo>
                <a:cubicBezTo>
                  <a:pt x="908684" y="1005272"/>
                  <a:pt x="886629" y="1007558"/>
                  <a:pt x="864194" y="1010320"/>
                </a:cubicBezTo>
                <a:cubicBezTo>
                  <a:pt x="839668" y="1013273"/>
                  <a:pt x="815141" y="1016702"/>
                  <a:pt x="790614" y="1019845"/>
                </a:cubicBezTo>
                <a:cubicBezTo>
                  <a:pt x="783012" y="1020780"/>
                  <a:pt x="775363" y="1021288"/>
                  <a:pt x="767704" y="1021369"/>
                </a:cubicBezTo>
                <a:cubicBezTo>
                  <a:pt x="747265" y="1021369"/>
                  <a:pt x="726826" y="1021941"/>
                  <a:pt x="706387" y="1022131"/>
                </a:cubicBezTo>
                <a:cubicBezTo>
                  <a:pt x="692722" y="1021796"/>
                  <a:pt x="679058" y="1022849"/>
                  <a:pt x="665605" y="1025275"/>
                </a:cubicBezTo>
                <a:cubicBezTo>
                  <a:pt x="655545" y="1027417"/>
                  <a:pt x="645149" y="1027417"/>
                  <a:pt x="635089" y="1025275"/>
                </a:cubicBezTo>
                <a:cubicBezTo>
                  <a:pt x="621677" y="1022775"/>
                  <a:pt x="608040" y="1021689"/>
                  <a:pt x="594402" y="1022036"/>
                </a:cubicBezTo>
                <a:lnTo>
                  <a:pt x="556376" y="1022036"/>
                </a:lnTo>
                <a:cubicBezTo>
                  <a:pt x="541886" y="1022448"/>
                  <a:pt x="527398" y="1021137"/>
                  <a:pt x="513217" y="1018131"/>
                </a:cubicBezTo>
                <a:cubicBezTo>
                  <a:pt x="510737" y="1017456"/>
                  <a:pt x="508181" y="1017104"/>
                  <a:pt x="505612" y="1017083"/>
                </a:cubicBezTo>
                <a:cubicBezTo>
                  <a:pt x="483299" y="1016264"/>
                  <a:pt x="461067" y="1013941"/>
                  <a:pt x="439067" y="1010130"/>
                </a:cubicBezTo>
                <a:cubicBezTo>
                  <a:pt x="425472" y="1008415"/>
                  <a:pt x="411973" y="1006320"/>
                  <a:pt x="398569" y="1003367"/>
                </a:cubicBezTo>
                <a:cubicBezTo>
                  <a:pt x="369289" y="996985"/>
                  <a:pt x="339819" y="991270"/>
                  <a:pt x="311015" y="982888"/>
                </a:cubicBezTo>
                <a:cubicBezTo>
                  <a:pt x="254831" y="967348"/>
                  <a:pt x="200987" y="944313"/>
                  <a:pt x="150927" y="914404"/>
                </a:cubicBezTo>
                <a:cubicBezTo>
                  <a:pt x="125848" y="898755"/>
                  <a:pt x="102712" y="880178"/>
                  <a:pt x="82005" y="859063"/>
                </a:cubicBezTo>
                <a:cubicBezTo>
                  <a:pt x="56479" y="833023"/>
                  <a:pt x="36038" y="802430"/>
                  <a:pt x="21734" y="768862"/>
                </a:cubicBezTo>
                <a:cubicBezTo>
                  <a:pt x="8422" y="738219"/>
                  <a:pt x="1097" y="705303"/>
                  <a:pt x="155" y="671897"/>
                </a:cubicBezTo>
                <a:cubicBezTo>
                  <a:pt x="-1032" y="631922"/>
                  <a:pt x="4627" y="592038"/>
                  <a:pt x="16886" y="553978"/>
                </a:cubicBezTo>
                <a:cubicBezTo>
                  <a:pt x="27242" y="520284"/>
                  <a:pt x="41909" y="488076"/>
                  <a:pt x="60520" y="458156"/>
                </a:cubicBezTo>
                <a:cubicBezTo>
                  <a:pt x="85264" y="417986"/>
                  <a:pt x="114200" y="380565"/>
                  <a:pt x="146839" y="346523"/>
                </a:cubicBezTo>
                <a:cubicBezTo>
                  <a:pt x="180703" y="311494"/>
                  <a:pt x="217501" y="279436"/>
                  <a:pt x="256828" y="250702"/>
                </a:cubicBezTo>
                <a:cubicBezTo>
                  <a:pt x="304036" y="216653"/>
                  <a:pt x="353594" y="186001"/>
                  <a:pt x="405129" y="158976"/>
                </a:cubicBezTo>
                <a:cubicBezTo>
                  <a:pt x="444240" y="137937"/>
                  <a:pt x="484482" y="119080"/>
                  <a:pt x="525670" y="102493"/>
                </a:cubicBezTo>
                <a:cubicBezTo>
                  <a:pt x="551433" y="92968"/>
                  <a:pt x="576625" y="80109"/>
                  <a:pt x="603623" y="74775"/>
                </a:cubicBezTo>
                <a:cubicBezTo>
                  <a:pt x="624496" y="66571"/>
                  <a:pt x="645789" y="59480"/>
                  <a:pt x="667411" y="53534"/>
                </a:cubicBezTo>
                <a:cubicBezTo>
                  <a:pt x="675587" y="50962"/>
                  <a:pt x="683952" y="49153"/>
                  <a:pt x="692318" y="47152"/>
                </a:cubicBezTo>
                <a:cubicBezTo>
                  <a:pt x="696406" y="46105"/>
                  <a:pt x="700779" y="45819"/>
                  <a:pt x="704771" y="44390"/>
                </a:cubicBezTo>
                <a:cubicBezTo>
                  <a:pt x="734241" y="33722"/>
                  <a:pt x="764947" y="31246"/>
                  <a:pt x="794987" y="24292"/>
                </a:cubicBezTo>
                <a:cubicBezTo>
                  <a:pt x="804969" y="21911"/>
                  <a:pt x="815141" y="20387"/>
                  <a:pt x="825218" y="18292"/>
                </a:cubicBezTo>
                <a:cubicBezTo>
                  <a:pt x="840093" y="14350"/>
                  <a:pt x="855373" y="12145"/>
                  <a:pt x="870754" y="11719"/>
                </a:cubicBezTo>
                <a:cubicBezTo>
                  <a:pt x="875036" y="11747"/>
                  <a:pt x="879308" y="11300"/>
                  <a:pt x="883492" y="10386"/>
                </a:cubicBezTo>
                <a:cubicBezTo>
                  <a:pt x="898391" y="7196"/>
                  <a:pt x="913605" y="5726"/>
                  <a:pt x="928838" y="6004"/>
                </a:cubicBezTo>
                <a:cubicBezTo>
                  <a:pt x="934811" y="6147"/>
                  <a:pt x="940779" y="5571"/>
                  <a:pt x="946615" y="4290"/>
                </a:cubicBezTo>
                <a:cubicBezTo>
                  <a:pt x="960817" y="1184"/>
                  <a:pt x="975336" y="-223"/>
                  <a:pt x="989869" y="99"/>
                </a:cubicBezTo>
                <a:cubicBezTo>
                  <a:pt x="1016202" y="99"/>
                  <a:pt x="1042630" y="99"/>
                  <a:pt x="1069058" y="99"/>
                </a:cubicBezTo>
                <a:cubicBezTo>
                  <a:pt x="1095469" y="-421"/>
                  <a:pt x="1121881" y="1108"/>
                  <a:pt x="1148056" y="4671"/>
                </a:cubicBezTo>
                <a:cubicBezTo>
                  <a:pt x="1169921" y="8290"/>
                  <a:pt x="1191881" y="11719"/>
                  <a:pt x="1213651" y="16387"/>
                </a:cubicBezTo>
                <a:cubicBezTo>
                  <a:pt x="1251746" y="24762"/>
                  <a:pt x="1288459" y="38520"/>
                  <a:pt x="1322689" y="57249"/>
                </a:cubicBezTo>
                <a:cubicBezTo>
                  <a:pt x="1339952" y="66232"/>
                  <a:pt x="1356314" y="76853"/>
                  <a:pt x="1371553" y="88967"/>
                </a:cubicBezTo>
                <a:cubicBezTo>
                  <a:pt x="1380668" y="96390"/>
                  <a:pt x="1388812" y="104934"/>
                  <a:pt x="1395794" y="114399"/>
                </a:cubicBezTo>
                <a:cubicBezTo>
                  <a:pt x="1400829" y="121312"/>
                  <a:pt x="1404093" y="129358"/>
                  <a:pt x="1405300" y="137830"/>
                </a:cubicBezTo>
                <a:cubicBezTo>
                  <a:pt x="1406163" y="142633"/>
                  <a:pt x="1405669" y="147581"/>
                  <a:pt x="1403874" y="152118"/>
                </a:cubicBezTo>
                <a:cubicBezTo>
                  <a:pt x="1401523" y="158817"/>
                  <a:pt x="1394196" y="162338"/>
                  <a:pt x="1387510" y="159982"/>
                </a:cubicBezTo>
                <a:cubicBezTo>
                  <a:pt x="1386581" y="159655"/>
                  <a:pt x="1385692" y="159221"/>
                  <a:pt x="1384862" y="158690"/>
                </a:cubicBezTo>
                <a:cubicBezTo>
                  <a:pt x="1380641" y="155176"/>
                  <a:pt x="1376985" y="151032"/>
                  <a:pt x="1374024" y="146403"/>
                </a:cubicBezTo>
                <a:cubicBezTo>
                  <a:pt x="1359277" y="122316"/>
                  <a:pt x="1337697" y="103182"/>
                  <a:pt x="1312042" y="91444"/>
                </a:cubicBezTo>
                <a:cubicBezTo>
                  <a:pt x="1271522" y="69921"/>
                  <a:pt x="1227853" y="54972"/>
                  <a:pt x="1182660" y="47152"/>
                </a:cubicBezTo>
                <a:cubicBezTo>
                  <a:pt x="1162411" y="43723"/>
                  <a:pt x="1142257" y="40485"/>
                  <a:pt x="1121914" y="37627"/>
                </a:cubicBezTo>
                <a:cubicBezTo>
                  <a:pt x="1115167" y="36769"/>
                  <a:pt x="1108369" y="36387"/>
                  <a:pt x="1101570" y="36484"/>
                </a:cubicBezTo>
                <a:cubicBezTo>
                  <a:pt x="1066586" y="36484"/>
                  <a:pt x="1031698" y="36484"/>
                  <a:pt x="996999" y="36484"/>
                </a:cubicBezTo>
                <a:cubicBezTo>
                  <a:pt x="985972" y="36484"/>
                  <a:pt x="974944" y="38389"/>
                  <a:pt x="963917" y="39437"/>
                </a:cubicBezTo>
                <a:cubicBezTo>
                  <a:pt x="960494" y="39437"/>
                  <a:pt x="957167" y="40866"/>
                  <a:pt x="953745" y="40961"/>
                </a:cubicBezTo>
                <a:cubicBezTo>
                  <a:pt x="932450" y="41628"/>
                  <a:pt x="911346" y="44771"/>
                  <a:pt x="890147" y="46676"/>
                </a:cubicBezTo>
                <a:cubicBezTo>
                  <a:pt x="857890" y="49859"/>
                  <a:pt x="825814" y="54659"/>
                  <a:pt x="794037" y="61059"/>
                </a:cubicBezTo>
                <a:cubicBezTo>
                  <a:pt x="765517" y="66488"/>
                  <a:pt x="736998" y="74203"/>
                  <a:pt x="708479" y="80109"/>
                </a:cubicBezTo>
                <a:cubicBezTo>
                  <a:pt x="682051" y="85824"/>
                  <a:pt x="656098" y="95349"/>
                  <a:pt x="629671" y="103445"/>
                </a:cubicBezTo>
                <a:cubicBezTo>
                  <a:pt x="577038" y="120442"/>
                  <a:pt x="525536" y="140771"/>
                  <a:pt x="475476" y="164310"/>
                </a:cubicBezTo>
                <a:cubicBezTo>
                  <a:pt x="474716" y="164310"/>
                  <a:pt x="473860" y="164977"/>
                  <a:pt x="473100" y="165453"/>
                </a:cubicBezTo>
                <a:cubicBezTo>
                  <a:pt x="435074" y="186122"/>
                  <a:pt x="396002" y="202219"/>
                  <a:pt x="360448" y="227842"/>
                </a:cubicBezTo>
                <a:cubicBezTo>
                  <a:pt x="357596" y="229937"/>
                  <a:pt x="354554" y="231652"/>
                  <a:pt x="351512" y="233461"/>
                </a:cubicBezTo>
                <a:cubicBezTo>
                  <a:pt x="297040" y="264513"/>
                  <a:pt x="248558" y="305851"/>
                  <a:pt x="200835" y="348619"/>
                </a:cubicBezTo>
                <a:cubicBezTo>
                  <a:pt x="174070" y="373483"/>
                  <a:pt x="149308" y="400427"/>
                  <a:pt x="126780" y="429200"/>
                </a:cubicBezTo>
                <a:cubicBezTo>
                  <a:pt x="104473" y="457094"/>
                  <a:pt x="85697" y="487648"/>
                  <a:pt x="70882" y="520164"/>
                </a:cubicBezTo>
                <a:cubicBezTo>
                  <a:pt x="56994" y="548751"/>
                  <a:pt x="46926" y="579047"/>
                  <a:pt x="40937" y="610270"/>
                </a:cubicBezTo>
                <a:cubicBezTo>
                  <a:pt x="29410" y="666781"/>
                  <a:pt x="39994" y="725569"/>
                  <a:pt x="70502" y="774481"/>
                </a:cubicBezTo>
                <a:cubicBezTo>
                  <a:pt x="102119" y="825392"/>
                  <a:pt x="146759" y="866897"/>
                  <a:pt x="199790" y="894687"/>
                </a:cubicBezTo>
                <a:cubicBezTo>
                  <a:pt x="211292" y="900878"/>
                  <a:pt x="222795" y="907355"/>
                  <a:pt x="234583" y="912975"/>
                </a:cubicBezTo>
                <a:cubicBezTo>
                  <a:pt x="269200" y="928955"/>
                  <a:pt x="305310" y="941462"/>
                  <a:pt x="342386" y="950313"/>
                </a:cubicBezTo>
                <a:cubicBezTo>
                  <a:pt x="372331" y="958123"/>
                  <a:pt x="402467" y="964315"/>
                  <a:pt x="432792" y="969363"/>
                </a:cubicBezTo>
                <a:cubicBezTo>
                  <a:pt x="440302" y="970696"/>
                  <a:pt x="447907" y="971649"/>
                  <a:pt x="455513" y="972697"/>
                </a:cubicBezTo>
                <a:cubicBezTo>
                  <a:pt x="484150" y="977309"/>
                  <a:pt x="513111" y="979603"/>
                  <a:pt x="542116" y="979555"/>
                </a:cubicBezTo>
                <a:cubicBezTo>
                  <a:pt x="543791" y="979367"/>
                  <a:pt x="545480" y="979367"/>
                  <a:pt x="547155" y="979555"/>
                </a:cubicBezTo>
                <a:cubicBezTo>
                  <a:pt x="571503" y="984055"/>
                  <a:pt x="596300" y="985622"/>
                  <a:pt x="621020" y="984222"/>
                </a:cubicBezTo>
                <a:cubicBezTo>
                  <a:pt x="661042" y="984222"/>
                  <a:pt x="701064" y="984222"/>
                  <a:pt x="741086" y="984222"/>
                </a:cubicBezTo>
                <a:cubicBezTo>
                  <a:pt x="753026" y="983983"/>
                  <a:pt x="764937" y="982933"/>
                  <a:pt x="776735" y="981079"/>
                </a:cubicBezTo>
                <a:cubicBezTo>
                  <a:pt x="801167" y="977554"/>
                  <a:pt x="825788" y="974792"/>
                  <a:pt x="850410" y="973078"/>
                </a:cubicBezTo>
                <a:cubicBezTo>
                  <a:pt x="867521" y="971839"/>
                  <a:pt x="884063" y="967458"/>
                  <a:pt x="900984" y="965267"/>
                </a:cubicBezTo>
                <a:cubicBezTo>
                  <a:pt x="905262" y="964696"/>
                  <a:pt x="909350" y="963172"/>
                  <a:pt x="913533" y="962695"/>
                </a:cubicBezTo>
                <a:cubicBezTo>
                  <a:pt x="963727" y="957171"/>
                  <a:pt x="1012685" y="944217"/>
                  <a:pt x="1062118" y="934120"/>
                </a:cubicBezTo>
                <a:cubicBezTo>
                  <a:pt x="1120004" y="921475"/>
                  <a:pt x="1177132" y="905575"/>
                  <a:pt x="1233234" y="886495"/>
                </a:cubicBezTo>
                <a:cubicBezTo>
                  <a:pt x="1271019" y="873976"/>
                  <a:pt x="1308087" y="859380"/>
                  <a:pt x="1344269" y="842776"/>
                </a:cubicBezTo>
                <a:cubicBezTo>
                  <a:pt x="1360050" y="835441"/>
                  <a:pt x="1375926" y="828298"/>
                  <a:pt x="1391801" y="821154"/>
                </a:cubicBezTo>
                <a:cubicBezTo>
                  <a:pt x="1411832" y="811814"/>
                  <a:pt x="1430930" y="800588"/>
                  <a:pt x="1448840" y="787626"/>
                </a:cubicBezTo>
                <a:cubicBezTo>
                  <a:pt x="1478833" y="768031"/>
                  <a:pt x="1506738" y="745402"/>
                  <a:pt x="1532116" y="720094"/>
                </a:cubicBezTo>
                <a:cubicBezTo>
                  <a:pt x="1555766" y="695610"/>
                  <a:pt x="1572782" y="665479"/>
                  <a:pt x="1581550" y="632559"/>
                </a:cubicBezTo>
                <a:cubicBezTo>
                  <a:pt x="1588108" y="607971"/>
                  <a:pt x="1588108" y="582089"/>
                  <a:pt x="1581550" y="557502"/>
                </a:cubicBezTo>
                <a:cubicBezTo>
                  <a:pt x="1572836" y="524204"/>
                  <a:pt x="1556898" y="493242"/>
                  <a:pt x="1534873" y="466824"/>
                </a:cubicBezTo>
                <a:cubicBezTo>
                  <a:pt x="1508157" y="435169"/>
                  <a:pt x="1476619" y="407942"/>
                  <a:pt x="1441425" y="386147"/>
                </a:cubicBezTo>
                <a:cubicBezTo>
                  <a:pt x="1391172" y="354823"/>
                  <a:pt x="1336768" y="330743"/>
                  <a:pt x="1279815" y="314614"/>
                </a:cubicBezTo>
                <a:cubicBezTo>
                  <a:pt x="1238828" y="302167"/>
                  <a:pt x="1196937" y="292931"/>
                  <a:pt x="1154521" y="286992"/>
                </a:cubicBezTo>
                <a:cubicBezTo>
                  <a:pt x="1135508" y="284515"/>
                  <a:pt x="1115734" y="280705"/>
                  <a:pt x="1096246" y="278038"/>
                </a:cubicBezTo>
                <a:cubicBezTo>
                  <a:pt x="1086169" y="276705"/>
                  <a:pt x="1075903" y="276229"/>
                  <a:pt x="1065731" y="275848"/>
                </a:cubicBezTo>
                <a:cubicBezTo>
                  <a:pt x="1052089" y="275829"/>
                  <a:pt x="1038475" y="274618"/>
                  <a:pt x="1025043" y="272228"/>
                </a:cubicBezTo>
                <a:cubicBezTo>
                  <a:pt x="1016630" y="270786"/>
                  <a:pt x="1008099" y="270148"/>
                  <a:pt x="999566" y="270323"/>
                </a:cubicBezTo>
                <a:cubicBezTo>
                  <a:pt x="935683" y="270323"/>
                  <a:pt x="871799" y="270323"/>
                  <a:pt x="807916" y="270323"/>
                </a:cubicBezTo>
                <a:cubicBezTo>
                  <a:pt x="806206" y="270228"/>
                  <a:pt x="804493" y="270228"/>
                  <a:pt x="802783" y="270323"/>
                </a:cubicBezTo>
                <a:lnTo>
                  <a:pt x="716369" y="278800"/>
                </a:lnTo>
                <a:cubicBezTo>
                  <a:pt x="711236" y="279277"/>
                  <a:pt x="706197" y="280991"/>
                  <a:pt x="701159" y="280991"/>
                </a:cubicBezTo>
                <a:cubicBezTo>
                  <a:pt x="677298" y="281391"/>
                  <a:pt x="653499" y="283556"/>
                  <a:pt x="629956" y="287468"/>
                </a:cubicBezTo>
                <a:cubicBezTo>
                  <a:pt x="599535" y="292040"/>
                  <a:pt x="569115" y="295564"/>
                  <a:pt x="538884" y="301756"/>
                </a:cubicBezTo>
                <a:cubicBezTo>
                  <a:pt x="508654" y="307947"/>
                  <a:pt x="476902" y="314614"/>
                  <a:pt x="445816" y="320806"/>
                </a:cubicBezTo>
                <a:cubicBezTo>
                  <a:pt x="439442" y="323375"/>
                  <a:pt x="432322" y="323375"/>
                  <a:pt x="425948" y="320806"/>
                </a:cubicBezTo>
              </a:path>
            </a:pathLst>
          </a:custGeom>
          <a:solidFill>
            <a:srgbClr val="20B9A3">
              <a:alpha val="69020"/>
            </a:srgbClr>
          </a:solidFill>
          <a:ln w="9469" cap="flat">
            <a:noFill/>
            <a:prstDash val="solid"/>
            <a:miter/>
          </a:ln>
        </p:spPr>
        <p:txBody>
          <a:bodyPr rtlCol="0" anchor="ctr"/>
          <a:lstStyle/>
          <a:p>
            <a:endParaRPr lang="en-AU" sz="1000"/>
          </a:p>
        </p:txBody>
      </p:sp>
      <p:pic>
        <p:nvPicPr>
          <p:cNvPr id="11" name="Picture 10" descr="Image of an energy bill specifying that the plan is 5% more expensive than the reference price set by the government." title="Image"/>
          <p:cNvPicPr>
            <a:picLocks noChangeAspect="1"/>
          </p:cNvPicPr>
          <p:nvPr/>
        </p:nvPicPr>
        <p:blipFill rotWithShape="1">
          <a:blip r:embed="rId6"/>
          <a:srcRect t="4217" b="6826"/>
          <a:stretch/>
        </p:blipFill>
        <p:spPr>
          <a:xfrm>
            <a:off x="6580732" y="519421"/>
            <a:ext cx="5120115" cy="2347815"/>
          </a:xfrm>
          <a:prstGeom prst="rect">
            <a:avLst/>
          </a:prstGeom>
          <a:ln w="28575">
            <a:solidFill>
              <a:schemeClr val="tx2"/>
            </a:solidFill>
          </a:ln>
        </p:spPr>
      </p:pic>
      <p:sp>
        <p:nvSpPr>
          <p:cNvPr id="15" name="Graphic 4" descr="Circle around text specifying that the plan is 5% more expensive than the reference price set by the government." title="Image">
            <a:extLst>
              <a:ext uri="{FF2B5EF4-FFF2-40B4-BE49-F238E27FC236}">
                <a16:creationId xmlns:a16="http://schemas.microsoft.com/office/drawing/2014/main" id="{E0B6717B-2AC3-AF44-B4DC-C979CE1846D3}"/>
              </a:ext>
            </a:extLst>
          </p:cNvPr>
          <p:cNvSpPr>
            <a:spLocks noChangeAspect="1"/>
          </p:cNvSpPr>
          <p:nvPr/>
        </p:nvSpPr>
        <p:spPr>
          <a:xfrm rot="11730924">
            <a:off x="7950554" y="2103306"/>
            <a:ext cx="2317897" cy="976149"/>
          </a:xfrm>
          <a:custGeom>
            <a:avLst/>
            <a:gdLst>
              <a:gd name="connsiteX0" fmla="*/ 619917 w 1308573"/>
              <a:gd name="connsiteY0" fmla="*/ 25177 h 798544"/>
              <a:gd name="connsiteX1" fmla="*/ 617548 w 1308573"/>
              <a:gd name="connsiteY1" fmla="*/ 23012 h 798544"/>
              <a:gd name="connsiteX2" fmla="*/ 591196 w 1308573"/>
              <a:gd name="connsiteY2" fmla="*/ 19058 h 798544"/>
              <a:gd name="connsiteX3" fmla="*/ 524843 w 1308573"/>
              <a:gd name="connsiteY3" fmla="*/ 41179 h 798544"/>
              <a:gd name="connsiteX4" fmla="*/ 522094 w 1308573"/>
              <a:gd name="connsiteY4" fmla="*/ 43061 h 798544"/>
              <a:gd name="connsiteX5" fmla="*/ 520673 w 1308573"/>
              <a:gd name="connsiteY5" fmla="*/ 45979 h 798544"/>
              <a:gd name="connsiteX6" fmla="*/ 525507 w 1308573"/>
              <a:gd name="connsiteY6" fmla="*/ 48521 h 798544"/>
              <a:gd name="connsiteX7" fmla="*/ 607405 w 1308573"/>
              <a:gd name="connsiteY7" fmla="*/ 31860 h 798544"/>
              <a:gd name="connsiteX8" fmla="*/ 616884 w 1308573"/>
              <a:gd name="connsiteY8" fmla="*/ 29413 h 798544"/>
              <a:gd name="connsiteX9" fmla="*/ 619444 w 1308573"/>
              <a:gd name="connsiteY9" fmla="*/ 27436 h 798544"/>
              <a:gd name="connsiteX10" fmla="*/ 619444 w 1308573"/>
              <a:gd name="connsiteY10" fmla="*/ 25083 h 798544"/>
              <a:gd name="connsiteX11" fmla="*/ 839830 w 1308573"/>
              <a:gd name="connsiteY11" fmla="*/ 89091 h 798544"/>
              <a:gd name="connsiteX12" fmla="*/ 768738 w 1308573"/>
              <a:gd name="connsiteY12" fmla="*/ 91632 h 798544"/>
              <a:gd name="connsiteX13" fmla="*/ 657454 w 1308573"/>
              <a:gd name="connsiteY13" fmla="*/ 102551 h 798544"/>
              <a:gd name="connsiteX14" fmla="*/ 650724 w 1308573"/>
              <a:gd name="connsiteY14" fmla="*/ 103116 h 798544"/>
              <a:gd name="connsiteX15" fmla="*/ 597073 w 1308573"/>
              <a:gd name="connsiteY15" fmla="*/ 110741 h 798544"/>
              <a:gd name="connsiteX16" fmla="*/ 580485 w 1308573"/>
              <a:gd name="connsiteY16" fmla="*/ 114035 h 798544"/>
              <a:gd name="connsiteX17" fmla="*/ 510909 w 1308573"/>
              <a:gd name="connsiteY17" fmla="*/ 128719 h 798544"/>
              <a:gd name="connsiteX18" fmla="*/ 325311 w 1308573"/>
              <a:gd name="connsiteY18" fmla="*/ 191786 h 798544"/>
              <a:gd name="connsiteX19" fmla="*/ 303793 w 1308573"/>
              <a:gd name="connsiteY19" fmla="*/ 207317 h 798544"/>
              <a:gd name="connsiteX20" fmla="*/ 267584 w 1308573"/>
              <a:gd name="connsiteY20" fmla="*/ 247416 h 798544"/>
              <a:gd name="connsiteX21" fmla="*/ 172794 w 1308573"/>
              <a:gd name="connsiteY21" fmla="*/ 386163 h 798544"/>
              <a:gd name="connsiteX22" fmla="*/ 144357 w 1308573"/>
              <a:gd name="connsiteY22" fmla="*/ 454595 h 798544"/>
              <a:gd name="connsiteX23" fmla="*/ 132508 w 1308573"/>
              <a:gd name="connsiteY23" fmla="*/ 534135 h 798544"/>
              <a:gd name="connsiteX24" fmla="*/ 151466 w 1308573"/>
              <a:gd name="connsiteY24" fmla="*/ 605202 h 798544"/>
              <a:gd name="connsiteX25" fmla="*/ 214312 w 1308573"/>
              <a:gd name="connsiteY25" fmla="*/ 679376 h 798544"/>
              <a:gd name="connsiteX26" fmla="*/ 330619 w 1308573"/>
              <a:gd name="connsiteY26" fmla="*/ 740466 h 798544"/>
              <a:gd name="connsiteX27" fmla="*/ 376781 w 1308573"/>
              <a:gd name="connsiteY27" fmla="*/ 750915 h 798544"/>
              <a:gd name="connsiteX28" fmla="*/ 562854 w 1308573"/>
              <a:gd name="connsiteY28" fmla="*/ 752421 h 798544"/>
              <a:gd name="connsiteX29" fmla="*/ 586457 w 1308573"/>
              <a:gd name="connsiteY29" fmla="*/ 750632 h 798544"/>
              <a:gd name="connsiteX30" fmla="*/ 613472 w 1308573"/>
              <a:gd name="connsiteY30" fmla="*/ 748279 h 798544"/>
              <a:gd name="connsiteX31" fmla="*/ 727220 w 1308573"/>
              <a:gd name="connsiteY31" fmla="*/ 729453 h 798544"/>
              <a:gd name="connsiteX32" fmla="*/ 825801 w 1308573"/>
              <a:gd name="connsiteY32" fmla="*/ 704980 h 798544"/>
              <a:gd name="connsiteX33" fmla="*/ 944099 w 1308573"/>
              <a:gd name="connsiteY33" fmla="*/ 664033 h 798544"/>
              <a:gd name="connsiteX34" fmla="*/ 1059837 w 1308573"/>
              <a:gd name="connsiteY34" fmla="*/ 608403 h 798544"/>
              <a:gd name="connsiteX35" fmla="*/ 1108559 w 1308573"/>
              <a:gd name="connsiteY35" fmla="*/ 577811 h 798544"/>
              <a:gd name="connsiteX36" fmla="*/ 1166950 w 1308573"/>
              <a:gd name="connsiteY36" fmla="*/ 531876 h 798544"/>
              <a:gd name="connsiteX37" fmla="*/ 1206003 w 1308573"/>
              <a:gd name="connsiteY37" fmla="*/ 490082 h 798544"/>
              <a:gd name="connsiteX38" fmla="*/ 1249607 w 1308573"/>
              <a:gd name="connsiteY38" fmla="*/ 414779 h 798544"/>
              <a:gd name="connsiteX39" fmla="*/ 1261550 w 1308573"/>
              <a:gd name="connsiteY39" fmla="*/ 369314 h 798544"/>
              <a:gd name="connsiteX40" fmla="*/ 1260886 w 1308573"/>
              <a:gd name="connsiteY40" fmla="*/ 305871 h 798544"/>
              <a:gd name="connsiteX41" fmla="*/ 1234440 w 1308573"/>
              <a:gd name="connsiteY41" fmla="*/ 233674 h 798544"/>
              <a:gd name="connsiteX42" fmla="*/ 1158608 w 1308573"/>
              <a:gd name="connsiteY42" fmla="*/ 158370 h 798544"/>
              <a:gd name="connsiteX43" fmla="*/ 1084672 w 1308573"/>
              <a:gd name="connsiteY43" fmla="*/ 125142 h 798544"/>
              <a:gd name="connsiteX44" fmla="*/ 938222 w 1308573"/>
              <a:gd name="connsiteY44" fmla="*/ 95303 h 798544"/>
              <a:gd name="connsiteX45" fmla="*/ 928079 w 1308573"/>
              <a:gd name="connsiteY45" fmla="*/ 94268 h 798544"/>
              <a:gd name="connsiteX46" fmla="*/ 840114 w 1308573"/>
              <a:gd name="connsiteY46" fmla="*/ 89185 h 798544"/>
              <a:gd name="connsiteX47" fmla="*/ 191846 w 1308573"/>
              <a:gd name="connsiteY47" fmla="*/ 706203 h 798544"/>
              <a:gd name="connsiteX48" fmla="*/ 193553 w 1308573"/>
              <a:gd name="connsiteY48" fmla="*/ 704885 h 798544"/>
              <a:gd name="connsiteX49" fmla="*/ 190899 w 1308573"/>
              <a:gd name="connsiteY49" fmla="*/ 706203 h 798544"/>
              <a:gd name="connsiteX50" fmla="*/ 190899 w 1308573"/>
              <a:gd name="connsiteY50" fmla="*/ 696790 h 798544"/>
              <a:gd name="connsiteX51" fmla="*/ 179050 w 1308573"/>
              <a:gd name="connsiteY51" fmla="*/ 684836 h 798544"/>
              <a:gd name="connsiteX52" fmla="*/ 135447 w 1308573"/>
              <a:gd name="connsiteY52" fmla="*/ 629394 h 798544"/>
              <a:gd name="connsiteX53" fmla="*/ 113550 w 1308573"/>
              <a:gd name="connsiteY53" fmla="*/ 579882 h 798544"/>
              <a:gd name="connsiteX54" fmla="*/ 107484 w 1308573"/>
              <a:gd name="connsiteY54" fmla="*/ 503260 h 798544"/>
              <a:gd name="connsiteX55" fmla="*/ 108905 w 1308573"/>
              <a:gd name="connsiteY55" fmla="*/ 493283 h 798544"/>
              <a:gd name="connsiteX56" fmla="*/ 148054 w 1308573"/>
              <a:gd name="connsiteY56" fmla="*/ 379292 h 798544"/>
              <a:gd name="connsiteX57" fmla="*/ 193079 w 1308573"/>
              <a:gd name="connsiteY57" fmla="*/ 303988 h 798544"/>
              <a:gd name="connsiteX58" fmla="*/ 212037 w 1308573"/>
              <a:gd name="connsiteY58" fmla="*/ 276502 h 798544"/>
              <a:gd name="connsiteX59" fmla="*/ 233838 w 1308573"/>
              <a:gd name="connsiteY59" fmla="*/ 246852 h 798544"/>
              <a:gd name="connsiteX60" fmla="*/ 233270 w 1308573"/>
              <a:gd name="connsiteY60" fmla="*/ 243934 h 798544"/>
              <a:gd name="connsiteX61" fmla="*/ 230805 w 1308573"/>
              <a:gd name="connsiteY61" fmla="*/ 242804 h 798544"/>
              <a:gd name="connsiteX62" fmla="*/ 157059 w 1308573"/>
              <a:gd name="connsiteY62" fmla="*/ 289869 h 798544"/>
              <a:gd name="connsiteX63" fmla="*/ 85113 w 1308573"/>
              <a:gd name="connsiteY63" fmla="*/ 355477 h 798544"/>
              <a:gd name="connsiteX64" fmla="*/ 55918 w 1308573"/>
              <a:gd name="connsiteY64" fmla="*/ 396235 h 798544"/>
              <a:gd name="connsiteX65" fmla="*/ 42932 w 1308573"/>
              <a:gd name="connsiteY65" fmla="*/ 423815 h 798544"/>
              <a:gd name="connsiteX66" fmla="*/ 28239 w 1308573"/>
              <a:gd name="connsiteY66" fmla="*/ 488858 h 798544"/>
              <a:gd name="connsiteX67" fmla="*/ 35917 w 1308573"/>
              <a:gd name="connsiteY67" fmla="*/ 551925 h 798544"/>
              <a:gd name="connsiteX68" fmla="*/ 46723 w 1308573"/>
              <a:gd name="connsiteY68" fmla="*/ 580164 h 798544"/>
              <a:gd name="connsiteX69" fmla="*/ 79710 w 1308573"/>
              <a:gd name="connsiteY69" fmla="*/ 626758 h 798544"/>
              <a:gd name="connsiteX70" fmla="*/ 150708 w 1308573"/>
              <a:gd name="connsiteY70" fmla="*/ 683236 h 798544"/>
              <a:gd name="connsiteX71" fmla="*/ 192320 w 1308573"/>
              <a:gd name="connsiteY71" fmla="*/ 705827 h 798544"/>
              <a:gd name="connsiteX72" fmla="*/ 931681 w 1308573"/>
              <a:gd name="connsiteY72" fmla="*/ 71771 h 798544"/>
              <a:gd name="connsiteX73" fmla="*/ 934241 w 1308573"/>
              <a:gd name="connsiteY73" fmla="*/ 70359 h 798544"/>
              <a:gd name="connsiteX74" fmla="*/ 936421 w 1308573"/>
              <a:gd name="connsiteY74" fmla="*/ 70359 h 798544"/>
              <a:gd name="connsiteX75" fmla="*/ 931207 w 1308573"/>
              <a:gd name="connsiteY75" fmla="*/ 71112 h 798544"/>
              <a:gd name="connsiteX76" fmla="*/ 924477 w 1308573"/>
              <a:gd name="connsiteY76" fmla="*/ 64241 h 798544"/>
              <a:gd name="connsiteX77" fmla="*/ 831204 w 1308573"/>
              <a:gd name="connsiteY77" fmla="*/ 47768 h 798544"/>
              <a:gd name="connsiteX78" fmla="*/ 689019 w 1308573"/>
              <a:gd name="connsiteY78" fmla="*/ 43909 h 798544"/>
              <a:gd name="connsiteX79" fmla="*/ 591765 w 1308573"/>
              <a:gd name="connsiteY79" fmla="*/ 56993 h 798544"/>
              <a:gd name="connsiteX80" fmla="*/ 532237 w 1308573"/>
              <a:gd name="connsiteY80" fmla="*/ 69512 h 798544"/>
              <a:gd name="connsiteX81" fmla="*/ 447969 w 1308573"/>
              <a:gd name="connsiteY81" fmla="*/ 94739 h 798544"/>
              <a:gd name="connsiteX82" fmla="*/ 397540 w 1308573"/>
              <a:gd name="connsiteY82" fmla="*/ 121283 h 798544"/>
              <a:gd name="connsiteX83" fmla="*/ 379530 w 1308573"/>
              <a:gd name="connsiteY83" fmla="*/ 136532 h 798544"/>
              <a:gd name="connsiteX84" fmla="*/ 378014 w 1308573"/>
              <a:gd name="connsiteY84" fmla="*/ 139262 h 798544"/>
              <a:gd name="connsiteX85" fmla="*/ 378014 w 1308573"/>
              <a:gd name="connsiteY85" fmla="*/ 142180 h 798544"/>
              <a:gd name="connsiteX86" fmla="*/ 380857 w 1308573"/>
              <a:gd name="connsiteY86" fmla="*/ 143592 h 798544"/>
              <a:gd name="connsiteX87" fmla="*/ 432518 w 1308573"/>
              <a:gd name="connsiteY87" fmla="*/ 127590 h 798544"/>
              <a:gd name="connsiteX88" fmla="*/ 487780 w 1308573"/>
              <a:gd name="connsiteY88" fmla="*/ 111964 h 798544"/>
              <a:gd name="connsiteX89" fmla="*/ 554133 w 1308573"/>
              <a:gd name="connsiteY89" fmla="*/ 96621 h 798544"/>
              <a:gd name="connsiteX90" fmla="*/ 594040 w 1308573"/>
              <a:gd name="connsiteY90" fmla="*/ 89656 h 798544"/>
              <a:gd name="connsiteX91" fmla="*/ 661056 w 1308573"/>
              <a:gd name="connsiteY91" fmla="*/ 80243 h 798544"/>
              <a:gd name="connsiteX92" fmla="*/ 755846 w 1308573"/>
              <a:gd name="connsiteY92" fmla="*/ 70830 h 798544"/>
              <a:gd name="connsiteX93" fmla="*/ 765989 w 1308573"/>
              <a:gd name="connsiteY93" fmla="*/ 70830 h 798544"/>
              <a:gd name="connsiteX94" fmla="*/ 867603 w 1308573"/>
              <a:gd name="connsiteY94" fmla="*/ 69700 h 798544"/>
              <a:gd name="connsiteX95" fmla="*/ 931966 w 1308573"/>
              <a:gd name="connsiteY95" fmla="*/ 71865 h 798544"/>
              <a:gd name="connsiteX96" fmla="*/ 203980 w 1308573"/>
              <a:gd name="connsiteY96" fmla="*/ 234709 h 798544"/>
              <a:gd name="connsiteX97" fmla="*/ 204927 w 1308573"/>
              <a:gd name="connsiteY97" fmla="*/ 219931 h 798544"/>
              <a:gd name="connsiteX98" fmla="*/ 227108 w 1308573"/>
              <a:gd name="connsiteY98" fmla="*/ 219178 h 798544"/>
              <a:gd name="connsiteX99" fmla="*/ 285120 w 1308573"/>
              <a:gd name="connsiteY99" fmla="*/ 187268 h 798544"/>
              <a:gd name="connsiteX100" fmla="*/ 315737 w 1308573"/>
              <a:gd name="connsiteY100" fmla="*/ 161570 h 798544"/>
              <a:gd name="connsiteX101" fmla="*/ 318486 w 1308573"/>
              <a:gd name="connsiteY101" fmla="*/ 155640 h 798544"/>
              <a:gd name="connsiteX102" fmla="*/ 315832 w 1308573"/>
              <a:gd name="connsiteY102" fmla="*/ 153569 h 798544"/>
              <a:gd name="connsiteX103" fmla="*/ 297632 w 1308573"/>
              <a:gd name="connsiteY103" fmla="*/ 161759 h 798544"/>
              <a:gd name="connsiteX104" fmla="*/ 227487 w 1308573"/>
              <a:gd name="connsiteY104" fmla="*/ 207976 h 798544"/>
              <a:gd name="connsiteX105" fmla="*/ 210804 w 1308573"/>
              <a:gd name="connsiteY105" fmla="*/ 219083 h 798544"/>
              <a:gd name="connsiteX106" fmla="*/ 204548 w 1308573"/>
              <a:gd name="connsiteY106" fmla="*/ 220495 h 798544"/>
              <a:gd name="connsiteX107" fmla="*/ 204074 w 1308573"/>
              <a:gd name="connsiteY107" fmla="*/ 233674 h 798544"/>
              <a:gd name="connsiteX108" fmla="*/ 203032 w 1308573"/>
              <a:gd name="connsiteY108" fmla="*/ 232450 h 798544"/>
              <a:gd name="connsiteX109" fmla="*/ 203032 w 1308573"/>
              <a:gd name="connsiteY109" fmla="*/ 234521 h 798544"/>
              <a:gd name="connsiteX110" fmla="*/ 544939 w 1308573"/>
              <a:gd name="connsiteY110" fmla="*/ 798544 h 798544"/>
              <a:gd name="connsiteX111" fmla="*/ 479155 w 1308573"/>
              <a:gd name="connsiteY111" fmla="*/ 795626 h 798544"/>
              <a:gd name="connsiteX112" fmla="*/ 415361 w 1308573"/>
              <a:gd name="connsiteY112" fmla="*/ 787154 h 798544"/>
              <a:gd name="connsiteX113" fmla="*/ 339055 w 1308573"/>
              <a:gd name="connsiteY113" fmla="*/ 771717 h 798544"/>
              <a:gd name="connsiteX114" fmla="*/ 302466 w 1308573"/>
              <a:gd name="connsiteY114" fmla="*/ 764846 h 798544"/>
              <a:gd name="connsiteX115" fmla="*/ 220947 w 1308573"/>
              <a:gd name="connsiteY115" fmla="*/ 742537 h 798544"/>
              <a:gd name="connsiteX116" fmla="*/ 198671 w 1308573"/>
              <a:gd name="connsiteY116" fmla="*/ 734536 h 798544"/>
              <a:gd name="connsiteX117" fmla="*/ 106630 w 1308573"/>
              <a:gd name="connsiteY117" fmla="*/ 685212 h 798544"/>
              <a:gd name="connsiteX118" fmla="*/ 63311 w 1308573"/>
              <a:gd name="connsiteY118" fmla="*/ 647561 h 798544"/>
              <a:gd name="connsiteX119" fmla="*/ 30893 w 1308573"/>
              <a:gd name="connsiteY119" fmla="*/ 604449 h 798544"/>
              <a:gd name="connsiteX120" fmla="*/ 15632 w 1308573"/>
              <a:gd name="connsiteY120" fmla="*/ 570845 h 798544"/>
              <a:gd name="connsiteX121" fmla="*/ 14589 w 1308573"/>
              <a:gd name="connsiteY121" fmla="*/ 567645 h 798544"/>
              <a:gd name="connsiteX122" fmla="*/ 2836 w 1308573"/>
              <a:gd name="connsiteY122" fmla="*/ 498554 h 798544"/>
              <a:gd name="connsiteX123" fmla="*/ 2836 w 1308573"/>
              <a:gd name="connsiteY123" fmla="*/ 481799 h 798544"/>
              <a:gd name="connsiteX124" fmla="*/ 276 w 1308573"/>
              <a:gd name="connsiteY124" fmla="*/ 465326 h 798544"/>
              <a:gd name="connsiteX125" fmla="*/ 6248 w 1308573"/>
              <a:gd name="connsiteY125" fmla="*/ 442641 h 798544"/>
              <a:gd name="connsiteX126" fmla="*/ 47197 w 1308573"/>
              <a:gd name="connsiteY126" fmla="*/ 357924 h 798544"/>
              <a:gd name="connsiteX127" fmla="*/ 144072 w 1308573"/>
              <a:gd name="connsiteY127" fmla="*/ 241580 h 798544"/>
              <a:gd name="connsiteX128" fmla="*/ 193837 w 1308573"/>
              <a:gd name="connsiteY128" fmla="*/ 201105 h 798544"/>
              <a:gd name="connsiteX129" fmla="*/ 290238 w 1308573"/>
              <a:gd name="connsiteY129" fmla="*/ 138697 h 798544"/>
              <a:gd name="connsiteX130" fmla="*/ 347776 w 1308573"/>
              <a:gd name="connsiteY130" fmla="*/ 109987 h 798544"/>
              <a:gd name="connsiteX131" fmla="*/ 400669 w 1308573"/>
              <a:gd name="connsiteY131" fmla="*/ 87396 h 798544"/>
              <a:gd name="connsiteX132" fmla="*/ 421617 w 1308573"/>
              <a:gd name="connsiteY132" fmla="*/ 76572 h 798544"/>
              <a:gd name="connsiteX133" fmla="*/ 503042 w 1308573"/>
              <a:gd name="connsiteY133" fmla="*/ 28471 h 798544"/>
              <a:gd name="connsiteX134" fmla="*/ 562664 w 1308573"/>
              <a:gd name="connsiteY134" fmla="*/ 4657 h 798544"/>
              <a:gd name="connsiteX135" fmla="*/ 602950 w 1308573"/>
              <a:gd name="connsiteY135" fmla="*/ 233 h 798544"/>
              <a:gd name="connsiteX136" fmla="*/ 646553 w 1308573"/>
              <a:gd name="connsiteY136" fmla="*/ 5786 h 798544"/>
              <a:gd name="connsiteX137" fmla="*/ 673379 w 1308573"/>
              <a:gd name="connsiteY137" fmla="*/ 9646 h 798544"/>
              <a:gd name="connsiteX138" fmla="*/ 710252 w 1308573"/>
              <a:gd name="connsiteY138" fmla="*/ 14729 h 798544"/>
              <a:gd name="connsiteX139" fmla="*/ 722954 w 1308573"/>
              <a:gd name="connsiteY139" fmla="*/ 19058 h 798544"/>
              <a:gd name="connsiteX140" fmla="*/ 736130 w 1308573"/>
              <a:gd name="connsiteY140" fmla="*/ 21788 h 798544"/>
              <a:gd name="connsiteX141" fmla="*/ 817175 w 1308573"/>
              <a:gd name="connsiteY141" fmla="*/ 27154 h 798544"/>
              <a:gd name="connsiteX142" fmla="*/ 897462 w 1308573"/>
              <a:gd name="connsiteY142" fmla="*/ 39673 h 798544"/>
              <a:gd name="connsiteX143" fmla="*/ 927321 w 1308573"/>
              <a:gd name="connsiteY143" fmla="*/ 45415 h 798544"/>
              <a:gd name="connsiteX144" fmla="*/ 1002584 w 1308573"/>
              <a:gd name="connsiteY144" fmla="*/ 65276 h 798544"/>
              <a:gd name="connsiteX145" fmla="*/ 1034528 w 1308573"/>
              <a:gd name="connsiteY145" fmla="*/ 76477 h 798544"/>
              <a:gd name="connsiteX146" fmla="*/ 1154438 w 1308573"/>
              <a:gd name="connsiteY146" fmla="*/ 131167 h 798544"/>
              <a:gd name="connsiteX147" fmla="*/ 1201832 w 1308573"/>
              <a:gd name="connsiteY147" fmla="*/ 162700 h 798544"/>
              <a:gd name="connsiteX148" fmla="*/ 1251028 w 1308573"/>
              <a:gd name="connsiteY148" fmla="*/ 208918 h 798544"/>
              <a:gd name="connsiteX149" fmla="*/ 1279465 w 1308573"/>
              <a:gd name="connsiteY149" fmla="*/ 246569 h 798544"/>
              <a:gd name="connsiteX150" fmla="*/ 1297381 w 1308573"/>
              <a:gd name="connsiteY150" fmla="*/ 282621 h 798544"/>
              <a:gd name="connsiteX151" fmla="*/ 1306860 w 1308573"/>
              <a:gd name="connsiteY151" fmla="*/ 375527 h 798544"/>
              <a:gd name="connsiteX152" fmla="*/ 1297381 w 1308573"/>
              <a:gd name="connsiteY152" fmla="*/ 411296 h 798544"/>
              <a:gd name="connsiteX153" fmla="*/ 1257285 w 1308573"/>
              <a:gd name="connsiteY153" fmla="*/ 488858 h 798544"/>
              <a:gd name="connsiteX154" fmla="*/ 1220601 w 1308573"/>
              <a:gd name="connsiteY154" fmla="*/ 532723 h 798544"/>
              <a:gd name="connsiteX155" fmla="*/ 1107706 w 1308573"/>
              <a:gd name="connsiteY155" fmla="*/ 623746 h 798544"/>
              <a:gd name="connsiteX156" fmla="*/ 1026566 w 1308573"/>
              <a:gd name="connsiteY156" fmla="*/ 672599 h 798544"/>
              <a:gd name="connsiteX157" fmla="*/ 947701 w 1308573"/>
              <a:gd name="connsiteY157" fmla="*/ 711192 h 798544"/>
              <a:gd name="connsiteX158" fmla="*/ 794615 w 1308573"/>
              <a:gd name="connsiteY158" fmla="*/ 764940 h 798544"/>
              <a:gd name="connsiteX159" fmla="*/ 735561 w 1308573"/>
              <a:gd name="connsiteY159" fmla="*/ 779812 h 798544"/>
              <a:gd name="connsiteX160" fmla="*/ 695560 w 1308573"/>
              <a:gd name="connsiteY160" fmla="*/ 786684 h 798544"/>
              <a:gd name="connsiteX161" fmla="*/ 658592 w 1308573"/>
              <a:gd name="connsiteY161" fmla="*/ 791579 h 798544"/>
              <a:gd name="connsiteX162" fmla="*/ 645132 w 1308573"/>
              <a:gd name="connsiteY162" fmla="*/ 792896 h 798544"/>
              <a:gd name="connsiteX163" fmla="*/ 545223 w 1308573"/>
              <a:gd name="connsiteY163" fmla="*/ 798544 h 79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1308573" h="798544">
                <a:moveTo>
                  <a:pt x="619917" y="25177"/>
                </a:moveTo>
                <a:cubicBezTo>
                  <a:pt x="619159" y="24424"/>
                  <a:pt x="618496" y="23294"/>
                  <a:pt x="617548" y="23012"/>
                </a:cubicBezTo>
                <a:cubicBezTo>
                  <a:pt x="609149" y="19839"/>
                  <a:pt x="600164" y="18490"/>
                  <a:pt x="591196" y="19058"/>
                </a:cubicBezTo>
                <a:cubicBezTo>
                  <a:pt x="567825" y="22009"/>
                  <a:pt x="545273" y="29527"/>
                  <a:pt x="524843" y="41179"/>
                </a:cubicBezTo>
                <a:cubicBezTo>
                  <a:pt x="523809" y="41616"/>
                  <a:pt x="522873" y="42256"/>
                  <a:pt x="522094" y="43061"/>
                </a:cubicBezTo>
                <a:cubicBezTo>
                  <a:pt x="521431" y="43909"/>
                  <a:pt x="520483" y="45132"/>
                  <a:pt x="520673" y="45979"/>
                </a:cubicBezTo>
                <a:cubicBezTo>
                  <a:pt x="521309" y="48000"/>
                  <a:pt x="523466" y="49134"/>
                  <a:pt x="525507" y="48521"/>
                </a:cubicBezTo>
                <a:cubicBezTo>
                  <a:pt x="552712" y="42214"/>
                  <a:pt x="580011" y="36755"/>
                  <a:pt x="607405" y="31860"/>
                </a:cubicBezTo>
                <a:cubicBezTo>
                  <a:pt x="610609" y="31223"/>
                  <a:pt x="613774" y="30406"/>
                  <a:pt x="616884" y="29413"/>
                </a:cubicBezTo>
                <a:cubicBezTo>
                  <a:pt x="617924" y="29035"/>
                  <a:pt x="618819" y="28344"/>
                  <a:pt x="619444" y="27436"/>
                </a:cubicBezTo>
                <a:cubicBezTo>
                  <a:pt x="619444" y="26871"/>
                  <a:pt x="619444" y="25836"/>
                  <a:pt x="619444" y="25083"/>
                </a:cubicBezTo>
                <a:moveTo>
                  <a:pt x="839830" y="89091"/>
                </a:moveTo>
                <a:cubicBezTo>
                  <a:pt x="816133" y="89844"/>
                  <a:pt x="792435" y="89091"/>
                  <a:pt x="768738" y="91632"/>
                </a:cubicBezTo>
                <a:cubicBezTo>
                  <a:pt x="731580" y="94927"/>
                  <a:pt x="694233" y="95303"/>
                  <a:pt x="657454" y="102551"/>
                </a:cubicBezTo>
                <a:cubicBezTo>
                  <a:pt x="655231" y="102926"/>
                  <a:pt x="652980" y="103115"/>
                  <a:pt x="650724" y="103116"/>
                </a:cubicBezTo>
                <a:cubicBezTo>
                  <a:pt x="632525" y="103681"/>
                  <a:pt x="615083" y="109423"/>
                  <a:pt x="597073" y="110741"/>
                </a:cubicBezTo>
                <a:cubicBezTo>
                  <a:pt x="591481" y="110741"/>
                  <a:pt x="586078" y="113094"/>
                  <a:pt x="580485" y="114035"/>
                </a:cubicBezTo>
                <a:cubicBezTo>
                  <a:pt x="557072" y="117988"/>
                  <a:pt x="534038" y="123448"/>
                  <a:pt x="510909" y="128719"/>
                </a:cubicBezTo>
                <a:cubicBezTo>
                  <a:pt x="447020" y="143334"/>
                  <a:pt x="384823" y="164469"/>
                  <a:pt x="325311" y="191786"/>
                </a:cubicBezTo>
                <a:cubicBezTo>
                  <a:pt x="317120" y="195407"/>
                  <a:pt x="309789" y="200698"/>
                  <a:pt x="303793" y="207317"/>
                </a:cubicBezTo>
                <a:cubicBezTo>
                  <a:pt x="291660" y="220684"/>
                  <a:pt x="279338" y="233768"/>
                  <a:pt x="267584" y="247416"/>
                </a:cubicBezTo>
                <a:cubicBezTo>
                  <a:pt x="230676" y="289859"/>
                  <a:pt x="198866" y="336421"/>
                  <a:pt x="172794" y="386163"/>
                </a:cubicBezTo>
                <a:cubicBezTo>
                  <a:pt x="161481" y="408179"/>
                  <a:pt x="151972" y="431064"/>
                  <a:pt x="144357" y="454595"/>
                </a:cubicBezTo>
                <a:cubicBezTo>
                  <a:pt x="135774" y="480221"/>
                  <a:pt x="131764" y="507139"/>
                  <a:pt x="132508" y="534135"/>
                </a:cubicBezTo>
                <a:cubicBezTo>
                  <a:pt x="133064" y="558981"/>
                  <a:pt x="139562" y="583341"/>
                  <a:pt x="151466" y="605202"/>
                </a:cubicBezTo>
                <a:cubicBezTo>
                  <a:pt x="167004" y="633990"/>
                  <a:pt x="188406" y="659251"/>
                  <a:pt x="214312" y="679376"/>
                </a:cubicBezTo>
                <a:cubicBezTo>
                  <a:pt x="249400" y="706005"/>
                  <a:pt x="288706" y="726650"/>
                  <a:pt x="330619" y="740466"/>
                </a:cubicBezTo>
                <a:cubicBezTo>
                  <a:pt x="345562" y="745661"/>
                  <a:pt x="361047" y="749166"/>
                  <a:pt x="376781" y="750915"/>
                </a:cubicBezTo>
                <a:cubicBezTo>
                  <a:pt x="438574" y="758005"/>
                  <a:pt x="500953" y="758510"/>
                  <a:pt x="562854" y="752421"/>
                </a:cubicBezTo>
                <a:cubicBezTo>
                  <a:pt x="570722" y="751574"/>
                  <a:pt x="578589" y="751291"/>
                  <a:pt x="586457" y="750632"/>
                </a:cubicBezTo>
                <a:cubicBezTo>
                  <a:pt x="594324" y="749973"/>
                  <a:pt x="604562" y="749503"/>
                  <a:pt x="613472" y="748279"/>
                </a:cubicBezTo>
                <a:cubicBezTo>
                  <a:pt x="656127" y="742161"/>
                  <a:pt x="671388" y="740937"/>
                  <a:pt x="727220" y="729453"/>
                </a:cubicBezTo>
                <a:cubicBezTo>
                  <a:pt x="760396" y="722676"/>
                  <a:pt x="793572" y="714392"/>
                  <a:pt x="825801" y="704980"/>
                </a:cubicBezTo>
                <a:cubicBezTo>
                  <a:pt x="865897" y="693307"/>
                  <a:pt x="905330" y="679565"/>
                  <a:pt x="944099" y="664033"/>
                </a:cubicBezTo>
                <a:cubicBezTo>
                  <a:pt x="983870" y="648042"/>
                  <a:pt x="1022534" y="629458"/>
                  <a:pt x="1059837" y="608403"/>
                </a:cubicBezTo>
                <a:cubicBezTo>
                  <a:pt x="1076331" y="598990"/>
                  <a:pt x="1092919" y="588918"/>
                  <a:pt x="1108559" y="577811"/>
                </a:cubicBezTo>
                <a:cubicBezTo>
                  <a:pt x="1128894" y="563624"/>
                  <a:pt x="1148390" y="548287"/>
                  <a:pt x="1166950" y="531876"/>
                </a:cubicBezTo>
                <a:cubicBezTo>
                  <a:pt x="1181290" y="519223"/>
                  <a:pt x="1194368" y="505227"/>
                  <a:pt x="1206003" y="490082"/>
                </a:cubicBezTo>
                <a:cubicBezTo>
                  <a:pt x="1224133" y="467210"/>
                  <a:pt x="1238821" y="441844"/>
                  <a:pt x="1249607" y="414779"/>
                </a:cubicBezTo>
                <a:cubicBezTo>
                  <a:pt x="1255387" y="400147"/>
                  <a:pt x="1259396" y="384885"/>
                  <a:pt x="1261550" y="369314"/>
                </a:cubicBezTo>
                <a:cubicBezTo>
                  <a:pt x="1266290" y="330533"/>
                  <a:pt x="1266100" y="342111"/>
                  <a:pt x="1260886" y="305871"/>
                </a:cubicBezTo>
                <a:cubicBezTo>
                  <a:pt x="1257181" y="280251"/>
                  <a:pt x="1248177" y="255670"/>
                  <a:pt x="1234440" y="233674"/>
                </a:cubicBezTo>
                <a:cubicBezTo>
                  <a:pt x="1215376" y="203080"/>
                  <a:pt x="1189416" y="177302"/>
                  <a:pt x="1158608" y="158370"/>
                </a:cubicBezTo>
                <a:cubicBezTo>
                  <a:pt x="1135640" y="143931"/>
                  <a:pt x="1110755" y="132747"/>
                  <a:pt x="1084672" y="125142"/>
                </a:cubicBezTo>
                <a:cubicBezTo>
                  <a:pt x="1037156" y="109701"/>
                  <a:pt x="988022" y="99690"/>
                  <a:pt x="938222" y="95303"/>
                </a:cubicBezTo>
                <a:cubicBezTo>
                  <a:pt x="934809" y="95303"/>
                  <a:pt x="931492" y="94644"/>
                  <a:pt x="928079" y="94268"/>
                </a:cubicBezTo>
                <a:cubicBezTo>
                  <a:pt x="898866" y="91068"/>
                  <a:pt x="869505" y="89372"/>
                  <a:pt x="840114" y="89185"/>
                </a:cubicBezTo>
                <a:moveTo>
                  <a:pt x="191846" y="706203"/>
                </a:moveTo>
                <a:lnTo>
                  <a:pt x="193553" y="704885"/>
                </a:lnTo>
                <a:lnTo>
                  <a:pt x="190899" y="706203"/>
                </a:lnTo>
                <a:cubicBezTo>
                  <a:pt x="192954" y="703397"/>
                  <a:pt x="192954" y="699596"/>
                  <a:pt x="190899" y="696790"/>
                </a:cubicBezTo>
                <a:cubicBezTo>
                  <a:pt x="187167" y="692598"/>
                  <a:pt x="183212" y="688608"/>
                  <a:pt x="179050" y="684836"/>
                </a:cubicBezTo>
                <a:cubicBezTo>
                  <a:pt x="162255" y="668223"/>
                  <a:pt x="147608" y="649599"/>
                  <a:pt x="135447" y="629394"/>
                </a:cubicBezTo>
                <a:cubicBezTo>
                  <a:pt x="125574" y="614134"/>
                  <a:pt x="118184" y="597425"/>
                  <a:pt x="113550" y="579882"/>
                </a:cubicBezTo>
                <a:cubicBezTo>
                  <a:pt x="107418" y="554827"/>
                  <a:pt x="105370" y="528959"/>
                  <a:pt x="107484" y="503260"/>
                </a:cubicBezTo>
                <a:cubicBezTo>
                  <a:pt x="107718" y="499905"/>
                  <a:pt x="108193" y="496571"/>
                  <a:pt x="108905" y="493283"/>
                </a:cubicBezTo>
                <a:cubicBezTo>
                  <a:pt x="116421" y="453628"/>
                  <a:pt x="129603" y="415243"/>
                  <a:pt x="148054" y="379292"/>
                </a:cubicBezTo>
                <a:cubicBezTo>
                  <a:pt x="161240" y="353160"/>
                  <a:pt x="176287" y="327995"/>
                  <a:pt x="193079" y="303988"/>
                </a:cubicBezTo>
                <a:cubicBezTo>
                  <a:pt x="199714" y="294575"/>
                  <a:pt x="206065" y="285727"/>
                  <a:pt x="212037" y="276502"/>
                </a:cubicBezTo>
                <a:cubicBezTo>
                  <a:pt x="218008" y="267278"/>
                  <a:pt x="227393" y="257677"/>
                  <a:pt x="233838" y="246852"/>
                </a:cubicBezTo>
                <a:cubicBezTo>
                  <a:pt x="234111" y="245844"/>
                  <a:pt x="233902" y="244767"/>
                  <a:pt x="233270" y="243934"/>
                </a:cubicBezTo>
                <a:cubicBezTo>
                  <a:pt x="232796" y="243275"/>
                  <a:pt x="231279" y="242522"/>
                  <a:pt x="230805" y="242804"/>
                </a:cubicBezTo>
                <a:cubicBezTo>
                  <a:pt x="204630" y="255883"/>
                  <a:pt x="179912" y="271658"/>
                  <a:pt x="157059" y="289869"/>
                </a:cubicBezTo>
                <a:cubicBezTo>
                  <a:pt x="131617" y="310105"/>
                  <a:pt x="107580" y="332024"/>
                  <a:pt x="85113" y="355477"/>
                </a:cubicBezTo>
                <a:cubicBezTo>
                  <a:pt x="73126" y="367322"/>
                  <a:pt x="63253" y="381104"/>
                  <a:pt x="55918" y="396235"/>
                </a:cubicBezTo>
                <a:cubicBezTo>
                  <a:pt x="51273" y="404989"/>
                  <a:pt x="47197" y="414402"/>
                  <a:pt x="42932" y="423815"/>
                </a:cubicBezTo>
                <a:cubicBezTo>
                  <a:pt x="34497" y="444556"/>
                  <a:pt x="29534" y="466527"/>
                  <a:pt x="28239" y="488858"/>
                </a:cubicBezTo>
                <a:cubicBezTo>
                  <a:pt x="26949" y="510168"/>
                  <a:pt x="29550" y="531534"/>
                  <a:pt x="35917" y="551925"/>
                </a:cubicBezTo>
                <a:cubicBezTo>
                  <a:pt x="38465" y="561703"/>
                  <a:pt x="42089" y="571173"/>
                  <a:pt x="46723" y="580164"/>
                </a:cubicBezTo>
                <a:cubicBezTo>
                  <a:pt x="55469" y="597151"/>
                  <a:pt x="66573" y="612836"/>
                  <a:pt x="79710" y="626758"/>
                </a:cubicBezTo>
                <a:cubicBezTo>
                  <a:pt x="100447" y="648952"/>
                  <a:pt x="124371" y="667983"/>
                  <a:pt x="150708" y="683236"/>
                </a:cubicBezTo>
                <a:cubicBezTo>
                  <a:pt x="164452" y="690766"/>
                  <a:pt x="178197" y="698390"/>
                  <a:pt x="192320" y="705827"/>
                </a:cubicBezTo>
                <a:moveTo>
                  <a:pt x="931681" y="71771"/>
                </a:moveTo>
                <a:cubicBezTo>
                  <a:pt x="932481" y="71210"/>
                  <a:pt x="933339" y="70737"/>
                  <a:pt x="934241" y="70359"/>
                </a:cubicBezTo>
                <a:cubicBezTo>
                  <a:pt x="934956" y="70180"/>
                  <a:pt x="935705" y="70180"/>
                  <a:pt x="936421" y="70359"/>
                </a:cubicBezTo>
                <a:cubicBezTo>
                  <a:pt x="934932" y="71491"/>
                  <a:pt x="932959" y="71776"/>
                  <a:pt x="931207" y="71112"/>
                </a:cubicBezTo>
                <a:cubicBezTo>
                  <a:pt x="930291" y="67831"/>
                  <a:pt x="927754" y="65241"/>
                  <a:pt x="924477" y="64241"/>
                </a:cubicBezTo>
                <a:cubicBezTo>
                  <a:pt x="893860" y="57181"/>
                  <a:pt x="870731" y="53886"/>
                  <a:pt x="831204" y="47768"/>
                </a:cubicBezTo>
                <a:cubicBezTo>
                  <a:pt x="784048" y="41902"/>
                  <a:pt x="736428" y="40610"/>
                  <a:pt x="689019" y="43909"/>
                </a:cubicBezTo>
                <a:cubicBezTo>
                  <a:pt x="656601" y="47956"/>
                  <a:pt x="623804" y="50309"/>
                  <a:pt x="591765" y="56993"/>
                </a:cubicBezTo>
                <a:cubicBezTo>
                  <a:pt x="571859" y="61040"/>
                  <a:pt x="551669" y="63582"/>
                  <a:pt x="532237" y="69512"/>
                </a:cubicBezTo>
                <a:cubicBezTo>
                  <a:pt x="503800" y="77983"/>
                  <a:pt x="476216" y="86926"/>
                  <a:pt x="447969" y="94739"/>
                </a:cubicBezTo>
                <a:cubicBezTo>
                  <a:pt x="429437" y="99894"/>
                  <a:pt x="412239" y="108947"/>
                  <a:pt x="397540" y="121283"/>
                </a:cubicBezTo>
                <a:cubicBezTo>
                  <a:pt x="391474" y="126272"/>
                  <a:pt x="385502" y="131355"/>
                  <a:pt x="379530" y="136532"/>
                </a:cubicBezTo>
                <a:cubicBezTo>
                  <a:pt x="378759" y="137269"/>
                  <a:pt x="378231" y="138221"/>
                  <a:pt x="378014" y="139262"/>
                </a:cubicBezTo>
                <a:cubicBezTo>
                  <a:pt x="377584" y="140188"/>
                  <a:pt x="377584" y="141254"/>
                  <a:pt x="378014" y="142180"/>
                </a:cubicBezTo>
                <a:cubicBezTo>
                  <a:pt x="378723" y="143022"/>
                  <a:pt x="379753" y="143534"/>
                  <a:pt x="380857" y="143592"/>
                </a:cubicBezTo>
                <a:cubicBezTo>
                  <a:pt x="398773" y="140391"/>
                  <a:pt x="415077" y="132296"/>
                  <a:pt x="432518" y="127590"/>
                </a:cubicBezTo>
                <a:cubicBezTo>
                  <a:pt x="449959" y="122883"/>
                  <a:pt x="469486" y="117518"/>
                  <a:pt x="487780" y="111964"/>
                </a:cubicBezTo>
                <a:cubicBezTo>
                  <a:pt x="509392" y="105375"/>
                  <a:pt x="531763" y="101892"/>
                  <a:pt x="554133" y="96621"/>
                </a:cubicBezTo>
                <a:cubicBezTo>
                  <a:pt x="567214" y="93515"/>
                  <a:pt x="580769" y="92197"/>
                  <a:pt x="594040" y="89656"/>
                </a:cubicBezTo>
                <a:cubicBezTo>
                  <a:pt x="616315" y="85514"/>
                  <a:pt x="638686" y="82596"/>
                  <a:pt x="661056" y="80243"/>
                </a:cubicBezTo>
                <a:cubicBezTo>
                  <a:pt x="692432" y="76760"/>
                  <a:pt x="723997" y="73936"/>
                  <a:pt x="755846" y="70830"/>
                </a:cubicBezTo>
                <a:cubicBezTo>
                  <a:pt x="759259" y="70830"/>
                  <a:pt x="762671" y="70830"/>
                  <a:pt x="765989" y="70830"/>
                </a:cubicBezTo>
                <a:cubicBezTo>
                  <a:pt x="799923" y="69418"/>
                  <a:pt x="833763" y="69418"/>
                  <a:pt x="867603" y="69700"/>
                </a:cubicBezTo>
                <a:cubicBezTo>
                  <a:pt x="889026" y="69700"/>
                  <a:pt x="910448" y="71112"/>
                  <a:pt x="931966" y="71865"/>
                </a:cubicBezTo>
                <a:moveTo>
                  <a:pt x="203980" y="234709"/>
                </a:moveTo>
                <a:cubicBezTo>
                  <a:pt x="207452" y="230494"/>
                  <a:pt x="207833" y="224550"/>
                  <a:pt x="204927" y="219931"/>
                </a:cubicBezTo>
                <a:cubicBezTo>
                  <a:pt x="211934" y="223596"/>
                  <a:pt x="220370" y="223310"/>
                  <a:pt x="227108" y="219178"/>
                </a:cubicBezTo>
                <a:cubicBezTo>
                  <a:pt x="245403" y="207882"/>
                  <a:pt x="265214" y="197904"/>
                  <a:pt x="285120" y="187268"/>
                </a:cubicBezTo>
                <a:cubicBezTo>
                  <a:pt x="296957" y="180827"/>
                  <a:pt x="307369" y="172088"/>
                  <a:pt x="315737" y="161570"/>
                </a:cubicBezTo>
                <a:cubicBezTo>
                  <a:pt x="316917" y="159725"/>
                  <a:pt x="317841" y="157730"/>
                  <a:pt x="318486" y="155640"/>
                </a:cubicBezTo>
                <a:cubicBezTo>
                  <a:pt x="319434" y="153287"/>
                  <a:pt x="318486" y="152911"/>
                  <a:pt x="315832" y="153569"/>
                </a:cubicBezTo>
                <a:cubicBezTo>
                  <a:pt x="309366" y="155324"/>
                  <a:pt x="303223" y="158088"/>
                  <a:pt x="297632" y="161759"/>
                </a:cubicBezTo>
                <a:cubicBezTo>
                  <a:pt x="273650" y="176255"/>
                  <a:pt x="250237" y="191504"/>
                  <a:pt x="227487" y="207976"/>
                </a:cubicBezTo>
                <a:cubicBezTo>
                  <a:pt x="222084" y="211930"/>
                  <a:pt x="216492" y="215695"/>
                  <a:pt x="210804" y="219083"/>
                </a:cubicBezTo>
                <a:cubicBezTo>
                  <a:pt x="208785" y="219806"/>
                  <a:pt x="206684" y="220280"/>
                  <a:pt x="204548" y="220495"/>
                </a:cubicBezTo>
                <a:cubicBezTo>
                  <a:pt x="204548" y="224920"/>
                  <a:pt x="204548" y="229908"/>
                  <a:pt x="204074" y="233674"/>
                </a:cubicBezTo>
                <a:cubicBezTo>
                  <a:pt x="201325" y="233674"/>
                  <a:pt x="200946" y="233674"/>
                  <a:pt x="203032" y="232450"/>
                </a:cubicBezTo>
                <a:cubicBezTo>
                  <a:pt x="202989" y="233140"/>
                  <a:pt x="202989" y="233831"/>
                  <a:pt x="203032" y="234521"/>
                </a:cubicBezTo>
                <a:moveTo>
                  <a:pt x="544939" y="798544"/>
                </a:moveTo>
                <a:cubicBezTo>
                  <a:pt x="524275" y="797697"/>
                  <a:pt x="501620" y="797509"/>
                  <a:pt x="479155" y="795626"/>
                </a:cubicBezTo>
                <a:cubicBezTo>
                  <a:pt x="456689" y="793744"/>
                  <a:pt x="436404" y="790920"/>
                  <a:pt x="415361" y="787154"/>
                </a:cubicBezTo>
                <a:cubicBezTo>
                  <a:pt x="389768" y="782636"/>
                  <a:pt x="364269" y="777742"/>
                  <a:pt x="339055" y="771717"/>
                </a:cubicBezTo>
                <a:cubicBezTo>
                  <a:pt x="327112" y="768705"/>
                  <a:pt x="314694" y="767011"/>
                  <a:pt x="302466" y="764846"/>
                </a:cubicBezTo>
                <a:cubicBezTo>
                  <a:pt x="274780" y="759402"/>
                  <a:pt x="247533" y="751945"/>
                  <a:pt x="220947" y="742537"/>
                </a:cubicBezTo>
                <a:cubicBezTo>
                  <a:pt x="213459" y="739996"/>
                  <a:pt x="206065" y="737172"/>
                  <a:pt x="198671" y="734536"/>
                </a:cubicBezTo>
                <a:cubicBezTo>
                  <a:pt x="165650" y="722824"/>
                  <a:pt x="134615" y="706193"/>
                  <a:pt x="106630" y="685212"/>
                </a:cubicBezTo>
                <a:cubicBezTo>
                  <a:pt x="91045" y="674024"/>
                  <a:pt x="76543" y="661419"/>
                  <a:pt x="63311" y="647561"/>
                </a:cubicBezTo>
                <a:cubicBezTo>
                  <a:pt x="50958" y="634404"/>
                  <a:pt x="40087" y="619948"/>
                  <a:pt x="30893" y="604449"/>
                </a:cubicBezTo>
                <a:cubicBezTo>
                  <a:pt x="24302" y="593983"/>
                  <a:pt x="19169" y="582679"/>
                  <a:pt x="15632" y="570845"/>
                </a:cubicBezTo>
                <a:cubicBezTo>
                  <a:pt x="15385" y="569749"/>
                  <a:pt x="15036" y="568677"/>
                  <a:pt x="14589" y="567645"/>
                </a:cubicBezTo>
                <a:cubicBezTo>
                  <a:pt x="6122" y="545609"/>
                  <a:pt x="2128" y="522128"/>
                  <a:pt x="2836" y="498554"/>
                </a:cubicBezTo>
                <a:cubicBezTo>
                  <a:pt x="3120" y="492972"/>
                  <a:pt x="3120" y="487380"/>
                  <a:pt x="2836" y="481799"/>
                </a:cubicBezTo>
                <a:cubicBezTo>
                  <a:pt x="2836" y="476245"/>
                  <a:pt x="-1051" y="471068"/>
                  <a:pt x="276" y="465326"/>
                </a:cubicBezTo>
                <a:cubicBezTo>
                  <a:pt x="1834" y="457658"/>
                  <a:pt x="3828" y="450085"/>
                  <a:pt x="6248" y="442641"/>
                </a:cubicBezTo>
                <a:cubicBezTo>
                  <a:pt x="16818" y="413033"/>
                  <a:pt x="30545" y="384633"/>
                  <a:pt x="47197" y="357924"/>
                </a:cubicBezTo>
                <a:cubicBezTo>
                  <a:pt x="74056" y="314981"/>
                  <a:pt x="106644" y="275845"/>
                  <a:pt x="144072" y="241580"/>
                </a:cubicBezTo>
                <a:cubicBezTo>
                  <a:pt x="159902" y="227194"/>
                  <a:pt x="176515" y="213682"/>
                  <a:pt x="193837" y="201105"/>
                </a:cubicBezTo>
                <a:cubicBezTo>
                  <a:pt x="224828" y="178611"/>
                  <a:pt x="257008" y="157779"/>
                  <a:pt x="290238" y="138697"/>
                </a:cubicBezTo>
                <a:cubicBezTo>
                  <a:pt x="308900" y="128137"/>
                  <a:pt x="328105" y="118554"/>
                  <a:pt x="347776" y="109987"/>
                </a:cubicBezTo>
                <a:cubicBezTo>
                  <a:pt x="365217" y="102081"/>
                  <a:pt x="382658" y="94080"/>
                  <a:pt x="400669" y="87396"/>
                </a:cubicBezTo>
                <a:cubicBezTo>
                  <a:pt x="408057" y="84622"/>
                  <a:pt x="415089" y="80988"/>
                  <a:pt x="421617" y="76572"/>
                </a:cubicBezTo>
                <a:cubicBezTo>
                  <a:pt x="447874" y="59063"/>
                  <a:pt x="475173" y="43344"/>
                  <a:pt x="503042" y="28471"/>
                </a:cubicBezTo>
                <a:cubicBezTo>
                  <a:pt x="522063" y="18571"/>
                  <a:pt x="542037" y="10592"/>
                  <a:pt x="562664" y="4657"/>
                </a:cubicBezTo>
                <a:cubicBezTo>
                  <a:pt x="575734" y="877"/>
                  <a:pt x="589365" y="-620"/>
                  <a:pt x="602950" y="233"/>
                </a:cubicBezTo>
                <a:cubicBezTo>
                  <a:pt x="617621" y="806"/>
                  <a:pt x="632212" y="2665"/>
                  <a:pt x="646553" y="5786"/>
                </a:cubicBezTo>
                <a:cubicBezTo>
                  <a:pt x="655421" y="7539"/>
                  <a:pt x="664375" y="8827"/>
                  <a:pt x="673379" y="9646"/>
                </a:cubicBezTo>
                <a:cubicBezTo>
                  <a:pt x="685702" y="11152"/>
                  <a:pt x="698024" y="12752"/>
                  <a:pt x="710252" y="14729"/>
                </a:cubicBezTo>
                <a:cubicBezTo>
                  <a:pt x="714634" y="15701"/>
                  <a:pt x="718895" y="17153"/>
                  <a:pt x="722954" y="19058"/>
                </a:cubicBezTo>
                <a:cubicBezTo>
                  <a:pt x="727101" y="20887"/>
                  <a:pt x="731593" y="21818"/>
                  <a:pt x="736130" y="21788"/>
                </a:cubicBezTo>
                <a:cubicBezTo>
                  <a:pt x="763225" y="22070"/>
                  <a:pt x="790282" y="23861"/>
                  <a:pt x="817175" y="27154"/>
                </a:cubicBezTo>
                <a:cubicBezTo>
                  <a:pt x="844184" y="29578"/>
                  <a:pt x="871004" y="33760"/>
                  <a:pt x="897462" y="39673"/>
                </a:cubicBezTo>
                <a:cubicBezTo>
                  <a:pt x="906941" y="41744"/>
                  <a:pt x="917463" y="43438"/>
                  <a:pt x="927321" y="45415"/>
                </a:cubicBezTo>
                <a:cubicBezTo>
                  <a:pt x="952819" y="50592"/>
                  <a:pt x="977560" y="58593"/>
                  <a:pt x="1002584" y="65276"/>
                </a:cubicBezTo>
                <a:cubicBezTo>
                  <a:pt x="1013415" y="68476"/>
                  <a:pt x="1024076" y="72214"/>
                  <a:pt x="1034528" y="76477"/>
                </a:cubicBezTo>
                <a:cubicBezTo>
                  <a:pt x="1075469" y="92531"/>
                  <a:pt x="1115498" y="110788"/>
                  <a:pt x="1154438" y="131167"/>
                </a:cubicBezTo>
                <a:cubicBezTo>
                  <a:pt x="1171423" y="139802"/>
                  <a:pt x="1187330" y="150385"/>
                  <a:pt x="1201832" y="162700"/>
                </a:cubicBezTo>
                <a:cubicBezTo>
                  <a:pt x="1219183" y="177074"/>
                  <a:pt x="1235614" y="192510"/>
                  <a:pt x="1251028" y="208918"/>
                </a:cubicBezTo>
                <a:cubicBezTo>
                  <a:pt x="1261473" y="220720"/>
                  <a:pt x="1270980" y="233308"/>
                  <a:pt x="1279465" y="246569"/>
                </a:cubicBezTo>
                <a:cubicBezTo>
                  <a:pt x="1286783" y="257880"/>
                  <a:pt x="1292792" y="269973"/>
                  <a:pt x="1297381" y="282621"/>
                </a:cubicBezTo>
                <a:cubicBezTo>
                  <a:pt x="1307702" y="312452"/>
                  <a:pt x="1310946" y="344246"/>
                  <a:pt x="1306860" y="375527"/>
                </a:cubicBezTo>
                <a:cubicBezTo>
                  <a:pt x="1305170" y="387787"/>
                  <a:pt x="1301987" y="399798"/>
                  <a:pt x="1297381" y="411296"/>
                </a:cubicBezTo>
                <a:cubicBezTo>
                  <a:pt x="1287602" y="438829"/>
                  <a:pt x="1274114" y="464920"/>
                  <a:pt x="1257285" y="488858"/>
                </a:cubicBezTo>
                <a:cubicBezTo>
                  <a:pt x="1246238" y="504416"/>
                  <a:pt x="1233972" y="519083"/>
                  <a:pt x="1220601" y="532723"/>
                </a:cubicBezTo>
                <a:cubicBezTo>
                  <a:pt x="1186552" y="567200"/>
                  <a:pt x="1148679" y="597736"/>
                  <a:pt x="1107706" y="623746"/>
                </a:cubicBezTo>
                <a:cubicBezTo>
                  <a:pt x="1081070" y="640689"/>
                  <a:pt x="1054150" y="657256"/>
                  <a:pt x="1026566" y="672599"/>
                </a:cubicBezTo>
                <a:cubicBezTo>
                  <a:pt x="1000949" y="686774"/>
                  <a:pt x="974627" y="699655"/>
                  <a:pt x="947701" y="711192"/>
                </a:cubicBezTo>
                <a:cubicBezTo>
                  <a:pt x="898082" y="732844"/>
                  <a:pt x="846912" y="750810"/>
                  <a:pt x="794615" y="764940"/>
                </a:cubicBezTo>
                <a:cubicBezTo>
                  <a:pt x="774994" y="770211"/>
                  <a:pt x="755372" y="775200"/>
                  <a:pt x="735561" y="779812"/>
                </a:cubicBezTo>
                <a:cubicBezTo>
                  <a:pt x="722291" y="782919"/>
                  <a:pt x="708736" y="783483"/>
                  <a:pt x="695560" y="786684"/>
                </a:cubicBezTo>
                <a:cubicBezTo>
                  <a:pt x="683407" y="789394"/>
                  <a:pt x="671036" y="791032"/>
                  <a:pt x="658592" y="791579"/>
                </a:cubicBezTo>
                <a:cubicBezTo>
                  <a:pt x="654137" y="791579"/>
                  <a:pt x="649113" y="792237"/>
                  <a:pt x="645132" y="792896"/>
                </a:cubicBezTo>
                <a:cubicBezTo>
                  <a:pt x="612619" y="797509"/>
                  <a:pt x="579821" y="797132"/>
                  <a:pt x="545223" y="798544"/>
                </a:cubicBezTo>
              </a:path>
            </a:pathLst>
          </a:custGeom>
          <a:solidFill>
            <a:srgbClr val="20B9A3">
              <a:alpha val="80000"/>
            </a:srgbClr>
          </a:solidFill>
          <a:ln w="9456" cap="flat">
            <a:noFill/>
            <a:prstDash val="solid"/>
            <a:miter/>
          </a:ln>
        </p:spPr>
        <p:txBody>
          <a:bodyPr rtlCol="0" anchor="ctr"/>
          <a:lstStyle/>
          <a:p>
            <a:endParaRPr lang="en-AU" sz="1000"/>
          </a:p>
        </p:txBody>
      </p:sp>
      <p:sp>
        <p:nvSpPr>
          <p:cNvPr id="28" name="TextBox 27"/>
          <p:cNvSpPr txBox="1"/>
          <p:nvPr/>
        </p:nvSpPr>
        <p:spPr>
          <a:xfrm>
            <a:off x="469742" y="1674255"/>
            <a:ext cx="5185412" cy="5078313"/>
          </a:xfrm>
          <a:prstGeom prst="rect">
            <a:avLst/>
          </a:prstGeom>
          <a:noFill/>
        </p:spPr>
        <p:txBody>
          <a:bodyPr wrap="square" rtlCol="0">
            <a:spAutoFit/>
          </a:bodyPr>
          <a:lstStyle/>
          <a:p>
            <a:r>
              <a:rPr lang="en-AU" sz="1200" dirty="0"/>
              <a:t>The Reference Price and the Default Market Offer are Government initiatives intended to lower energy prices and improve participation in the market. They operate to set a cap on standing offers and to mandate a consistent benchmark price for comparisons. </a:t>
            </a:r>
          </a:p>
          <a:p>
            <a:endParaRPr lang="en-AU" sz="1200" dirty="0"/>
          </a:p>
          <a:p>
            <a:r>
              <a:rPr lang="en-AU" sz="1200" dirty="0" smtClean="0"/>
              <a:t>While not meant as a proxy for the average market price, the </a:t>
            </a:r>
            <a:r>
              <a:rPr lang="en-AU" sz="1200" dirty="0"/>
              <a:t>aim of the reference price is to make it easy for consumers to compare different electricity plans and prices. In particular, when retailers advertise their electricity plans, they are required to show how it compares to the reference </a:t>
            </a:r>
            <a:r>
              <a:rPr lang="en-AU" sz="1200" dirty="0" smtClean="0"/>
              <a:t>price</a:t>
            </a:r>
            <a:r>
              <a:rPr lang="en-US" sz="1200" dirty="0"/>
              <a:t>. We explained to participants what the reference price was without explicitly telling them it </a:t>
            </a:r>
            <a:r>
              <a:rPr lang="en-US" sz="1200" dirty="0" smtClean="0"/>
              <a:t>generally represents the </a:t>
            </a:r>
            <a:r>
              <a:rPr lang="en-US" sz="1200" dirty="0"/>
              <a:t>highest price </a:t>
            </a:r>
            <a:r>
              <a:rPr lang="en-US" sz="1200" dirty="0" smtClean="0"/>
              <a:t>on offer in </a:t>
            </a:r>
            <a:r>
              <a:rPr lang="en-US" sz="1200" dirty="0"/>
              <a:t>the market</a:t>
            </a:r>
            <a:r>
              <a:rPr lang="en-US" sz="1200" dirty="0" smtClean="0"/>
              <a:t>.</a:t>
            </a:r>
            <a:endParaRPr lang="en-AU" sz="1200" dirty="0"/>
          </a:p>
          <a:p>
            <a:endParaRPr lang="en-AU" sz="1200" dirty="0"/>
          </a:p>
          <a:p>
            <a:r>
              <a:rPr lang="en-AU" sz="1200" dirty="0"/>
              <a:t>We added a comparison to the reference price to the first page of the bill, depicting plans that were </a:t>
            </a:r>
            <a:r>
              <a:rPr lang="en-AU" sz="1200" dirty="0" smtClean="0"/>
              <a:t>below, equal </a:t>
            </a:r>
            <a:r>
              <a:rPr lang="en-AU" sz="1200" dirty="0"/>
              <a:t>to or </a:t>
            </a:r>
            <a:r>
              <a:rPr lang="en-AU" sz="1200" dirty="0" smtClean="0"/>
              <a:t>above the </a:t>
            </a:r>
            <a:r>
              <a:rPr lang="en-AU" sz="1200" dirty="0"/>
              <a:t>reference price. </a:t>
            </a:r>
            <a:r>
              <a:rPr lang="en-AU" sz="1200" dirty="0" smtClean="0"/>
              <a:t>We </a:t>
            </a:r>
            <a:r>
              <a:rPr lang="en-AU" sz="1200" dirty="0"/>
              <a:t>expect that adding the reference price to the bill would make it easier for consumers to quickly compare their </a:t>
            </a:r>
            <a:r>
              <a:rPr lang="en-AU" sz="1200" i="1" dirty="0"/>
              <a:t>current </a:t>
            </a:r>
            <a:r>
              <a:rPr lang="en-AU" sz="1200" dirty="0"/>
              <a:t>plan with </a:t>
            </a:r>
            <a:r>
              <a:rPr lang="en-AU" sz="1200" i="1" dirty="0"/>
              <a:t>advertised</a:t>
            </a:r>
            <a:r>
              <a:rPr lang="en-AU" sz="1200" dirty="0"/>
              <a:t> plans however we were unable to test this.</a:t>
            </a:r>
          </a:p>
          <a:p>
            <a:endParaRPr lang="en-AU" sz="1200" dirty="0"/>
          </a:p>
          <a:p>
            <a:r>
              <a:rPr lang="en-AU" sz="1200" dirty="0"/>
              <a:t>Instead we tested how consumers’ stated intention to shop around changed depending on how their plan compared to the reference price (above, equal to or below). This is a different method to that used to test ‘best offer’ as we asked people explicitly whether they would shop around for a better deal. This means the proportions saying they would switch should not be compared between ‘best offer’ and ‘reference price’.</a:t>
            </a:r>
          </a:p>
          <a:p>
            <a:endParaRPr lang="en-AU" sz="1200" dirty="0"/>
          </a:p>
        </p:txBody>
      </p:sp>
      <p:sp>
        <p:nvSpPr>
          <p:cNvPr id="2" name="Title 1"/>
          <p:cNvSpPr>
            <a:spLocks noGrp="1"/>
          </p:cNvSpPr>
          <p:nvPr>
            <p:ph type="title"/>
          </p:nvPr>
        </p:nvSpPr>
        <p:spPr>
          <a:xfrm>
            <a:off x="479425" y="476250"/>
            <a:ext cx="5235309" cy="775597"/>
          </a:xfrm>
        </p:spPr>
        <p:txBody>
          <a:bodyPr/>
          <a:lstStyle/>
          <a:p>
            <a:r>
              <a:rPr lang="en-US" dirty="0" smtClean="0"/>
              <a:t>We added a comparison to the government ‘reference price’</a:t>
            </a:r>
            <a:endParaRPr lang="en-AU" dirty="0"/>
          </a:p>
        </p:txBody>
      </p:sp>
    </p:spTree>
    <p:extLst>
      <p:ext uri="{BB962C8B-B14F-4D97-AF65-F5344CB8AC3E}">
        <p14:creationId xmlns:p14="http://schemas.microsoft.com/office/powerpoint/2010/main" val="16060995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500C9E6-702F-A843-8A04-80C500C6891A}" type="slidenum">
              <a:rPr lang="en-AU" smtClean="0"/>
              <a:t>55</a:t>
            </a:fld>
            <a:endParaRPr lang="en-AU"/>
          </a:p>
        </p:txBody>
      </p:sp>
      <p:grpSp>
        <p:nvGrpSpPr>
          <p:cNvPr id="5" name="Group 4" descr="Exclamation icon" title="Text with exclamantion icon"/>
          <p:cNvGrpSpPr/>
          <p:nvPr/>
        </p:nvGrpSpPr>
        <p:grpSpPr>
          <a:xfrm>
            <a:off x="993729" y="6275238"/>
            <a:ext cx="10534695" cy="450850"/>
            <a:chOff x="1177880" y="6180588"/>
            <a:chExt cx="10179550" cy="450850"/>
          </a:xfrm>
        </p:grpSpPr>
        <p:sp>
          <p:nvSpPr>
            <p:cNvPr id="39" name="Rectangle 38"/>
            <p:cNvSpPr/>
            <p:nvPr/>
          </p:nvSpPr>
          <p:spPr>
            <a:xfrm>
              <a:off x="1471568" y="6231328"/>
              <a:ext cx="9885862" cy="400110"/>
            </a:xfrm>
            <a:prstGeom prst="rect">
              <a:avLst/>
            </a:prstGeom>
            <a:ln w="28575">
              <a:noFill/>
            </a:ln>
          </p:spPr>
          <p:txBody>
            <a:bodyPr wrap="square">
              <a:spAutoFit/>
            </a:bodyPr>
            <a:lstStyle/>
            <a:p>
              <a:r>
                <a:rPr lang="en-AU" sz="1000" b="1" dirty="0">
                  <a:solidFill>
                    <a:schemeClr val="tx2"/>
                  </a:solidFill>
                </a:rPr>
                <a:t>Caveats: </a:t>
              </a:r>
              <a:r>
                <a:rPr lang="en-AU" sz="1000" dirty="0">
                  <a:solidFill>
                    <a:schemeClr val="tx2"/>
                  </a:solidFill>
                </a:rPr>
                <a:t>1) We asked respondents about their intentions to shop around however we know that people do not always follow through on these intentions</a:t>
              </a:r>
              <a:r>
                <a:rPr lang="en-AU" sz="1000" dirty="0" smtClean="0">
                  <a:solidFill>
                    <a:schemeClr val="tx2"/>
                  </a:solidFill>
                </a:rPr>
                <a:t>. 2) These proportions are not directly comparable to those given in ‘best offer’ testing due to differences in the outcome measures used.</a:t>
              </a:r>
              <a:endParaRPr lang="en-AU" sz="1000" strike="sngStrike" dirty="0">
                <a:solidFill>
                  <a:schemeClr val="tx2"/>
                </a:solidFill>
              </a:endParaRPr>
            </a:p>
          </p:txBody>
        </p:sp>
        <p:grpSp>
          <p:nvGrpSpPr>
            <p:cNvPr id="19" name="Group 18"/>
            <p:cNvGrpSpPr/>
            <p:nvPr/>
          </p:nvGrpSpPr>
          <p:grpSpPr>
            <a:xfrm>
              <a:off x="1177880" y="6180588"/>
              <a:ext cx="293688" cy="450850"/>
              <a:chOff x="9025691" y="5994980"/>
              <a:chExt cx="293688" cy="450850"/>
            </a:xfrm>
            <a:solidFill>
              <a:schemeClr val="tx2"/>
            </a:solidFill>
            <a:effectLst>
              <a:outerShdw blurRad="50800" dist="38100" algn="l" rotWithShape="0">
                <a:prstClr val="black">
                  <a:alpha val="40000"/>
                </a:prstClr>
              </a:outerShdw>
            </a:effectLst>
          </p:grpSpPr>
          <p:sp>
            <p:nvSpPr>
              <p:cNvPr id="20" name="Freeform 16" descr="Icon" title="Icon"/>
              <p:cNvSpPr>
                <a:spLocks/>
              </p:cNvSpPr>
              <p:nvPr/>
            </p:nvSpPr>
            <p:spPr bwMode="auto">
              <a:xfrm>
                <a:off x="9025691" y="5994980"/>
                <a:ext cx="293688" cy="450850"/>
              </a:xfrm>
              <a:custGeom>
                <a:avLst/>
                <a:gdLst>
                  <a:gd name="T0" fmla="*/ 60 w 60"/>
                  <a:gd name="T1" fmla="*/ 30 h 92"/>
                  <a:gd name="T2" fmla="*/ 30 w 60"/>
                  <a:gd name="T3" fmla="*/ 92 h 92"/>
                  <a:gd name="T4" fmla="*/ 0 w 60"/>
                  <a:gd name="T5" fmla="*/ 30 h 92"/>
                  <a:gd name="T6" fmla="*/ 30 w 60"/>
                  <a:gd name="T7" fmla="*/ 0 h 92"/>
                  <a:gd name="T8" fmla="*/ 60 w 60"/>
                  <a:gd name="T9" fmla="*/ 30 h 92"/>
                </a:gdLst>
                <a:ahLst/>
                <a:cxnLst>
                  <a:cxn ang="0">
                    <a:pos x="T0" y="T1"/>
                  </a:cxn>
                  <a:cxn ang="0">
                    <a:pos x="T2" y="T3"/>
                  </a:cxn>
                  <a:cxn ang="0">
                    <a:pos x="T4" y="T5"/>
                  </a:cxn>
                  <a:cxn ang="0">
                    <a:pos x="T6" y="T7"/>
                  </a:cxn>
                  <a:cxn ang="0">
                    <a:pos x="T8" y="T9"/>
                  </a:cxn>
                </a:cxnLst>
                <a:rect l="0" t="0" r="r" b="b"/>
                <a:pathLst>
                  <a:path w="60" h="92">
                    <a:moveTo>
                      <a:pt x="60" y="30"/>
                    </a:moveTo>
                    <a:cubicBezTo>
                      <a:pt x="60" y="47"/>
                      <a:pt x="30" y="92"/>
                      <a:pt x="30" y="92"/>
                    </a:cubicBezTo>
                    <a:cubicBezTo>
                      <a:pt x="30" y="92"/>
                      <a:pt x="0" y="47"/>
                      <a:pt x="0" y="30"/>
                    </a:cubicBezTo>
                    <a:cubicBezTo>
                      <a:pt x="0" y="13"/>
                      <a:pt x="13" y="0"/>
                      <a:pt x="30" y="0"/>
                    </a:cubicBezTo>
                    <a:cubicBezTo>
                      <a:pt x="47" y="0"/>
                      <a:pt x="60" y="13"/>
                      <a:pt x="60" y="30"/>
                    </a:cubicBezTo>
                    <a:close/>
                  </a:path>
                </a:pathLst>
              </a:custGeom>
              <a:grpFill/>
              <a:ln w="19050" cap="rnd">
                <a:solidFill>
                  <a:schemeClr val="bg2"/>
                </a:solidFill>
                <a:prstDash val="solid"/>
                <a:round/>
                <a:headEnd/>
                <a:tailEnd/>
              </a:ln>
              <a:extLst/>
            </p:spPr>
            <p:txBody>
              <a:bodyPr vert="horz" wrap="square" lIns="91440" tIns="45720" rIns="91440" bIns="45720" numCol="1" anchor="t" anchorCtr="0" compatLnSpc="1">
                <a:prstTxWarp prst="textNoShape">
                  <a:avLst/>
                </a:prstTxWarp>
              </a:bodyPr>
              <a:lstStyle/>
              <a:p>
                <a:endParaRPr lang="en-AU" sz="1000"/>
              </a:p>
            </p:txBody>
          </p:sp>
          <p:grpSp>
            <p:nvGrpSpPr>
              <p:cNvPr id="21" name="Group 20"/>
              <p:cNvGrpSpPr/>
              <p:nvPr/>
            </p:nvGrpSpPr>
            <p:grpSpPr>
              <a:xfrm>
                <a:off x="9151509" y="6077685"/>
                <a:ext cx="42051" cy="182037"/>
                <a:chOff x="9955172" y="6297400"/>
                <a:chExt cx="42051" cy="182037"/>
              </a:xfrm>
              <a:grpFill/>
            </p:grpSpPr>
            <p:sp>
              <p:nvSpPr>
                <p:cNvPr id="22" name="Line 193"/>
                <p:cNvSpPr>
                  <a:spLocks noChangeShapeType="1"/>
                </p:cNvSpPr>
                <p:nvPr/>
              </p:nvSpPr>
              <p:spPr bwMode="auto">
                <a:xfrm>
                  <a:off x="9976198" y="6297400"/>
                  <a:ext cx="0" cy="114823"/>
                </a:xfrm>
                <a:prstGeom prst="line">
                  <a:avLst/>
                </a:prstGeom>
                <a:grpFill/>
                <a:ln w="19050" cap="rnd">
                  <a:solidFill>
                    <a:schemeClr val="bg2"/>
                  </a:solidFill>
                  <a:prstDash val="solid"/>
                  <a:round/>
                  <a:headEnd/>
                  <a:tailEnd/>
                </a:ln>
                <a:extLst/>
              </p:spPr>
              <p:txBody>
                <a:bodyPr vert="horz" wrap="square" lIns="91440" tIns="45720" rIns="91440" bIns="45720" numCol="1" anchor="t" anchorCtr="0" compatLnSpc="1">
                  <a:prstTxWarp prst="textNoShape">
                    <a:avLst/>
                  </a:prstTxWarp>
                </a:bodyPr>
                <a:lstStyle/>
                <a:p>
                  <a:endParaRPr lang="en-AU" sz="1000"/>
                </a:p>
              </p:txBody>
            </p:sp>
            <p:sp>
              <p:nvSpPr>
                <p:cNvPr id="23" name="Oval 194"/>
                <p:cNvSpPr>
                  <a:spLocks noChangeArrowheads="1"/>
                </p:cNvSpPr>
                <p:nvPr/>
              </p:nvSpPr>
              <p:spPr bwMode="auto">
                <a:xfrm>
                  <a:off x="9955172" y="6445830"/>
                  <a:ext cx="42051" cy="33607"/>
                </a:xfrm>
                <a:prstGeom prst="ellipse">
                  <a:avLst/>
                </a:prstGeom>
                <a:grpFill/>
                <a:ln w="19050">
                  <a:solidFill>
                    <a:schemeClr val="bg2"/>
                  </a:solidFill>
                  <a:round/>
                  <a:headEnd/>
                  <a:tailEnd/>
                </a:ln>
              </p:spPr>
              <p:txBody>
                <a:bodyPr vert="horz" wrap="square" lIns="91440" tIns="45720" rIns="91440" bIns="45720" numCol="1" anchor="t" anchorCtr="0" compatLnSpc="1">
                  <a:prstTxWarp prst="textNoShape">
                    <a:avLst/>
                  </a:prstTxWarp>
                </a:bodyPr>
                <a:lstStyle/>
                <a:p>
                  <a:endParaRPr lang="en-AU" sz="1000"/>
                </a:p>
              </p:txBody>
            </p:sp>
          </p:grpSp>
        </p:grpSp>
      </p:grpSp>
      <p:sp>
        <p:nvSpPr>
          <p:cNvPr id="4" name="TextBox 3"/>
          <p:cNvSpPr txBox="1"/>
          <p:nvPr/>
        </p:nvSpPr>
        <p:spPr>
          <a:xfrm>
            <a:off x="6976997" y="5396880"/>
            <a:ext cx="4735577" cy="415498"/>
          </a:xfrm>
          <a:prstGeom prst="rect">
            <a:avLst/>
          </a:prstGeom>
          <a:noFill/>
        </p:spPr>
        <p:txBody>
          <a:bodyPr wrap="square" rtlCol="0">
            <a:spAutoFit/>
          </a:bodyPr>
          <a:lstStyle/>
          <a:p>
            <a:r>
              <a:rPr lang="en-AU" sz="1000" dirty="0"/>
              <a:t>Survey </a:t>
            </a:r>
            <a:r>
              <a:rPr lang="en-AU" sz="1000" dirty="0" smtClean="0"/>
              <a:t>question</a:t>
            </a:r>
            <a:r>
              <a:rPr lang="en-AU" sz="1000" dirty="0"/>
              <a:t>: </a:t>
            </a:r>
            <a:r>
              <a:rPr lang="en-AU" sz="1000" dirty="0" smtClean="0"/>
              <a:t>“If </a:t>
            </a:r>
            <a:r>
              <a:rPr lang="en-AU" sz="1000" dirty="0"/>
              <a:t>I saw on my bill that the plan was [equal to/11% less than/22% less than/5% more than] the reference price, I would </a:t>
            </a:r>
            <a:r>
              <a:rPr lang="en-AU" sz="1000" dirty="0" smtClean="0"/>
              <a:t>…”</a:t>
            </a:r>
            <a:endParaRPr lang="en-AU" dirty="0"/>
          </a:p>
        </p:txBody>
      </p:sp>
      <p:grpSp>
        <p:nvGrpSpPr>
          <p:cNvPr id="17" name="Group 16" descr="Chart showing % who would shop around for a better deal. For plans equal to the reference price, 40% of respondents said they would ‘shop around for a better deal’. For plans where price on bill was 11% less than the reference price, 29% of respondents said they would ‘shop around for a better deal’. For plans where price on bill was 22% less than the reference price, 26% of respondents said they would ‘shop around for a better deal’." title="Chart"/>
          <p:cNvGrpSpPr/>
          <p:nvPr/>
        </p:nvGrpSpPr>
        <p:grpSpPr>
          <a:xfrm>
            <a:off x="6715592" y="1948366"/>
            <a:ext cx="4996982" cy="3448514"/>
            <a:chOff x="5868784" y="2110241"/>
            <a:chExt cx="5462589" cy="3448514"/>
          </a:xfrm>
        </p:grpSpPr>
        <p:graphicFrame>
          <p:nvGraphicFramePr>
            <p:cNvPr id="25" name="Chart 24"/>
            <p:cNvGraphicFramePr>
              <a:graphicFrameLocks/>
            </p:cNvGraphicFramePr>
            <p:nvPr>
              <p:extLst>
                <p:ext uri="{D42A27DB-BD31-4B8C-83A1-F6EECF244321}">
                  <p14:modId xmlns:p14="http://schemas.microsoft.com/office/powerpoint/2010/main" val="1560461654"/>
                </p:ext>
              </p:extLst>
            </p:nvPr>
          </p:nvGraphicFramePr>
          <p:xfrm>
            <a:off x="5868784" y="2110241"/>
            <a:ext cx="5462589" cy="3448514"/>
          </p:xfrm>
          <a:graphic>
            <a:graphicData uri="http://schemas.openxmlformats.org/drawingml/2006/chart">
              <c:chart xmlns:c="http://schemas.openxmlformats.org/drawingml/2006/chart" xmlns:r="http://schemas.openxmlformats.org/officeDocument/2006/relationships" r:id="rId3"/>
            </a:graphicData>
          </a:graphic>
        </p:graphicFrame>
        <p:sp>
          <p:nvSpPr>
            <p:cNvPr id="26" name="Rectangle 25"/>
            <p:cNvSpPr/>
            <p:nvPr/>
          </p:nvSpPr>
          <p:spPr>
            <a:xfrm>
              <a:off x="7002592" y="2128810"/>
              <a:ext cx="3650531" cy="276999"/>
            </a:xfrm>
            <a:prstGeom prst="rect">
              <a:avLst/>
            </a:prstGeom>
          </p:spPr>
          <p:txBody>
            <a:bodyPr wrap="none">
              <a:spAutoFit/>
            </a:bodyPr>
            <a:lstStyle/>
            <a:p>
              <a:pPr algn="ctr">
                <a:defRPr sz="1000" b="0" i="0" u="none" strike="noStrike" kern="1200" baseline="0">
                  <a:solidFill>
                    <a:sysClr val="windowText" lastClr="000000"/>
                  </a:solidFill>
                  <a:latin typeface="+mn-lt"/>
                  <a:ea typeface="+mn-ea"/>
                  <a:cs typeface="+mn-cs"/>
                </a:defRPr>
              </a:pPr>
              <a:r>
                <a:rPr lang="en-AU" sz="1200" b="1" dirty="0"/>
                <a:t>% who would shop around for a better deal</a:t>
              </a:r>
            </a:p>
          </p:txBody>
        </p:sp>
      </p:grpSp>
      <p:sp>
        <p:nvSpPr>
          <p:cNvPr id="6" name="TextBox 5"/>
          <p:cNvSpPr txBox="1"/>
          <p:nvPr/>
        </p:nvSpPr>
        <p:spPr>
          <a:xfrm>
            <a:off x="489473" y="5166360"/>
            <a:ext cx="5885927" cy="738664"/>
          </a:xfrm>
          <a:prstGeom prst="rect">
            <a:avLst/>
          </a:prstGeom>
          <a:noFill/>
        </p:spPr>
        <p:txBody>
          <a:bodyPr wrap="square" lIns="0" rtlCol="0">
            <a:spAutoFit/>
          </a:bodyPr>
          <a:lstStyle/>
          <a:p>
            <a:r>
              <a:rPr lang="en-AU" sz="1050" b="1" dirty="0"/>
              <a:t>Note: </a:t>
            </a:r>
            <a:r>
              <a:rPr lang="en-AU" sz="1050" dirty="0"/>
              <a:t>we also tested the impact of information showing an energy plan that was </a:t>
            </a:r>
            <a:r>
              <a:rPr lang="en-AU" sz="1050" i="1" dirty="0"/>
              <a:t>above</a:t>
            </a:r>
            <a:r>
              <a:rPr lang="en-AU" sz="1050" dirty="0"/>
              <a:t> the reference price, and found an even higher inclination to shop around. </a:t>
            </a:r>
            <a:r>
              <a:rPr lang="en-US" sz="1050" dirty="0"/>
              <a:t>However, to our knowledge, there are very few market offers currently available in the market that are higher than the reference price so we have focused on the results for the other 3 groups. </a:t>
            </a:r>
            <a:endParaRPr lang="en-AU" sz="1050" dirty="0"/>
          </a:p>
        </p:txBody>
      </p:sp>
      <p:sp>
        <p:nvSpPr>
          <p:cNvPr id="16" name="TextBox 15"/>
          <p:cNvSpPr txBox="1"/>
          <p:nvPr/>
        </p:nvSpPr>
        <p:spPr>
          <a:xfrm>
            <a:off x="489473" y="1935619"/>
            <a:ext cx="6031977" cy="3093154"/>
          </a:xfrm>
          <a:prstGeom prst="rect">
            <a:avLst/>
          </a:prstGeom>
          <a:noFill/>
        </p:spPr>
        <p:txBody>
          <a:bodyPr wrap="square" lIns="0" rtlCol="0">
            <a:spAutoFit/>
          </a:bodyPr>
          <a:lstStyle/>
          <a:p>
            <a:pPr algn="just">
              <a:spcAft>
                <a:spcPts val="600"/>
              </a:spcAft>
            </a:pPr>
            <a:r>
              <a:rPr lang="en-AU" sz="1200" dirty="0"/>
              <a:t>We tested the impact of including information that the energy plans was equal to or below the reference price. </a:t>
            </a:r>
          </a:p>
          <a:p>
            <a:pPr algn="just">
              <a:spcAft>
                <a:spcPts val="600"/>
              </a:spcAft>
            </a:pPr>
            <a:r>
              <a:rPr lang="en-AU" sz="1200" dirty="0"/>
              <a:t>For plans equal to the reference price, 40% of respondents said they would </a:t>
            </a:r>
            <a:r>
              <a:rPr lang="en-US" sz="1200" dirty="0"/>
              <a:t>‘shop around for a better deal’</a:t>
            </a:r>
            <a:r>
              <a:rPr lang="en-AU" sz="1200" dirty="0"/>
              <a:t>. But this proportion decreased for those with a plan below the reference price.  The extent of the gap between plan and reference price made little difference in the examples we tested.</a:t>
            </a:r>
            <a:endParaRPr lang="en-US" sz="1200" dirty="0"/>
          </a:p>
          <a:p>
            <a:pPr algn="just">
              <a:spcAft>
                <a:spcPts val="600"/>
              </a:spcAft>
            </a:pPr>
            <a:r>
              <a:rPr lang="en-US" sz="1200" dirty="0"/>
              <a:t>In practice the reference price </a:t>
            </a:r>
            <a:r>
              <a:rPr lang="en-US" sz="1200" dirty="0" smtClean="0"/>
              <a:t>generally represents the highest price in the market. </a:t>
            </a:r>
            <a:r>
              <a:rPr lang="en-US" sz="1200" dirty="0"/>
              <a:t>It is possible that consumers who have plans below the reference price will incorrectly interpret the reference price comparison as a sign they are on a good plan, inducing complacency. However, we did not test this directly so this remains a question for further research.</a:t>
            </a:r>
          </a:p>
          <a:p>
            <a:pPr algn="just">
              <a:spcAft>
                <a:spcPts val="600"/>
              </a:spcAft>
            </a:pPr>
            <a:r>
              <a:rPr lang="en-AU" sz="1200" dirty="0" smtClean="0"/>
              <a:t>78% </a:t>
            </a:r>
            <a:r>
              <a:rPr lang="en-AU" sz="1200" dirty="0"/>
              <a:t>of respondents </a:t>
            </a:r>
            <a:r>
              <a:rPr lang="en-AU" sz="1200" dirty="0" smtClean="0"/>
              <a:t>agreed (at least ‘slightly’) that </a:t>
            </a:r>
            <a:r>
              <a:rPr lang="en-AU" sz="1200" dirty="0"/>
              <a:t>they would value having reference price information on their </a:t>
            </a:r>
            <a:r>
              <a:rPr lang="en-AU" sz="1200" dirty="0" smtClean="0"/>
              <a:t>bill. </a:t>
            </a:r>
            <a:r>
              <a:rPr lang="en-AU" sz="1200" dirty="0"/>
              <a:t>This finding was backed up in the focus groups where both CALD and 65+ cohorts finding the inclusion of a reference price as useful. However, the 65+ noted </a:t>
            </a:r>
            <a:r>
              <a:rPr lang="en-US" sz="1200" dirty="0"/>
              <a:t>it is not deemed to be as useful as </a:t>
            </a:r>
            <a:r>
              <a:rPr lang="en-US" sz="1200" dirty="0" smtClean="0"/>
              <a:t>personal, historical usage </a:t>
            </a:r>
            <a:r>
              <a:rPr lang="en-US" sz="1200" dirty="0"/>
              <a:t>data. </a:t>
            </a:r>
          </a:p>
        </p:txBody>
      </p:sp>
      <p:sp>
        <p:nvSpPr>
          <p:cNvPr id="15" name="Text Placeholder 3"/>
          <p:cNvSpPr>
            <a:spLocks noGrp="1"/>
          </p:cNvSpPr>
          <p:nvPr>
            <p:ph type="body" sz="quarter" idx="13"/>
          </p:nvPr>
        </p:nvSpPr>
        <p:spPr>
          <a:xfrm>
            <a:off x="489473" y="1417355"/>
            <a:ext cx="11233150" cy="215444"/>
          </a:xfrm>
        </p:spPr>
        <p:txBody>
          <a:bodyPr/>
          <a:lstStyle/>
          <a:p>
            <a:r>
              <a:rPr lang="en-AU" sz="1400" b="1" dirty="0">
                <a:solidFill>
                  <a:schemeClr val="accent1"/>
                </a:solidFill>
              </a:rPr>
              <a:t>But the reference price could induce complacency for consumers whose plans are below the reference price</a:t>
            </a:r>
          </a:p>
        </p:txBody>
      </p:sp>
      <p:sp>
        <p:nvSpPr>
          <p:cNvPr id="2" name="Title 1"/>
          <p:cNvSpPr>
            <a:spLocks noGrp="1"/>
          </p:cNvSpPr>
          <p:nvPr>
            <p:ph type="title"/>
          </p:nvPr>
        </p:nvSpPr>
        <p:spPr>
          <a:xfrm>
            <a:off x="489473" y="476250"/>
            <a:ext cx="11233150" cy="775597"/>
          </a:xfrm>
        </p:spPr>
        <p:txBody>
          <a:bodyPr/>
          <a:lstStyle/>
          <a:p>
            <a:r>
              <a:rPr lang="en-US" dirty="0"/>
              <a:t>Including the reference price may prompt some consumers to shop around</a:t>
            </a:r>
            <a:endParaRPr lang="en-AU" dirty="0"/>
          </a:p>
        </p:txBody>
      </p:sp>
    </p:spTree>
    <p:extLst>
      <p:ext uri="{BB962C8B-B14F-4D97-AF65-F5344CB8AC3E}">
        <p14:creationId xmlns:p14="http://schemas.microsoft.com/office/powerpoint/2010/main" val="18031333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146FAA3-5F10-EC41-882E-FB4187E570D3}" type="slidenum">
              <a:rPr lang="en-AU" smtClean="0"/>
              <a:pPr/>
              <a:t>56</a:t>
            </a:fld>
            <a:endParaRPr lang="en-AU"/>
          </a:p>
        </p:txBody>
      </p:sp>
      <p:graphicFrame>
        <p:nvGraphicFramePr>
          <p:cNvPr id="6" name="Table 5" descr="G. Bill comprehension: energy usage and solar exports"/>
          <p:cNvGraphicFramePr>
            <a:graphicFrameLocks noGrp="1"/>
          </p:cNvGraphicFramePr>
          <p:nvPr>
            <p:extLst>
              <p:ext uri="{D42A27DB-BD31-4B8C-83A1-F6EECF244321}">
                <p14:modId xmlns:p14="http://schemas.microsoft.com/office/powerpoint/2010/main" val="2350941319"/>
              </p:ext>
            </p:extLst>
          </p:nvPr>
        </p:nvGraphicFramePr>
        <p:xfrm>
          <a:off x="546099" y="1226471"/>
          <a:ext cx="11166476" cy="4023360"/>
        </p:xfrm>
        <a:graphic>
          <a:graphicData uri="http://schemas.openxmlformats.org/drawingml/2006/table">
            <a:tbl>
              <a:tblPr firstRow="1" bandRow="1">
                <a:tableStyleId>{5C22544A-7EE6-4342-B048-85BDC9FD1C3A}</a:tableStyleId>
              </a:tblPr>
              <a:tblGrid>
                <a:gridCol w="463551">
                  <a:extLst>
                    <a:ext uri="{9D8B030D-6E8A-4147-A177-3AD203B41FA5}">
                      <a16:colId xmlns:a16="http://schemas.microsoft.com/office/drawing/2014/main" val="2038765868"/>
                    </a:ext>
                  </a:extLst>
                </a:gridCol>
                <a:gridCol w="10702925">
                  <a:extLst>
                    <a:ext uri="{9D8B030D-6E8A-4147-A177-3AD203B41FA5}">
                      <a16:colId xmlns:a16="http://schemas.microsoft.com/office/drawing/2014/main" val="1348013624"/>
                    </a:ext>
                  </a:extLst>
                </a:gridCol>
              </a:tblGrid>
              <a:tr h="460535">
                <a:tc>
                  <a:txBody>
                    <a:bodyPr/>
                    <a:lstStyle/>
                    <a:p>
                      <a:pPr>
                        <a:lnSpc>
                          <a:spcPct val="150000"/>
                        </a:lnSpc>
                      </a:pPr>
                      <a:r>
                        <a:rPr lang="en-AU" b="1" dirty="0" smtClean="0">
                          <a:solidFill>
                            <a:schemeClr val="bg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ct val="150000"/>
                        </a:lnSpc>
                      </a:pPr>
                      <a:r>
                        <a:rPr lang="en-AU" b="1" dirty="0" smtClean="0">
                          <a:solidFill>
                            <a:schemeClr val="bg1"/>
                          </a:solidFill>
                        </a:rPr>
                        <a:t>Context and research design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9906460"/>
                  </a:ext>
                </a:extLst>
              </a:tr>
              <a:tr h="460535">
                <a:tc>
                  <a:txBody>
                    <a:bodyPr/>
                    <a:lstStyle/>
                    <a:p>
                      <a:pPr>
                        <a:lnSpc>
                          <a:spcPct val="150000"/>
                        </a:lnSpc>
                      </a:pPr>
                      <a:r>
                        <a:rPr lang="en-AU" b="1" dirty="0" smtClean="0">
                          <a:solidFill>
                            <a:schemeClr val="bg1"/>
                          </a:solidFill>
                        </a:rPr>
                        <a:t>B.</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AU" b="1" smtClean="0">
                          <a:solidFill>
                            <a:schemeClr val="bg1"/>
                          </a:solidFill>
                        </a:rPr>
                        <a:t>Survey overview</a:t>
                      </a:r>
                      <a:endParaRPr lang="en-AU" b="1" dirty="0" smtClean="0">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93609543"/>
                  </a:ext>
                </a:extLst>
              </a:tr>
              <a:tr h="460535">
                <a:tc>
                  <a:txBody>
                    <a:bodyPr/>
                    <a:lstStyle/>
                    <a:p>
                      <a:pPr>
                        <a:lnSpc>
                          <a:spcPct val="150000"/>
                        </a:lnSpc>
                      </a:pPr>
                      <a:r>
                        <a:rPr lang="en-AU" b="1" dirty="0" smtClean="0">
                          <a:solidFill>
                            <a:schemeClr val="bg1"/>
                          </a:solidFill>
                        </a:rPr>
                        <a:t>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AU" b="1" smtClean="0">
                          <a:solidFill>
                            <a:schemeClr val="bg1"/>
                          </a:solidFill>
                        </a:rPr>
                        <a:t>Bill content</a:t>
                      </a:r>
                      <a:endParaRPr lang="en-AU"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2763270"/>
                  </a:ext>
                </a:extLst>
              </a:tr>
              <a:tr h="460535">
                <a:tc>
                  <a:txBody>
                    <a:bodyPr/>
                    <a:lstStyle/>
                    <a:p>
                      <a:pPr>
                        <a:lnSpc>
                          <a:spcPct val="150000"/>
                        </a:lnSpc>
                      </a:pPr>
                      <a:r>
                        <a:rPr lang="en-AU" b="1" dirty="0" smtClean="0">
                          <a:solidFill>
                            <a:schemeClr val="bg1"/>
                          </a:solidFill>
                        </a:rPr>
                        <a:t>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AU" b="1" dirty="0" smtClean="0">
                          <a:solidFill>
                            <a:schemeClr val="bg1"/>
                          </a:solidFill>
                        </a:rPr>
                        <a:t>Bill simplification: length</a:t>
                      </a:r>
                      <a:r>
                        <a:rPr lang="en-AU" b="1" baseline="0" dirty="0" smtClean="0">
                          <a:solidFill>
                            <a:schemeClr val="bg1"/>
                          </a:solidFill>
                        </a:rPr>
                        <a:t> and layout</a:t>
                      </a:r>
                      <a:endParaRPr lang="en-AU"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5524755"/>
                  </a:ext>
                </a:extLst>
              </a:tr>
              <a:tr h="460535">
                <a:tc>
                  <a:txBody>
                    <a:bodyPr/>
                    <a:lstStyle/>
                    <a:p>
                      <a:pPr>
                        <a:lnSpc>
                          <a:spcPct val="150000"/>
                        </a:lnSpc>
                      </a:pPr>
                      <a:r>
                        <a:rPr lang="en-AU" b="1" dirty="0" smtClean="0">
                          <a:solidFill>
                            <a:schemeClr val="bg1"/>
                          </a:solidFill>
                        </a:rPr>
                        <a: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US" b="1" smtClean="0">
                          <a:solidFill>
                            <a:schemeClr val="bg1"/>
                          </a:solidFill>
                        </a:rPr>
                        <a:t>Bill comprehension: how the bill is calculated</a:t>
                      </a:r>
                      <a:endParaRPr lang="en-US"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15367288"/>
                  </a:ext>
                </a:extLst>
              </a:tr>
              <a:tr h="460535">
                <a:tc>
                  <a:txBody>
                    <a:bodyPr/>
                    <a:lstStyle/>
                    <a:p>
                      <a:pPr>
                        <a:lnSpc>
                          <a:spcPct val="150000"/>
                        </a:lnSpc>
                      </a:pPr>
                      <a:r>
                        <a:rPr lang="en-AU" b="1" smtClean="0">
                          <a:solidFill>
                            <a:schemeClr val="bg1"/>
                          </a:solidFill>
                        </a:rPr>
                        <a:t>F.</a:t>
                      </a:r>
                      <a:endParaRPr lang="en-AU"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AU" b="1" smtClean="0">
                          <a:solidFill>
                            <a:schemeClr val="bg1"/>
                          </a:solidFill>
                        </a:rPr>
                        <a:t>Bill</a:t>
                      </a:r>
                      <a:r>
                        <a:rPr lang="en-AU" b="1" baseline="0" smtClean="0">
                          <a:solidFill>
                            <a:schemeClr val="bg1"/>
                          </a:solidFill>
                        </a:rPr>
                        <a:t> c</a:t>
                      </a:r>
                      <a:r>
                        <a:rPr lang="en-AU" b="1" smtClean="0">
                          <a:solidFill>
                            <a:schemeClr val="bg1"/>
                          </a:solidFill>
                        </a:rPr>
                        <a:t>omprehension: switching and market engagement</a:t>
                      </a:r>
                      <a:endParaRPr lang="en-AU"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56872847"/>
                  </a:ext>
                </a:extLst>
              </a:tr>
              <a:tr h="460535">
                <a:tc>
                  <a:txBody>
                    <a:bodyPr/>
                    <a:lstStyle/>
                    <a:p>
                      <a:pPr>
                        <a:lnSpc>
                          <a:spcPct val="150000"/>
                        </a:lnSpc>
                      </a:pPr>
                      <a:r>
                        <a:rPr lang="en-AU" b="1" smtClean="0">
                          <a:solidFill>
                            <a:schemeClr val="bg1"/>
                          </a:solidFill>
                        </a:rPr>
                        <a:t>G.</a:t>
                      </a:r>
                      <a:endParaRPr lang="en-AU"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42E3B"/>
                    </a:solidFill>
                  </a:tcPr>
                </a:tc>
                <a:tc>
                  <a:txBody>
                    <a:bodyPr/>
                    <a:lstStyle/>
                    <a:p>
                      <a:pPr>
                        <a:lnSpc>
                          <a:spcPct val="150000"/>
                        </a:lnSpc>
                      </a:pPr>
                      <a:r>
                        <a:rPr lang="en-US" b="1" dirty="0" smtClean="0">
                          <a:solidFill>
                            <a:schemeClr val="bg1"/>
                          </a:solidFill>
                        </a:rPr>
                        <a:t>Bill comprehension: energy usage and solar exports</a:t>
                      </a:r>
                      <a:endParaRPr lang="en-AU"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42E3B"/>
                    </a:solidFill>
                  </a:tcPr>
                </a:tc>
                <a:extLst>
                  <a:ext uri="{0D108BD9-81ED-4DB2-BD59-A6C34878D82A}">
                    <a16:rowId xmlns:a16="http://schemas.microsoft.com/office/drawing/2014/main" val="2188239260"/>
                  </a:ext>
                </a:extLst>
              </a:tr>
              <a:tr h="460535">
                <a:tc>
                  <a:txBody>
                    <a:bodyPr/>
                    <a:lstStyle/>
                    <a:p>
                      <a:pPr>
                        <a:lnSpc>
                          <a:spcPct val="150000"/>
                        </a:lnSpc>
                      </a:pPr>
                      <a:r>
                        <a:rPr lang="en-AU" b="1" dirty="0" smtClean="0">
                          <a:solidFill>
                            <a:schemeClr val="bg1"/>
                          </a:solidFill>
                        </a:rPr>
                        <a:t>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AU" b="1" dirty="0" smtClean="0">
                          <a:solidFill>
                            <a:schemeClr val="bg1"/>
                          </a:solidFill>
                        </a:rPr>
                        <a:t>Limitations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89596059"/>
                  </a:ext>
                </a:extLst>
              </a:tr>
            </a:tbl>
          </a:graphicData>
        </a:graphic>
      </p:graphicFrame>
      <p:sp>
        <p:nvSpPr>
          <p:cNvPr id="5" name="Title 5"/>
          <p:cNvSpPr>
            <a:spLocks noGrp="1"/>
          </p:cNvSpPr>
          <p:nvPr>
            <p:ph type="title"/>
          </p:nvPr>
        </p:nvSpPr>
        <p:spPr>
          <a:xfrm>
            <a:off x="479425" y="476250"/>
            <a:ext cx="11233150" cy="443198"/>
          </a:xfrm>
        </p:spPr>
        <p:txBody>
          <a:bodyPr/>
          <a:lstStyle/>
          <a:p>
            <a:r>
              <a:rPr lang="en-AU" sz="3200" dirty="0" smtClean="0"/>
              <a:t>Contents</a:t>
            </a:r>
            <a:endParaRPr lang="en-AU" sz="3200" dirty="0"/>
          </a:p>
        </p:txBody>
      </p:sp>
    </p:spTree>
    <p:extLst>
      <p:ext uri="{BB962C8B-B14F-4D97-AF65-F5344CB8AC3E}">
        <p14:creationId xmlns:p14="http://schemas.microsoft.com/office/powerpoint/2010/main" val="25999057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DEECEA"/>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340463" y="6481780"/>
            <a:ext cx="412751" cy="123111"/>
          </a:xfrm>
        </p:spPr>
        <p:txBody>
          <a:bodyPr/>
          <a:lstStyle/>
          <a:p>
            <a:fld id="{0500C9E6-702F-A843-8A04-80C500C6891A}" type="slidenum">
              <a:rPr lang="en-AU" smtClean="0"/>
              <a:t>57</a:t>
            </a:fld>
            <a:endParaRPr lang="en-AU" dirty="0"/>
          </a:p>
        </p:txBody>
      </p:sp>
      <p:sp>
        <p:nvSpPr>
          <p:cNvPr id="12" name="Text Placeholder 3"/>
          <p:cNvSpPr>
            <a:spLocks noGrp="1"/>
          </p:cNvSpPr>
          <p:nvPr>
            <p:ph type="body" sz="quarter" idx="4294967295"/>
          </p:nvPr>
        </p:nvSpPr>
        <p:spPr>
          <a:xfrm>
            <a:off x="479425" y="1124675"/>
            <a:ext cx="11273789" cy="5480215"/>
          </a:xfrm>
        </p:spPr>
        <p:txBody>
          <a:bodyPr numCol="4" spcCol="360000"/>
          <a:lstStyle/>
          <a:p>
            <a:r>
              <a:rPr lang="en-AU" b="1" dirty="0">
                <a:solidFill>
                  <a:schemeClr val="tx1"/>
                </a:solidFill>
              </a:rPr>
              <a:t>What we investigated</a:t>
            </a:r>
            <a:endParaRPr lang="en-US" b="1" spc="-20" dirty="0">
              <a:solidFill>
                <a:schemeClr val="tx1"/>
              </a:solidFill>
            </a:endParaRPr>
          </a:p>
          <a:p>
            <a:r>
              <a:rPr lang="en-US" sz="1200" spc="-20" dirty="0">
                <a:solidFill>
                  <a:srgbClr val="000000"/>
                </a:solidFill>
              </a:rPr>
              <a:t>How can we make it easier for consumers to understand their energy consumption and production, to assist with using energy efficiently?</a:t>
            </a:r>
          </a:p>
          <a:p>
            <a:r>
              <a:rPr lang="en-US" sz="1200" spc="-20" dirty="0">
                <a:solidFill>
                  <a:srgbClr val="000000"/>
                </a:solidFill>
              </a:rPr>
              <a:t>We investigated 3 types of content designed to make it easier for consumers to understand their patterns of energy use and production:</a:t>
            </a:r>
          </a:p>
          <a:p>
            <a:pPr marL="171450" indent="-171450">
              <a:buFont typeface="Arial" panose="020B0604020202020204" pitchFamily="34" charset="0"/>
              <a:buChar char="•"/>
            </a:pPr>
            <a:r>
              <a:rPr lang="en-US" sz="1200" spc="-20" dirty="0">
                <a:solidFill>
                  <a:srgbClr val="000000"/>
                </a:solidFill>
              </a:rPr>
              <a:t>Benchmarks (or peer comparisons) provide a comparison with the amount of energy used by other households in the community, making it easier for people to work out how their usage compares with similarly sized households.</a:t>
            </a:r>
          </a:p>
          <a:p>
            <a:pPr marL="171450" indent="-171450">
              <a:buFont typeface="Arial" panose="020B0604020202020204" pitchFamily="34" charset="0"/>
              <a:buChar char="•"/>
            </a:pPr>
            <a:r>
              <a:rPr lang="en-US" sz="1200" spc="-20" dirty="0">
                <a:solidFill>
                  <a:srgbClr val="000000"/>
                </a:solidFill>
              </a:rPr>
              <a:t>Historical usage charts show electricity use over the past year (usually 13 months or 5 quarters).</a:t>
            </a:r>
          </a:p>
          <a:p>
            <a:pPr marL="171450" indent="-171450">
              <a:buFont typeface="Arial" panose="020B0604020202020204" pitchFamily="34" charset="0"/>
              <a:buChar char="•"/>
            </a:pPr>
            <a:r>
              <a:rPr lang="en-US" sz="1200" spc="-20" dirty="0">
                <a:solidFill>
                  <a:srgbClr val="000000"/>
                </a:solidFill>
              </a:rPr>
              <a:t>Solar export charts are not yet common on Australian bills. They depict how much energy has been transferred to the grid, and allow a comparison between the household’s energy usage and generation.</a:t>
            </a:r>
          </a:p>
          <a:p>
            <a:r>
              <a:rPr lang="en-AU" b="1" dirty="0">
                <a:solidFill>
                  <a:schemeClr val="tx1"/>
                </a:solidFill>
              </a:rPr>
              <a:t>Benchmarks</a:t>
            </a:r>
            <a:endParaRPr lang="en-US" b="1" dirty="0">
              <a:solidFill>
                <a:schemeClr val="tx1"/>
              </a:solidFill>
            </a:endParaRPr>
          </a:p>
          <a:p>
            <a:r>
              <a:rPr lang="en-US" sz="1200" spc="-20" dirty="0">
                <a:solidFill>
                  <a:srgbClr val="000000"/>
                </a:solidFill>
              </a:rPr>
              <a:t>A recent literature review by CSIRO concluded that: “Presenting electricity consumption benchmarks on household bills is likely to benefit some, but not all, customers.” </a:t>
            </a:r>
          </a:p>
          <a:p>
            <a:r>
              <a:rPr lang="en-US" sz="1200" spc="-20" dirty="0">
                <a:solidFill>
                  <a:srgbClr val="000000"/>
                </a:solidFill>
              </a:rPr>
              <a:t>It made recommendations to improve benchmark design and delivery: </a:t>
            </a:r>
            <a:endParaRPr lang="en-AU" sz="1200" spc="-20" dirty="0">
              <a:solidFill>
                <a:srgbClr val="000000"/>
              </a:solidFill>
            </a:endParaRPr>
          </a:p>
          <a:p>
            <a:pPr marL="171450" indent="-171450">
              <a:buFont typeface="Arial" panose="020B0604020202020204" pitchFamily="34" charset="0"/>
              <a:buChar char="•"/>
            </a:pPr>
            <a:r>
              <a:rPr lang="en-US" sz="1200" spc="-20" dirty="0">
                <a:solidFill>
                  <a:srgbClr val="000000"/>
                </a:solidFill>
              </a:rPr>
              <a:t>Benchmarks should be visible and prominent</a:t>
            </a:r>
            <a:endParaRPr lang="en-AU" sz="1200" spc="-20" dirty="0">
              <a:solidFill>
                <a:srgbClr val="000000"/>
              </a:solidFill>
            </a:endParaRPr>
          </a:p>
          <a:p>
            <a:pPr marL="171450" indent="-171450">
              <a:buFont typeface="Arial" panose="020B0604020202020204" pitchFamily="34" charset="0"/>
              <a:buChar char="•"/>
            </a:pPr>
            <a:r>
              <a:rPr lang="en-US" sz="1200" spc="-20" dirty="0">
                <a:solidFill>
                  <a:srgbClr val="000000"/>
                </a:solidFill>
              </a:rPr>
              <a:t>Associate benchmarks with a credible source</a:t>
            </a:r>
            <a:endParaRPr lang="en-AU" sz="1200" spc="-20" dirty="0">
              <a:solidFill>
                <a:srgbClr val="000000"/>
              </a:solidFill>
            </a:endParaRPr>
          </a:p>
          <a:p>
            <a:pPr marL="171450" indent="-171450">
              <a:buFont typeface="Arial" panose="020B0604020202020204" pitchFamily="34" charset="0"/>
              <a:buChar char="•"/>
            </a:pPr>
            <a:r>
              <a:rPr lang="en-US" sz="1200" spc="-20" dirty="0">
                <a:solidFill>
                  <a:srgbClr val="000000"/>
                </a:solidFill>
              </a:rPr>
              <a:t>Display information that will be most meaningful</a:t>
            </a:r>
            <a:endParaRPr lang="en-AU" sz="1200" spc="-20" dirty="0">
              <a:solidFill>
                <a:srgbClr val="000000"/>
              </a:solidFill>
            </a:endParaRPr>
          </a:p>
          <a:p>
            <a:pPr marL="171450" indent="-171450">
              <a:buFont typeface="Arial" panose="020B0604020202020204" pitchFamily="34" charset="0"/>
              <a:buChar char="•"/>
            </a:pPr>
            <a:r>
              <a:rPr lang="en-US" sz="1200" spc="-20" dirty="0">
                <a:solidFill>
                  <a:srgbClr val="000000"/>
                </a:solidFill>
              </a:rPr>
              <a:t>Benchmark should be as relevant to household as possible</a:t>
            </a:r>
            <a:endParaRPr lang="en-AU" sz="1200" spc="-20" dirty="0">
              <a:solidFill>
                <a:srgbClr val="000000"/>
              </a:solidFill>
            </a:endParaRPr>
          </a:p>
          <a:p>
            <a:pPr marL="171450" indent="-171450">
              <a:buFont typeface="Arial" panose="020B0604020202020204" pitchFamily="34" charset="0"/>
              <a:buChar char="•"/>
            </a:pPr>
            <a:r>
              <a:rPr lang="en-US" sz="1200" spc="-20" dirty="0">
                <a:solidFill>
                  <a:srgbClr val="000000"/>
                </a:solidFill>
              </a:rPr>
              <a:t>Add positive reinforcement for low usage households</a:t>
            </a:r>
            <a:endParaRPr lang="en-AU" sz="1200" spc="-20" dirty="0">
              <a:solidFill>
                <a:srgbClr val="000000"/>
              </a:solidFill>
            </a:endParaRPr>
          </a:p>
          <a:p>
            <a:pPr marL="171450" indent="-171450">
              <a:buFont typeface="Arial" panose="020B0604020202020204" pitchFamily="34" charset="0"/>
              <a:buChar char="•"/>
            </a:pPr>
            <a:r>
              <a:rPr lang="en-US" sz="1200" spc="-20" dirty="0">
                <a:solidFill>
                  <a:srgbClr val="000000"/>
                </a:solidFill>
              </a:rPr>
              <a:t>Consider whether to use the average or, e.g., the top 20% as the benchmark</a:t>
            </a:r>
            <a:endParaRPr lang="en-AU" sz="1200" spc="-20" dirty="0">
              <a:solidFill>
                <a:srgbClr val="000000"/>
              </a:solidFill>
            </a:endParaRPr>
          </a:p>
          <a:p>
            <a:pPr marL="171450" indent="-171450">
              <a:buFont typeface="Arial" panose="020B0604020202020204" pitchFamily="34" charset="0"/>
              <a:buChar char="•"/>
            </a:pPr>
            <a:r>
              <a:rPr lang="en-US" sz="1200" spc="-20" dirty="0">
                <a:solidFill>
                  <a:srgbClr val="000000"/>
                </a:solidFill>
              </a:rPr>
              <a:t>Add practical energy-saving tips</a:t>
            </a:r>
            <a:endParaRPr lang="en-AU" sz="1200" spc="-20" dirty="0">
              <a:solidFill>
                <a:srgbClr val="000000"/>
              </a:solidFill>
            </a:endParaRPr>
          </a:p>
          <a:p>
            <a:pPr marL="171450" indent="-171450">
              <a:buFont typeface="Arial" panose="020B0604020202020204" pitchFamily="34" charset="0"/>
              <a:buChar char="•"/>
            </a:pPr>
            <a:r>
              <a:rPr lang="en-US" sz="1200" spc="-20" dirty="0">
                <a:solidFill>
                  <a:srgbClr val="000000"/>
                </a:solidFill>
              </a:rPr>
              <a:t>Consider </a:t>
            </a:r>
            <a:r>
              <a:rPr lang="en-US" sz="1200" spc="-20" dirty="0" err="1">
                <a:solidFill>
                  <a:srgbClr val="000000"/>
                </a:solidFill>
              </a:rPr>
              <a:t>standardisation</a:t>
            </a:r>
            <a:r>
              <a:rPr lang="en-US" sz="1200" spc="-20" dirty="0">
                <a:solidFill>
                  <a:srgbClr val="000000"/>
                </a:solidFill>
              </a:rPr>
              <a:t> of information across retailers</a:t>
            </a:r>
            <a:endParaRPr lang="en-AU" sz="1200" spc="-20" dirty="0">
              <a:solidFill>
                <a:srgbClr val="000000"/>
              </a:solidFill>
            </a:endParaRPr>
          </a:p>
          <a:p>
            <a:r>
              <a:rPr lang="en-US" sz="1200" spc="-20" dirty="0">
                <a:solidFill>
                  <a:srgbClr val="000000"/>
                </a:solidFill>
              </a:rPr>
              <a:t>We conducted two trials involving benchmarks. The first presented a bill element including a benchmark. It found that benchmarks: improved energy usage comprehension, and increased the likelihood that high-energy consumers would suggest energy reductions as a way to save money. </a:t>
            </a:r>
          </a:p>
          <a:p>
            <a:r>
              <a:rPr lang="en-US" sz="1200" spc="-20" dirty="0">
                <a:solidFill>
                  <a:srgbClr val="000000"/>
                </a:solidFill>
              </a:rPr>
              <a:t>In the second trial, where the benchmark was included on a full bill, we did not find evidence that the benchmark increased energy saving suggestions.</a:t>
            </a:r>
          </a:p>
          <a:p>
            <a:r>
              <a:rPr lang="en-US" b="1" dirty="0">
                <a:solidFill>
                  <a:srgbClr val="000000"/>
                </a:solidFill>
              </a:rPr>
              <a:t>Past usage</a:t>
            </a:r>
          </a:p>
          <a:p>
            <a:r>
              <a:rPr lang="en-US" sz="1200" dirty="0">
                <a:solidFill>
                  <a:schemeClr val="tx1"/>
                </a:solidFill>
              </a:rPr>
              <a:t>Historical usage charts showing seasonal changes are core content for energy bills. </a:t>
            </a:r>
          </a:p>
          <a:p>
            <a:r>
              <a:rPr lang="en-US" sz="1200" dirty="0">
                <a:solidFill>
                  <a:schemeClr val="tx1"/>
                </a:solidFill>
              </a:rPr>
              <a:t>Retailers and consumers were generally supportive of historical usage charts. And there is some evidence that usage feedback on bills have a small impact on encouraging energy efficiency. In addition, focus group participants noted that </a:t>
            </a:r>
            <a:r>
              <a:rPr lang="en-US" sz="1200" dirty="0" err="1">
                <a:solidFill>
                  <a:schemeClr val="tx1"/>
                </a:solidFill>
              </a:rPr>
              <a:t>personalised</a:t>
            </a:r>
            <a:r>
              <a:rPr lang="en-US" sz="1200" dirty="0">
                <a:solidFill>
                  <a:schemeClr val="tx1"/>
                </a:solidFill>
              </a:rPr>
              <a:t> usage data can be important. </a:t>
            </a:r>
            <a:endParaRPr lang="en-AU" sz="1200" dirty="0">
              <a:solidFill>
                <a:schemeClr val="tx1"/>
              </a:solidFill>
            </a:endParaRPr>
          </a:p>
          <a:p>
            <a:r>
              <a:rPr lang="en-US" sz="1200" dirty="0">
                <a:solidFill>
                  <a:schemeClr val="tx1"/>
                </a:solidFill>
              </a:rPr>
              <a:t>We did not find that any one of our designs for presenting past usage was superior to the others.</a:t>
            </a:r>
            <a:endParaRPr lang="en-AU" sz="1200" dirty="0">
              <a:solidFill>
                <a:schemeClr val="tx1"/>
              </a:solidFill>
            </a:endParaRPr>
          </a:p>
          <a:p>
            <a:r>
              <a:rPr lang="en-US" b="1" dirty="0">
                <a:solidFill>
                  <a:schemeClr val="tx1"/>
                </a:solidFill>
              </a:rPr>
              <a:t>Solar export charts</a:t>
            </a:r>
          </a:p>
          <a:p>
            <a:r>
              <a:rPr lang="en-US" sz="1200" dirty="0">
                <a:solidFill>
                  <a:schemeClr val="tx1"/>
                </a:solidFill>
              </a:rPr>
              <a:t>Information on solar exports may help consumers make the most of their solar by shifting usage times to save money and reduce pressure on the grid. Indeed, 89% of solar consumers agreed they would value solar export information on their bill.</a:t>
            </a:r>
          </a:p>
          <a:p>
            <a:r>
              <a:rPr lang="en-US" sz="1200" dirty="0">
                <a:solidFill>
                  <a:schemeClr val="tx1"/>
                </a:solidFill>
              </a:rPr>
              <a:t>We were, however, unable to draw a clear conclusion about the impact of solar exports on intentions to use solar more efficiently. And we did not find evidence that the chart design mattered.</a:t>
            </a:r>
          </a:p>
        </p:txBody>
      </p:sp>
      <p:sp>
        <p:nvSpPr>
          <p:cNvPr id="2" name="Title 1"/>
          <p:cNvSpPr>
            <a:spLocks noGrp="1"/>
          </p:cNvSpPr>
          <p:nvPr>
            <p:ph type="title"/>
          </p:nvPr>
        </p:nvSpPr>
        <p:spPr>
          <a:xfrm>
            <a:off x="479425" y="476250"/>
            <a:ext cx="11233150" cy="775597"/>
          </a:xfrm>
        </p:spPr>
        <p:txBody>
          <a:bodyPr/>
          <a:lstStyle/>
          <a:p>
            <a:r>
              <a:rPr lang="en-AU" dirty="0" smtClean="0"/>
              <a:t>Benchmarks</a:t>
            </a:r>
            <a:r>
              <a:rPr lang="en-AU" dirty="0"/>
              <a:t>, </a:t>
            </a:r>
            <a:r>
              <a:rPr lang="en-AU" dirty="0" smtClean="0"/>
              <a:t>past use, solar exports: </a:t>
            </a:r>
            <a:r>
              <a:rPr lang="en-AU" dirty="0"/>
              <a:t>Overview </a:t>
            </a:r>
            <a:r>
              <a:rPr lang="en-AU" dirty="0" smtClean="0"/>
              <a:t>and key findings</a:t>
            </a:r>
            <a:r>
              <a:rPr lang="en-AU" dirty="0"/>
              <a:t/>
            </a:r>
            <a:br>
              <a:rPr lang="en-AU" dirty="0"/>
            </a:br>
            <a:endParaRPr lang="en-AU" dirty="0"/>
          </a:p>
        </p:txBody>
      </p:sp>
    </p:spTree>
    <p:extLst>
      <p:ext uri="{BB962C8B-B14F-4D97-AF65-F5344CB8AC3E}">
        <p14:creationId xmlns:p14="http://schemas.microsoft.com/office/powerpoint/2010/main" val="8528720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00C9E6-702F-A843-8A04-80C500C6891A}" type="slidenum">
              <a:rPr kumimoji="0" lang="en-AU" sz="800" b="0" i="0" u="none" strike="noStrike" kern="1200" cap="none" spc="0" normalizeH="0" baseline="0" noProof="0" smtClean="0">
                <a:ln>
                  <a:noFill/>
                </a:ln>
                <a:solidFill>
                  <a:srgbClr val="000000">
                    <a:tint val="75000"/>
                  </a:srgb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AU" sz="800" b="0" i="0" u="none" strike="noStrike" kern="1200" cap="none" spc="0" normalizeH="0" baseline="0" noProof="0">
              <a:ln>
                <a:noFill/>
              </a:ln>
              <a:solidFill>
                <a:srgbClr val="000000">
                  <a:tint val="75000"/>
                </a:srgbClr>
              </a:solidFill>
              <a:effectLst/>
              <a:uLnTx/>
              <a:uFillTx/>
              <a:latin typeface="Helvetica"/>
              <a:ea typeface="+mn-ea"/>
              <a:cs typeface="+mn-cs"/>
            </a:endParaRPr>
          </a:p>
        </p:txBody>
      </p:sp>
      <p:grpSp>
        <p:nvGrpSpPr>
          <p:cNvPr id="56" name="Group 29" descr="Icon" title="Icon"/>
          <p:cNvGrpSpPr>
            <a:grpSpLocks/>
          </p:cNvGrpSpPr>
          <p:nvPr/>
        </p:nvGrpSpPr>
        <p:grpSpPr bwMode="auto">
          <a:xfrm>
            <a:off x="10687845" y="3549978"/>
            <a:ext cx="46038" cy="325434"/>
            <a:chOff x="6137994" y="1619597"/>
            <a:chExt cx="45719" cy="325238"/>
          </a:xfrm>
          <a:solidFill>
            <a:schemeClr val="accent3"/>
          </a:solidFill>
        </p:grpSpPr>
        <p:sp>
          <p:nvSpPr>
            <p:cNvPr id="57" name="Oval 56"/>
            <p:cNvSpPr/>
            <p:nvPr/>
          </p:nvSpPr>
          <p:spPr>
            <a:xfrm>
              <a:off x="6137994" y="1619597"/>
              <a:ext cx="45719" cy="4601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p>
          </p:txBody>
        </p:sp>
        <p:sp>
          <p:nvSpPr>
            <p:cNvPr id="58" name="Oval 57"/>
            <p:cNvSpPr/>
            <p:nvPr/>
          </p:nvSpPr>
          <p:spPr>
            <a:xfrm>
              <a:off x="6137994" y="1692577"/>
              <a:ext cx="45719" cy="4601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p>
          </p:txBody>
        </p:sp>
        <p:sp>
          <p:nvSpPr>
            <p:cNvPr id="59" name="Oval 58"/>
            <p:cNvSpPr/>
            <p:nvPr/>
          </p:nvSpPr>
          <p:spPr>
            <a:xfrm>
              <a:off x="6137994" y="1759211"/>
              <a:ext cx="45719" cy="4601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p>
          </p:txBody>
        </p:sp>
        <p:sp>
          <p:nvSpPr>
            <p:cNvPr id="60" name="Oval 59"/>
            <p:cNvSpPr/>
            <p:nvPr/>
          </p:nvSpPr>
          <p:spPr>
            <a:xfrm>
              <a:off x="6137994" y="1827432"/>
              <a:ext cx="45719" cy="4600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p>
          </p:txBody>
        </p:sp>
        <p:sp>
          <p:nvSpPr>
            <p:cNvPr id="61" name="Oval 60"/>
            <p:cNvSpPr/>
            <p:nvPr/>
          </p:nvSpPr>
          <p:spPr>
            <a:xfrm>
              <a:off x="6137994" y="1898825"/>
              <a:ext cx="45719" cy="4601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p>
          </p:txBody>
        </p:sp>
      </p:grpSp>
      <p:sp>
        <p:nvSpPr>
          <p:cNvPr id="15" name="Rectangle 14"/>
          <p:cNvSpPr/>
          <p:nvPr/>
        </p:nvSpPr>
        <p:spPr>
          <a:xfrm>
            <a:off x="9696574" y="3985384"/>
            <a:ext cx="2016000" cy="1769715"/>
          </a:xfrm>
          <a:prstGeom prst="rect">
            <a:avLst/>
          </a:prstGeom>
        </p:spPr>
        <p:txBody>
          <a:bodyPr wrap="square" lIns="0" tIns="0" rIns="0" bIns="0">
            <a:spAutoFit/>
          </a:bodyPr>
          <a:lstStyle/>
          <a:p>
            <a:pPr lvl="0">
              <a:spcAft>
                <a:spcPts val="600"/>
              </a:spcAft>
            </a:pPr>
            <a:r>
              <a:rPr lang="en-US" sz="1100" i="1" dirty="0" smtClean="0"/>
              <a:t>“How </a:t>
            </a:r>
            <a:r>
              <a:rPr lang="en-US" sz="1100" i="1" dirty="0"/>
              <a:t>they calculate the comparison of my usage to others. Currently we seem to use a lot of power but I suspect we are not comparing other properties with a pool </a:t>
            </a:r>
            <a:r>
              <a:rPr lang="en-US" sz="1100" i="1" dirty="0" err="1" smtClean="0"/>
              <a:t>etc</a:t>
            </a:r>
            <a:r>
              <a:rPr lang="en-US" sz="1100" i="1" dirty="0" smtClean="0"/>
              <a:t>”</a:t>
            </a:r>
            <a:endParaRPr lang="en-US" sz="1100" i="1" dirty="0"/>
          </a:p>
          <a:p>
            <a:pPr lvl="0">
              <a:spcAft>
                <a:spcPts val="600"/>
              </a:spcAft>
            </a:pPr>
            <a:r>
              <a:rPr lang="en-US" sz="1100" i="1" dirty="0" smtClean="0"/>
              <a:t>“Comparison </a:t>
            </a:r>
            <a:r>
              <a:rPr lang="en-US" sz="1100" i="1" dirty="0"/>
              <a:t>to other households &amp; occupant sizes. Previous usages to track on where she's </a:t>
            </a:r>
            <a:r>
              <a:rPr lang="en-US" sz="1100" i="1" dirty="0" smtClean="0"/>
              <a:t>going”</a:t>
            </a:r>
            <a:endParaRPr lang="en-US" sz="1100" i="1" dirty="0"/>
          </a:p>
        </p:txBody>
      </p:sp>
      <p:sp>
        <p:nvSpPr>
          <p:cNvPr id="21" name="Rectangle 20"/>
          <p:cNvSpPr/>
          <p:nvPr/>
        </p:nvSpPr>
        <p:spPr>
          <a:xfrm>
            <a:off x="9696574" y="2398068"/>
            <a:ext cx="2016000" cy="1107996"/>
          </a:xfrm>
          <a:prstGeom prst="rect">
            <a:avLst/>
          </a:prstGeom>
        </p:spPr>
        <p:txBody>
          <a:bodyPr wrap="square" lIns="0" tIns="0" rIns="0" bIns="0">
            <a:spAutoFit/>
          </a:bodyPr>
          <a:lstStyle/>
          <a:p>
            <a:pPr lvl="0">
              <a:spcAft>
                <a:spcPts val="600"/>
              </a:spcAft>
            </a:pPr>
            <a:r>
              <a:rPr lang="en-US" sz="1200" dirty="0">
                <a:solidFill>
                  <a:srgbClr val="000000"/>
                </a:solidFill>
              </a:rPr>
              <a:t>A number of comments indicated people want the benchmark comparison, but would like to be able to better understand how it is calculated. </a:t>
            </a:r>
          </a:p>
        </p:txBody>
      </p:sp>
      <p:sp>
        <p:nvSpPr>
          <p:cNvPr id="5" name="Text Placeholder 4"/>
          <p:cNvSpPr>
            <a:spLocks noGrp="1"/>
          </p:cNvSpPr>
          <p:nvPr>
            <p:ph type="body" sz="quarter" idx="14"/>
          </p:nvPr>
        </p:nvSpPr>
        <p:spPr>
          <a:xfrm>
            <a:off x="9695448" y="1480895"/>
            <a:ext cx="2016000" cy="919405"/>
          </a:xfrm>
        </p:spPr>
        <p:txBody>
          <a:bodyPr/>
          <a:lstStyle/>
          <a:p>
            <a:pPr>
              <a:spcBef>
                <a:spcPts val="0"/>
              </a:spcBef>
              <a:spcAft>
                <a:spcPts val="600"/>
              </a:spcAft>
            </a:pPr>
            <a:r>
              <a:rPr lang="en-US" b="1" dirty="0">
                <a:solidFill>
                  <a:schemeClr val="accent3"/>
                </a:solidFill>
              </a:rPr>
              <a:t>People </a:t>
            </a:r>
            <a:r>
              <a:rPr lang="en-US" b="1">
                <a:solidFill>
                  <a:schemeClr val="accent3"/>
                </a:solidFill>
              </a:rPr>
              <a:t>wanted </a:t>
            </a:r>
            <a:r>
              <a:rPr lang="en-US" b="1" dirty="0">
                <a:solidFill>
                  <a:schemeClr val="accent3"/>
                </a:solidFill>
              </a:rPr>
              <a:t>benchmarks</a:t>
            </a:r>
            <a:r>
              <a:rPr lang="en-US" b="1">
                <a:solidFill>
                  <a:schemeClr val="accent3"/>
                </a:solidFill>
              </a:rPr>
              <a:t> </a:t>
            </a:r>
            <a:r>
              <a:rPr lang="en-US" b="1" dirty="0">
                <a:solidFill>
                  <a:schemeClr val="accent3"/>
                </a:solidFill>
              </a:rPr>
              <a:t>to be</a:t>
            </a:r>
            <a:r>
              <a:rPr lang="en-US" b="1">
                <a:solidFill>
                  <a:schemeClr val="accent3"/>
                </a:solidFill>
              </a:rPr>
              <a:t> more clearly explained</a:t>
            </a:r>
            <a:endParaRPr lang="en-US" b="1" dirty="0">
              <a:solidFill>
                <a:schemeClr val="accent3"/>
              </a:solidFill>
            </a:endParaRPr>
          </a:p>
        </p:txBody>
      </p:sp>
      <p:sp>
        <p:nvSpPr>
          <p:cNvPr id="18" name="Text Placeholder 4"/>
          <p:cNvSpPr>
            <a:spLocks noGrp="1"/>
          </p:cNvSpPr>
          <p:nvPr>
            <p:ph type="body" sz="quarter" idx="14"/>
          </p:nvPr>
        </p:nvSpPr>
        <p:spPr>
          <a:xfrm>
            <a:off x="7391444" y="1528389"/>
            <a:ext cx="2016000" cy="789361"/>
          </a:xfrm>
        </p:spPr>
        <p:txBody>
          <a:bodyPr/>
          <a:lstStyle/>
          <a:p>
            <a:pPr>
              <a:spcBef>
                <a:spcPts val="0"/>
              </a:spcBef>
              <a:spcAft>
                <a:spcPts val="600"/>
              </a:spcAft>
            </a:pPr>
            <a:r>
              <a:rPr lang="en-US" b="1" dirty="0">
                <a:solidFill>
                  <a:schemeClr val="accent2"/>
                </a:solidFill>
              </a:rPr>
              <a:t>Consumers</a:t>
            </a:r>
            <a:r>
              <a:rPr lang="en-US" b="1">
                <a:solidFill>
                  <a:schemeClr val="accent2"/>
                </a:solidFill>
              </a:rPr>
              <a:t> </a:t>
            </a:r>
            <a:r>
              <a:rPr lang="en-US" b="1" dirty="0">
                <a:solidFill>
                  <a:schemeClr val="accent2"/>
                </a:solidFill>
              </a:rPr>
              <a:t>would </a:t>
            </a:r>
            <a:r>
              <a:rPr lang="en-US" b="1">
                <a:solidFill>
                  <a:schemeClr val="accent2"/>
                </a:solidFill>
              </a:rPr>
              <a:t>like to </a:t>
            </a:r>
            <a:r>
              <a:rPr lang="en-US" b="1" dirty="0">
                <a:solidFill>
                  <a:schemeClr val="accent2"/>
                </a:solidFill>
              </a:rPr>
              <a:t>know</a:t>
            </a:r>
            <a:r>
              <a:rPr lang="en-US" b="1">
                <a:solidFill>
                  <a:schemeClr val="accent2"/>
                </a:solidFill>
              </a:rPr>
              <a:t> </a:t>
            </a:r>
            <a:r>
              <a:rPr lang="en-US" b="1" dirty="0">
                <a:solidFill>
                  <a:schemeClr val="accent2"/>
                </a:solidFill>
              </a:rPr>
              <a:t>where their energy is </a:t>
            </a:r>
            <a:r>
              <a:rPr lang="en-US" b="1">
                <a:solidFill>
                  <a:schemeClr val="accent2"/>
                </a:solidFill>
              </a:rPr>
              <a:t>coming from</a:t>
            </a:r>
            <a:endParaRPr lang="en-US" b="1" dirty="0">
              <a:solidFill>
                <a:schemeClr val="accent2"/>
              </a:solidFill>
            </a:endParaRPr>
          </a:p>
        </p:txBody>
      </p:sp>
      <p:grpSp>
        <p:nvGrpSpPr>
          <p:cNvPr id="50" name="Group 29" descr="Icon" title="Icon"/>
          <p:cNvGrpSpPr>
            <a:grpSpLocks/>
          </p:cNvGrpSpPr>
          <p:nvPr/>
        </p:nvGrpSpPr>
        <p:grpSpPr bwMode="auto">
          <a:xfrm>
            <a:off x="8369102" y="3549978"/>
            <a:ext cx="46038" cy="325434"/>
            <a:chOff x="6137994" y="1619597"/>
            <a:chExt cx="45719" cy="325238"/>
          </a:xfrm>
          <a:solidFill>
            <a:schemeClr val="accent2"/>
          </a:solidFill>
        </p:grpSpPr>
        <p:sp>
          <p:nvSpPr>
            <p:cNvPr id="51" name="Oval 50"/>
            <p:cNvSpPr/>
            <p:nvPr/>
          </p:nvSpPr>
          <p:spPr>
            <a:xfrm>
              <a:off x="6137994" y="1619597"/>
              <a:ext cx="45719" cy="4601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p>
          </p:txBody>
        </p:sp>
        <p:sp>
          <p:nvSpPr>
            <p:cNvPr id="52" name="Oval 51"/>
            <p:cNvSpPr/>
            <p:nvPr/>
          </p:nvSpPr>
          <p:spPr>
            <a:xfrm>
              <a:off x="6137994" y="1692577"/>
              <a:ext cx="45719" cy="4601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p>
          </p:txBody>
        </p:sp>
        <p:sp>
          <p:nvSpPr>
            <p:cNvPr id="53" name="Oval 52"/>
            <p:cNvSpPr/>
            <p:nvPr/>
          </p:nvSpPr>
          <p:spPr>
            <a:xfrm>
              <a:off x="6137994" y="1759211"/>
              <a:ext cx="45719" cy="4601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p>
          </p:txBody>
        </p:sp>
        <p:sp>
          <p:nvSpPr>
            <p:cNvPr id="54" name="Oval 53"/>
            <p:cNvSpPr/>
            <p:nvPr/>
          </p:nvSpPr>
          <p:spPr>
            <a:xfrm>
              <a:off x="6137994" y="1827432"/>
              <a:ext cx="45719" cy="4600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p>
          </p:txBody>
        </p:sp>
        <p:sp>
          <p:nvSpPr>
            <p:cNvPr id="55" name="Oval 54"/>
            <p:cNvSpPr/>
            <p:nvPr/>
          </p:nvSpPr>
          <p:spPr>
            <a:xfrm>
              <a:off x="6137994" y="1898825"/>
              <a:ext cx="45719" cy="4601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p>
          </p:txBody>
        </p:sp>
      </p:grpSp>
      <p:sp>
        <p:nvSpPr>
          <p:cNvPr id="14" name="Rectangle 13"/>
          <p:cNvSpPr/>
          <p:nvPr/>
        </p:nvSpPr>
        <p:spPr>
          <a:xfrm>
            <a:off x="7392570" y="3985384"/>
            <a:ext cx="2016000" cy="1431161"/>
          </a:xfrm>
          <a:prstGeom prst="rect">
            <a:avLst/>
          </a:prstGeom>
        </p:spPr>
        <p:txBody>
          <a:bodyPr wrap="square" lIns="0" tIns="0" rIns="0" bIns="0">
            <a:spAutoFit/>
          </a:bodyPr>
          <a:lstStyle/>
          <a:p>
            <a:pPr lvl="0">
              <a:spcAft>
                <a:spcPts val="600"/>
              </a:spcAft>
            </a:pPr>
            <a:r>
              <a:rPr lang="en-US" sz="1100" i="1" dirty="0" smtClean="0"/>
              <a:t>“Information </a:t>
            </a:r>
            <a:r>
              <a:rPr lang="en-US" sz="1100" i="1" dirty="0"/>
              <a:t>about the company I'm dealing with. Their green </a:t>
            </a:r>
            <a:r>
              <a:rPr lang="en-US" sz="1100" i="1" dirty="0" smtClean="0"/>
              <a:t>credentials”</a:t>
            </a:r>
            <a:endParaRPr lang="en-US" sz="1100" i="1" dirty="0"/>
          </a:p>
          <a:p>
            <a:pPr lvl="0">
              <a:spcAft>
                <a:spcPts val="600"/>
              </a:spcAft>
            </a:pPr>
            <a:r>
              <a:rPr lang="en-US" sz="1100" i="1" dirty="0" smtClean="0"/>
              <a:t>“I'd </a:t>
            </a:r>
            <a:r>
              <a:rPr lang="en-US" sz="1100" i="1" dirty="0"/>
              <a:t>like to know exactly how much of the green energy I actually use. That information isn't quite as transparent as I'd </a:t>
            </a:r>
            <a:r>
              <a:rPr lang="en-US" sz="1100" i="1" dirty="0" smtClean="0"/>
              <a:t>like”</a:t>
            </a:r>
            <a:endParaRPr lang="en-US" sz="1100" i="1" dirty="0"/>
          </a:p>
        </p:txBody>
      </p:sp>
      <p:sp>
        <p:nvSpPr>
          <p:cNvPr id="20" name="Rectangle 19"/>
          <p:cNvSpPr/>
          <p:nvPr/>
        </p:nvSpPr>
        <p:spPr>
          <a:xfrm>
            <a:off x="7391444" y="2404418"/>
            <a:ext cx="2016000" cy="738664"/>
          </a:xfrm>
          <a:prstGeom prst="rect">
            <a:avLst/>
          </a:prstGeom>
        </p:spPr>
        <p:txBody>
          <a:bodyPr wrap="square" lIns="0" tIns="0" rIns="0" bIns="0">
            <a:spAutoFit/>
          </a:bodyPr>
          <a:lstStyle/>
          <a:p>
            <a:pPr lvl="0">
              <a:spcAft>
                <a:spcPts val="600"/>
              </a:spcAft>
            </a:pPr>
            <a:r>
              <a:rPr lang="en-US" sz="1200" dirty="0">
                <a:solidFill>
                  <a:srgbClr val="000000"/>
                </a:solidFill>
              </a:rPr>
              <a:t>Many respondents wanted to know about the ‘green credentials’ of their energy company.</a:t>
            </a:r>
          </a:p>
        </p:txBody>
      </p:sp>
      <p:sp>
        <p:nvSpPr>
          <p:cNvPr id="9" name="Text Placeholder 4"/>
          <p:cNvSpPr>
            <a:spLocks noGrp="1"/>
          </p:cNvSpPr>
          <p:nvPr>
            <p:ph type="body" sz="quarter" idx="14"/>
          </p:nvPr>
        </p:nvSpPr>
        <p:spPr>
          <a:xfrm>
            <a:off x="5087438" y="1528389"/>
            <a:ext cx="2016000" cy="694111"/>
          </a:xfrm>
        </p:spPr>
        <p:txBody>
          <a:bodyPr/>
          <a:lstStyle/>
          <a:p>
            <a:pPr>
              <a:spcBef>
                <a:spcPts val="0"/>
              </a:spcBef>
              <a:spcAft>
                <a:spcPts val="600"/>
              </a:spcAft>
            </a:pPr>
            <a:r>
              <a:rPr lang="en-AU" b="1" dirty="0" smtClean="0"/>
              <a:t>People </a:t>
            </a:r>
            <a:r>
              <a:rPr lang="en-AU" b="1" dirty="0"/>
              <a:t>wanted to know how much solar their system was </a:t>
            </a:r>
            <a:r>
              <a:rPr lang="en-AU" b="1" dirty="0" smtClean="0"/>
              <a:t>generating</a:t>
            </a:r>
            <a:endParaRPr lang="en-US" dirty="0"/>
          </a:p>
        </p:txBody>
      </p:sp>
      <p:grpSp>
        <p:nvGrpSpPr>
          <p:cNvPr id="38" name="Group 29" descr="Icon" title="Icon"/>
          <p:cNvGrpSpPr>
            <a:grpSpLocks/>
          </p:cNvGrpSpPr>
          <p:nvPr/>
        </p:nvGrpSpPr>
        <p:grpSpPr bwMode="auto">
          <a:xfrm>
            <a:off x="3731618" y="3549978"/>
            <a:ext cx="46038" cy="325434"/>
            <a:chOff x="6137994" y="1619597"/>
            <a:chExt cx="45719" cy="325238"/>
          </a:xfrm>
          <a:solidFill>
            <a:schemeClr val="tx2"/>
          </a:solidFill>
        </p:grpSpPr>
        <p:sp>
          <p:nvSpPr>
            <p:cNvPr id="39" name="Oval 38"/>
            <p:cNvSpPr/>
            <p:nvPr/>
          </p:nvSpPr>
          <p:spPr>
            <a:xfrm>
              <a:off x="6137994" y="1619597"/>
              <a:ext cx="45719" cy="4601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p>
          </p:txBody>
        </p:sp>
        <p:sp>
          <p:nvSpPr>
            <p:cNvPr id="40" name="Oval 39"/>
            <p:cNvSpPr/>
            <p:nvPr/>
          </p:nvSpPr>
          <p:spPr>
            <a:xfrm>
              <a:off x="6137994" y="1692577"/>
              <a:ext cx="45719" cy="4601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p>
          </p:txBody>
        </p:sp>
        <p:sp>
          <p:nvSpPr>
            <p:cNvPr id="41" name="Oval 40"/>
            <p:cNvSpPr/>
            <p:nvPr/>
          </p:nvSpPr>
          <p:spPr>
            <a:xfrm>
              <a:off x="6137994" y="1759211"/>
              <a:ext cx="45719" cy="4601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p>
          </p:txBody>
        </p:sp>
        <p:sp>
          <p:nvSpPr>
            <p:cNvPr id="42" name="Oval 41"/>
            <p:cNvSpPr/>
            <p:nvPr/>
          </p:nvSpPr>
          <p:spPr>
            <a:xfrm>
              <a:off x="6137994" y="1827432"/>
              <a:ext cx="45719" cy="4600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p>
          </p:txBody>
        </p:sp>
        <p:sp>
          <p:nvSpPr>
            <p:cNvPr id="43" name="Oval 42"/>
            <p:cNvSpPr/>
            <p:nvPr/>
          </p:nvSpPr>
          <p:spPr>
            <a:xfrm>
              <a:off x="6137994" y="1898825"/>
              <a:ext cx="45719" cy="4601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p>
          </p:txBody>
        </p:sp>
      </p:grpSp>
      <p:grpSp>
        <p:nvGrpSpPr>
          <p:cNvPr id="44" name="Group 29" descr="Icon" title="Icon"/>
          <p:cNvGrpSpPr>
            <a:grpSpLocks/>
          </p:cNvGrpSpPr>
          <p:nvPr/>
        </p:nvGrpSpPr>
        <p:grpSpPr bwMode="auto">
          <a:xfrm>
            <a:off x="6050360" y="3549978"/>
            <a:ext cx="46038" cy="325434"/>
            <a:chOff x="6137994" y="1619597"/>
            <a:chExt cx="45719" cy="325238"/>
          </a:xfrm>
          <a:solidFill>
            <a:schemeClr val="accent1"/>
          </a:solidFill>
        </p:grpSpPr>
        <p:sp>
          <p:nvSpPr>
            <p:cNvPr id="45" name="Oval 44"/>
            <p:cNvSpPr/>
            <p:nvPr/>
          </p:nvSpPr>
          <p:spPr>
            <a:xfrm>
              <a:off x="6137994" y="1619597"/>
              <a:ext cx="45719" cy="4601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p>
          </p:txBody>
        </p:sp>
        <p:sp>
          <p:nvSpPr>
            <p:cNvPr id="46" name="Oval 45"/>
            <p:cNvSpPr/>
            <p:nvPr/>
          </p:nvSpPr>
          <p:spPr>
            <a:xfrm>
              <a:off x="6137994" y="1692577"/>
              <a:ext cx="45719" cy="4601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p>
          </p:txBody>
        </p:sp>
        <p:sp>
          <p:nvSpPr>
            <p:cNvPr id="47" name="Oval 46"/>
            <p:cNvSpPr/>
            <p:nvPr/>
          </p:nvSpPr>
          <p:spPr>
            <a:xfrm>
              <a:off x="6137994" y="1759211"/>
              <a:ext cx="45719" cy="4601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p>
          </p:txBody>
        </p:sp>
        <p:sp>
          <p:nvSpPr>
            <p:cNvPr id="48" name="Oval 47"/>
            <p:cNvSpPr/>
            <p:nvPr/>
          </p:nvSpPr>
          <p:spPr>
            <a:xfrm>
              <a:off x="6137994" y="1827432"/>
              <a:ext cx="45719" cy="4600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p>
          </p:txBody>
        </p:sp>
        <p:sp>
          <p:nvSpPr>
            <p:cNvPr id="49" name="Oval 48"/>
            <p:cNvSpPr/>
            <p:nvPr/>
          </p:nvSpPr>
          <p:spPr>
            <a:xfrm>
              <a:off x="6137994" y="1898825"/>
              <a:ext cx="45719" cy="4601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p>
          </p:txBody>
        </p:sp>
      </p:grpSp>
      <p:sp>
        <p:nvSpPr>
          <p:cNvPr id="13" name="Rectangle 12"/>
          <p:cNvSpPr/>
          <p:nvPr/>
        </p:nvSpPr>
        <p:spPr>
          <a:xfrm>
            <a:off x="5088564" y="3985384"/>
            <a:ext cx="2016000" cy="1846659"/>
          </a:xfrm>
          <a:prstGeom prst="rect">
            <a:avLst/>
          </a:prstGeom>
        </p:spPr>
        <p:txBody>
          <a:bodyPr wrap="square" lIns="0" tIns="0" rIns="0" bIns="0">
            <a:spAutoFit/>
          </a:bodyPr>
          <a:lstStyle/>
          <a:p>
            <a:pPr lvl="0">
              <a:spcAft>
                <a:spcPts val="600"/>
              </a:spcAft>
            </a:pPr>
            <a:r>
              <a:rPr lang="en-US" sz="1100" i="1" dirty="0" smtClean="0"/>
              <a:t>“Seeing </a:t>
            </a:r>
            <a:r>
              <a:rPr lang="en-US" sz="1100" i="1" dirty="0"/>
              <a:t>how much solar energy you used directly for your house vs </a:t>
            </a:r>
            <a:r>
              <a:rPr lang="en-US" sz="1100" i="1" dirty="0" smtClean="0"/>
              <a:t>exported”</a:t>
            </a:r>
            <a:endParaRPr lang="en-US" sz="1100" i="1" dirty="0"/>
          </a:p>
          <a:p>
            <a:pPr lvl="0">
              <a:spcAft>
                <a:spcPts val="600"/>
              </a:spcAft>
            </a:pPr>
            <a:r>
              <a:rPr lang="en-US" sz="1100" i="1" dirty="0" smtClean="0"/>
              <a:t>“Details </a:t>
            </a:r>
            <a:r>
              <a:rPr lang="en-US" sz="1100" i="1" dirty="0"/>
              <a:t>about green energy solutions (solar and batteries) and how much they could save </a:t>
            </a:r>
            <a:r>
              <a:rPr lang="en-US" sz="1100" i="1" dirty="0" smtClean="0"/>
              <a:t>me”</a:t>
            </a:r>
            <a:endParaRPr lang="en-US" sz="1100" i="1" dirty="0"/>
          </a:p>
          <a:p>
            <a:pPr lvl="0">
              <a:spcAft>
                <a:spcPts val="600"/>
              </a:spcAft>
            </a:pPr>
            <a:r>
              <a:rPr lang="en-US" sz="1100" i="1" dirty="0" smtClean="0"/>
              <a:t>“Information </a:t>
            </a:r>
            <a:r>
              <a:rPr lang="en-US" sz="1100" i="1" dirty="0"/>
              <a:t>about when our solar energy is being exported i.e. at what time and how </a:t>
            </a:r>
            <a:r>
              <a:rPr lang="en-US" sz="1100" i="1" dirty="0" smtClean="0"/>
              <a:t>much</a:t>
            </a:r>
            <a:r>
              <a:rPr lang="en-US" sz="1100" dirty="0" smtClean="0"/>
              <a:t>”</a:t>
            </a:r>
            <a:endParaRPr lang="en-US" sz="1100" i="1" dirty="0"/>
          </a:p>
        </p:txBody>
      </p:sp>
      <p:sp>
        <p:nvSpPr>
          <p:cNvPr id="19" name="Rectangle 18"/>
          <p:cNvSpPr/>
          <p:nvPr/>
        </p:nvSpPr>
        <p:spPr>
          <a:xfrm>
            <a:off x="5087438" y="2408536"/>
            <a:ext cx="2016000" cy="553998"/>
          </a:xfrm>
          <a:prstGeom prst="rect">
            <a:avLst/>
          </a:prstGeom>
        </p:spPr>
        <p:txBody>
          <a:bodyPr wrap="square" lIns="0" tIns="0" rIns="0" bIns="0">
            <a:spAutoFit/>
          </a:bodyPr>
          <a:lstStyle/>
          <a:p>
            <a:pPr lvl="0">
              <a:spcAft>
                <a:spcPts val="600"/>
              </a:spcAft>
            </a:pPr>
            <a:r>
              <a:rPr lang="en-US" sz="1200" dirty="0">
                <a:solidFill>
                  <a:srgbClr val="000000"/>
                </a:solidFill>
              </a:rPr>
              <a:t>A lot of people wanted better solar data, or information about getting solar.</a:t>
            </a:r>
            <a:endParaRPr lang="en-US" sz="1200" i="1" dirty="0">
              <a:solidFill>
                <a:srgbClr val="117479"/>
              </a:solidFill>
            </a:endParaRPr>
          </a:p>
        </p:txBody>
      </p:sp>
      <p:sp>
        <p:nvSpPr>
          <p:cNvPr id="10" name="Rectangle 9"/>
          <p:cNvSpPr/>
          <p:nvPr/>
        </p:nvSpPr>
        <p:spPr>
          <a:xfrm>
            <a:off x="2784558" y="3985384"/>
            <a:ext cx="2016000" cy="1338828"/>
          </a:xfrm>
          <a:prstGeom prst="rect">
            <a:avLst/>
          </a:prstGeom>
        </p:spPr>
        <p:txBody>
          <a:bodyPr wrap="square" lIns="0" tIns="0" rIns="0" bIns="0">
            <a:spAutoFit/>
          </a:bodyPr>
          <a:lstStyle/>
          <a:p>
            <a:pPr lvl="0">
              <a:spcAft>
                <a:spcPts val="600"/>
              </a:spcAft>
            </a:pPr>
            <a:r>
              <a:rPr lang="en-US" sz="1100" i="1" dirty="0" smtClean="0"/>
              <a:t>“Clear </a:t>
            </a:r>
            <a:r>
              <a:rPr lang="en-US" sz="1100" i="1" dirty="0"/>
              <a:t>details on spikes in </a:t>
            </a:r>
            <a:r>
              <a:rPr lang="en-US" sz="1100" i="1" dirty="0" smtClean="0"/>
              <a:t>usage”</a:t>
            </a:r>
            <a:endParaRPr lang="en-US" sz="1100" i="1" dirty="0"/>
          </a:p>
          <a:p>
            <a:pPr lvl="0">
              <a:spcAft>
                <a:spcPts val="600"/>
              </a:spcAft>
            </a:pPr>
            <a:r>
              <a:rPr lang="en-US" sz="1100" i="1" dirty="0" smtClean="0"/>
              <a:t>“Easy </a:t>
            </a:r>
            <a:r>
              <a:rPr lang="en-US" sz="1100" i="1" dirty="0"/>
              <a:t>comparison to current, last bill and same time last </a:t>
            </a:r>
            <a:r>
              <a:rPr lang="en-US" sz="1100" i="1" dirty="0" smtClean="0"/>
              <a:t>year”</a:t>
            </a:r>
            <a:endParaRPr lang="en-US" sz="1100" i="1" dirty="0"/>
          </a:p>
          <a:p>
            <a:pPr lvl="0">
              <a:spcAft>
                <a:spcPts val="600"/>
              </a:spcAft>
            </a:pPr>
            <a:r>
              <a:rPr lang="en-US" sz="1100" i="1" dirty="0" smtClean="0"/>
              <a:t>“Provide </a:t>
            </a:r>
            <a:r>
              <a:rPr lang="en-US" sz="1100" i="1" dirty="0"/>
              <a:t>a lowest, medium and highest hour comparison to allow for personal </a:t>
            </a:r>
            <a:r>
              <a:rPr lang="en-US" sz="1100" i="1" dirty="0" smtClean="0"/>
              <a:t>analysis”</a:t>
            </a:r>
            <a:endParaRPr lang="en-US" sz="1100" i="1" dirty="0"/>
          </a:p>
        </p:txBody>
      </p:sp>
      <p:sp>
        <p:nvSpPr>
          <p:cNvPr id="17" name="Rectangle 16"/>
          <p:cNvSpPr/>
          <p:nvPr/>
        </p:nvSpPr>
        <p:spPr>
          <a:xfrm>
            <a:off x="2783432" y="2404418"/>
            <a:ext cx="2016000" cy="738664"/>
          </a:xfrm>
          <a:prstGeom prst="rect">
            <a:avLst/>
          </a:prstGeom>
        </p:spPr>
        <p:txBody>
          <a:bodyPr wrap="square" lIns="0" tIns="0" rIns="0" bIns="0">
            <a:spAutoFit/>
          </a:bodyPr>
          <a:lstStyle/>
          <a:p>
            <a:pPr lvl="0">
              <a:spcAft>
                <a:spcPts val="600"/>
              </a:spcAft>
            </a:pPr>
            <a:r>
              <a:rPr lang="en-US" sz="1200" dirty="0">
                <a:solidFill>
                  <a:srgbClr val="000000"/>
                </a:solidFill>
              </a:rPr>
              <a:t>Respondents were interested in getting more granular usage data to enable them to use less energy.</a:t>
            </a:r>
          </a:p>
        </p:txBody>
      </p:sp>
      <p:sp>
        <p:nvSpPr>
          <p:cNvPr id="11" name="Text Placeholder 4"/>
          <p:cNvSpPr>
            <a:spLocks noGrp="1"/>
          </p:cNvSpPr>
          <p:nvPr>
            <p:ph type="body" sz="quarter" idx="14"/>
          </p:nvPr>
        </p:nvSpPr>
        <p:spPr>
          <a:xfrm>
            <a:off x="2783432" y="1528389"/>
            <a:ext cx="2016000" cy="871911"/>
          </a:xfrm>
        </p:spPr>
        <p:txBody>
          <a:bodyPr/>
          <a:lstStyle/>
          <a:p>
            <a:pPr>
              <a:spcBef>
                <a:spcPts val="0"/>
              </a:spcBef>
              <a:spcAft>
                <a:spcPts val="600"/>
              </a:spcAft>
            </a:pPr>
            <a:r>
              <a:rPr lang="en-US" b="1" dirty="0">
                <a:solidFill>
                  <a:schemeClr val="tx2"/>
                </a:solidFill>
              </a:rPr>
              <a:t>People</a:t>
            </a:r>
            <a:r>
              <a:rPr lang="en-US" b="1">
                <a:solidFill>
                  <a:schemeClr val="tx2"/>
                </a:solidFill>
              </a:rPr>
              <a:t> </a:t>
            </a:r>
            <a:r>
              <a:rPr lang="en-US" b="1" dirty="0">
                <a:solidFill>
                  <a:schemeClr val="tx2"/>
                </a:solidFill>
              </a:rPr>
              <a:t>wanted more granular information </a:t>
            </a:r>
            <a:r>
              <a:rPr lang="en-US" b="1">
                <a:solidFill>
                  <a:schemeClr val="tx2"/>
                </a:solidFill>
              </a:rPr>
              <a:t>about their energy consumption</a:t>
            </a:r>
            <a:endParaRPr lang="en-US" b="1" dirty="0">
              <a:solidFill>
                <a:schemeClr val="tx2"/>
              </a:solidFill>
            </a:endParaRPr>
          </a:p>
        </p:txBody>
      </p:sp>
      <p:grpSp>
        <p:nvGrpSpPr>
          <p:cNvPr id="32" name="Group 29" descr="Icon" title="Icon"/>
          <p:cNvGrpSpPr>
            <a:grpSpLocks/>
          </p:cNvGrpSpPr>
          <p:nvPr/>
        </p:nvGrpSpPr>
        <p:grpSpPr bwMode="auto">
          <a:xfrm>
            <a:off x="1412876" y="3549978"/>
            <a:ext cx="46038" cy="325434"/>
            <a:chOff x="6137994" y="1619597"/>
            <a:chExt cx="45719" cy="325238"/>
          </a:xfrm>
          <a:solidFill>
            <a:schemeClr val="bg2"/>
          </a:solidFill>
        </p:grpSpPr>
        <p:sp>
          <p:nvSpPr>
            <p:cNvPr id="33" name="Oval 32"/>
            <p:cNvSpPr/>
            <p:nvPr/>
          </p:nvSpPr>
          <p:spPr>
            <a:xfrm>
              <a:off x="6137994" y="1619597"/>
              <a:ext cx="45719" cy="4601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solidFill>
                  <a:schemeClr val="bg2"/>
                </a:solidFill>
              </a:endParaRPr>
            </a:p>
          </p:txBody>
        </p:sp>
        <p:sp>
          <p:nvSpPr>
            <p:cNvPr id="34" name="Oval 33"/>
            <p:cNvSpPr/>
            <p:nvPr/>
          </p:nvSpPr>
          <p:spPr>
            <a:xfrm>
              <a:off x="6137994" y="1692577"/>
              <a:ext cx="45719" cy="4601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solidFill>
                  <a:schemeClr val="bg2"/>
                </a:solidFill>
              </a:endParaRPr>
            </a:p>
          </p:txBody>
        </p:sp>
        <p:sp>
          <p:nvSpPr>
            <p:cNvPr id="35" name="Oval 34"/>
            <p:cNvSpPr/>
            <p:nvPr/>
          </p:nvSpPr>
          <p:spPr>
            <a:xfrm>
              <a:off x="6137994" y="1759211"/>
              <a:ext cx="45719" cy="4601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solidFill>
                  <a:schemeClr val="bg2"/>
                </a:solidFill>
              </a:endParaRPr>
            </a:p>
          </p:txBody>
        </p:sp>
        <p:sp>
          <p:nvSpPr>
            <p:cNvPr id="36" name="Oval 35"/>
            <p:cNvSpPr/>
            <p:nvPr/>
          </p:nvSpPr>
          <p:spPr>
            <a:xfrm>
              <a:off x="6137994" y="1827432"/>
              <a:ext cx="45719" cy="4600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solidFill>
                  <a:schemeClr val="bg2"/>
                </a:solidFill>
              </a:endParaRPr>
            </a:p>
          </p:txBody>
        </p:sp>
        <p:sp>
          <p:nvSpPr>
            <p:cNvPr id="37" name="Oval 36"/>
            <p:cNvSpPr/>
            <p:nvPr/>
          </p:nvSpPr>
          <p:spPr>
            <a:xfrm>
              <a:off x="6137994" y="1898825"/>
              <a:ext cx="45719" cy="4601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solidFill>
                  <a:schemeClr val="bg2"/>
                </a:solidFill>
              </a:endParaRPr>
            </a:p>
          </p:txBody>
        </p:sp>
      </p:grpSp>
      <p:sp>
        <p:nvSpPr>
          <p:cNvPr id="4" name="Rectangle 3"/>
          <p:cNvSpPr/>
          <p:nvPr/>
        </p:nvSpPr>
        <p:spPr>
          <a:xfrm>
            <a:off x="480552" y="3969524"/>
            <a:ext cx="2016000" cy="2431435"/>
          </a:xfrm>
          <a:prstGeom prst="rect">
            <a:avLst/>
          </a:prstGeom>
        </p:spPr>
        <p:txBody>
          <a:bodyPr wrap="square" lIns="0" tIns="0" rIns="0" bIns="0">
            <a:spAutoFit/>
          </a:bodyPr>
          <a:lstStyle/>
          <a:p>
            <a:pPr lvl="0">
              <a:spcAft>
                <a:spcPts val="600"/>
              </a:spcAft>
            </a:pPr>
            <a:r>
              <a:rPr lang="en-US" sz="1100" i="1" dirty="0" smtClean="0"/>
              <a:t>“How </a:t>
            </a:r>
            <a:r>
              <a:rPr lang="en-US" sz="1100" i="1" dirty="0"/>
              <a:t>to get a smart </a:t>
            </a:r>
            <a:r>
              <a:rPr lang="en-US" sz="1100" i="1" dirty="0" smtClean="0"/>
              <a:t>meter”</a:t>
            </a:r>
            <a:endParaRPr lang="en-US" sz="1100" i="1" dirty="0"/>
          </a:p>
          <a:p>
            <a:pPr lvl="0">
              <a:spcAft>
                <a:spcPts val="600"/>
              </a:spcAft>
            </a:pPr>
            <a:r>
              <a:rPr lang="en-US" sz="1100" i="1" dirty="0" smtClean="0"/>
              <a:t>“Information </a:t>
            </a:r>
            <a:r>
              <a:rPr lang="en-US" sz="1100" i="1" dirty="0"/>
              <a:t>on devices that would help reduce electricity </a:t>
            </a:r>
            <a:r>
              <a:rPr lang="en-US" sz="1100" i="1" dirty="0" smtClean="0"/>
              <a:t>costs”</a:t>
            </a:r>
            <a:endParaRPr lang="en-US" sz="1100" i="1" dirty="0"/>
          </a:p>
          <a:p>
            <a:pPr lvl="0">
              <a:spcAft>
                <a:spcPts val="600"/>
              </a:spcAft>
            </a:pPr>
            <a:r>
              <a:rPr lang="en-US" sz="1100" i="1" dirty="0" smtClean="0"/>
              <a:t>“How </a:t>
            </a:r>
            <a:r>
              <a:rPr lang="en-US" sz="1100" i="1" dirty="0"/>
              <a:t>to save and not use so much power - with no solar panels and only renting with low income. People in this position really struggle and just want to get ahead like everyone </a:t>
            </a:r>
            <a:r>
              <a:rPr lang="en-US" sz="1100" i="1" dirty="0" smtClean="0"/>
              <a:t>else”</a:t>
            </a:r>
            <a:endParaRPr lang="en-US" sz="1100" i="1" dirty="0"/>
          </a:p>
          <a:p>
            <a:pPr lvl="0">
              <a:spcAft>
                <a:spcPts val="600"/>
              </a:spcAft>
            </a:pPr>
            <a:r>
              <a:rPr lang="en-US" sz="1100" i="1" dirty="0" smtClean="0"/>
              <a:t>“Tips </a:t>
            </a:r>
            <a:r>
              <a:rPr lang="en-US" sz="1100" i="1" dirty="0"/>
              <a:t>on how to reduce electricity use in general. Maybe a new tip each billing </a:t>
            </a:r>
            <a:r>
              <a:rPr lang="en-US" sz="1100" i="1" dirty="0" smtClean="0"/>
              <a:t>period”</a:t>
            </a:r>
            <a:endParaRPr lang="en-US" sz="1100" i="1" dirty="0"/>
          </a:p>
        </p:txBody>
      </p:sp>
      <p:sp>
        <p:nvSpPr>
          <p:cNvPr id="6" name="Rectangle 5"/>
          <p:cNvSpPr/>
          <p:nvPr/>
        </p:nvSpPr>
        <p:spPr>
          <a:xfrm>
            <a:off x="479426" y="2404418"/>
            <a:ext cx="2016000" cy="923330"/>
          </a:xfrm>
          <a:prstGeom prst="rect">
            <a:avLst/>
          </a:prstGeom>
        </p:spPr>
        <p:txBody>
          <a:bodyPr wrap="square" lIns="0" tIns="0" rIns="0" bIns="0">
            <a:spAutoFit/>
          </a:bodyPr>
          <a:lstStyle/>
          <a:p>
            <a:pPr lvl="0">
              <a:spcAft>
                <a:spcPts val="600"/>
              </a:spcAft>
            </a:pPr>
            <a:r>
              <a:rPr lang="en-US" sz="1200" dirty="0">
                <a:solidFill>
                  <a:srgbClr val="000000"/>
                </a:solidFill>
              </a:rPr>
              <a:t>Requests for </a:t>
            </a:r>
            <a:r>
              <a:rPr lang="en-US" sz="1200" dirty="0" err="1">
                <a:solidFill>
                  <a:srgbClr val="000000"/>
                </a:solidFill>
              </a:rPr>
              <a:t>personalised</a:t>
            </a:r>
            <a:r>
              <a:rPr lang="en-US" sz="1200" dirty="0">
                <a:solidFill>
                  <a:srgbClr val="000000"/>
                </a:solidFill>
              </a:rPr>
              <a:t> tips to save energy included </a:t>
            </a:r>
            <a:r>
              <a:rPr lang="en-US" sz="1200" dirty="0" smtClean="0">
                <a:solidFill>
                  <a:srgbClr val="000000"/>
                </a:solidFill>
              </a:rPr>
              <a:t>advice on</a:t>
            </a:r>
            <a:r>
              <a:rPr lang="en-US" sz="1200" dirty="0">
                <a:solidFill>
                  <a:srgbClr val="000000"/>
                </a:solidFill>
              </a:rPr>
              <a:t>: smart meters, solar, and which appliances use the most power.</a:t>
            </a:r>
          </a:p>
        </p:txBody>
      </p:sp>
      <p:sp>
        <p:nvSpPr>
          <p:cNvPr id="12" name="Text Placeholder 4"/>
          <p:cNvSpPr>
            <a:spLocks noGrp="1"/>
          </p:cNvSpPr>
          <p:nvPr>
            <p:ph type="body" sz="quarter" idx="14"/>
          </p:nvPr>
        </p:nvSpPr>
        <p:spPr>
          <a:xfrm>
            <a:off x="479426" y="1528389"/>
            <a:ext cx="2016000" cy="694111"/>
          </a:xfrm>
        </p:spPr>
        <p:txBody>
          <a:bodyPr/>
          <a:lstStyle/>
          <a:p>
            <a:pPr>
              <a:spcBef>
                <a:spcPts val="0"/>
              </a:spcBef>
              <a:spcAft>
                <a:spcPts val="600"/>
              </a:spcAft>
            </a:pPr>
            <a:r>
              <a:rPr lang="en-AU" b="1" dirty="0">
                <a:solidFill>
                  <a:schemeClr val="bg2"/>
                </a:solidFill>
              </a:rPr>
              <a:t>People wanted personalised and practical tips to save energy</a:t>
            </a:r>
            <a:endParaRPr lang="en-US" dirty="0">
              <a:solidFill>
                <a:schemeClr val="bg2"/>
              </a:solidFill>
            </a:endParaRPr>
          </a:p>
          <a:p>
            <a:endParaRPr lang="en-US" sz="1200" dirty="0">
              <a:solidFill>
                <a:schemeClr val="tx1"/>
              </a:solidFill>
            </a:endParaRPr>
          </a:p>
        </p:txBody>
      </p:sp>
      <p:sp>
        <p:nvSpPr>
          <p:cNvPr id="2" name="Title 1"/>
          <p:cNvSpPr>
            <a:spLocks noGrp="1"/>
          </p:cNvSpPr>
          <p:nvPr>
            <p:ph type="title"/>
          </p:nvPr>
        </p:nvSpPr>
        <p:spPr>
          <a:xfrm>
            <a:off x="479426" y="476250"/>
            <a:ext cx="10690224" cy="775597"/>
          </a:xfrm>
        </p:spPr>
        <p:txBody>
          <a:bodyPr/>
          <a:lstStyle/>
          <a:p>
            <a:r>
              <a:rPr lang="en-AU" dirty="0"/>
              <a:t>Consumers said: </a:t>
            </a:r>
            <a:r>
              <a:rPr lang="en-US" dirty="0" smtClean="0"/>
              <a:t>It </a:t>
            </a:r>
            <a:r>
              <a:rPr lang="en-US" dirty="0"/>
              <a:t>should be easier to understand your energy usage</a:t>
            </a:r>
            <a:endParaRPr lang="en-AU" dirty="0"/>
          </a:p>
        </p:txBody>
      </p:sp>
    </p:spTree>
    <p:extLst>
      <p:ext uri="{BB962C8B-B14F-4D97-AF65-F5344CB8AC3E}">
        <p14:creationId xmlns:p14="http://schemas.microsoft.com/office/powerpoint/2010/main" val="42036585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500C9E6-702F-A843-8A04-80C500C6891A}" type="slidenum">
              <a:rPr lang="en-AU" smtClean="0"/>
              <a:t>59</a:t>
            </a:fld>
            <a:endParaRPr lang="en-AU"/>
          </a:p>
        </p:txBody>
      </p:sp>
      <p:sp>
        <p:nvSpPr>
          <p:cNvPr id="7" name="TextBox 6"/>
          <p:cNvSpPr txBox="1"/>
          <p:nvPr/>
        </p:nvSpPr>
        <p:spPr>
          <a:xfrm>
            <a:off x="1011254" y="6437449"/>
            <a:ext cx="6453004" cy="246221"/>
          </a:xfrm>
          <a:prstGeom prst="rect">
            <a:avLst/>
          </a:prstGeom>
          <a:noFill/>
        </p:spPr>
        <p:txBody>
          <a:bodyPr wrap="square" rtlCol="0">
            <a:spAutoFit/>
          </a:bodyPr>
          <a:lstStyle/>
          <a:p>
            <a:r>
              <a:rPr lang="en-AU" sz="1000" b="1" dirty="0" smtClean="0"/>
              <a:t>Note:</a:t>
            </a:r>
            <a:r>
              <a:rPr lang="en-AU" sz="1000" dirty="0" smtClean="0"/>
              <a:t> For more detail, refer to Section 4 of the Literature Review.</a:t>
            </a:r>
            <a:endParaRPr lang="en-AU" sz="1000" dirty="0"/>
          </a:p>
        </p:txBody>
      </p:sp>
      <p:sp>
        <p:nvSpPr>
          <p:cNvPr id="5" name="Text Placeholder 4"/>
          <p:cNvSpPr>
            <a:spLocks noGrp="1"/>
          </p:cNvSpPr>
          <p:nvPr>
            <p:ph type="body" sz="quarter" idx="14"/>
          </p:nvPr>
        </p:nvSpPr>
        <p:spPr>
          <a:xfrm>
            <a:off x="479424" y="979697"/>
            <a:ext cx="11233150" cy="5457752"/>
          </a:xfrm>
        </p:spPr>
        <p:txBody>
          <a:bodyPr spcCol="360000"/>
          <a:lstStyle/>
          <a:p>
            <a:r>
              <a:rPr lang="en-US" sz="1200" dirty="0" smtClean="0">
                <a:solidFill>
                  <a:schemeClr val="tx1"/>
                </a:solidFill>
              </a:rPr>
              <a:t>Energy </a:t>
            </a:r>
            <a:r>
              <a:rPr lang="en-US" sz="1200" dirty="0">
                <a:solidFill>
                  <a:schemeClr val="tx1"/>
                </a:solidFill>
              </a:rPr>
              <a:t>bill benchmarks provide average usage figures for </a:t>
            </a:r>
            <a:r>
              <a:rPr lang="en-US" sz="1200" dirty="0" smtClean="0">
                <a:solidFill>
                  <a:schemeClr val="tx1"/>
                </a:solidFill>
              </a:rPr>
              <a:t>households with the same number </a:t>
            </a:r>
            <a:r>
              <a:rPr lang="en-US" sz="1200" dirty="0">
                <a:solidFill>
                  <a:schemeClr val="tx1"/>
                </a:solidFill>
              </a:rPr>
              <a:t>of </a:t>
            </a:r>
            <a:r>
              <a:rPr lang="en-US" sz="1200" dirty="0" smtClean="0">
                <a:solidFill>
                  <a:schemeClr val="tx1"/>
                </a:solidFill>
              </a:rPr>
              <a:t>people </a:t>
            </a:r>
            <a:r>
              <a:rPr lang="en-US" sz="1200" dirty="0">
                <a:solidFill>
                  <a:schemeClr val="tx1"/>
                </a:solidFill>
              </a:rPr>
              <a:t>in the same postcode. They are designed to help consumers compare their individual usage with the 'benchmark' </a:t>
            </a:r>
            <a:r>
              <a:rPr lang="en-US" sz="1200" dirty="0" smtClean="0">
                <a:solidFill>
                  <a:schemeClr val="tx1"/>
                </a:solidFill>
              </a:rPr>
              <a:t>usage. Electricity </a:t>
            </a:r>
            <a:r>
              <a:rPr lang="en-US" sz="1200" dirty="0">
                <a:solidFill>
                  <a:schemeClr val="tx1"/>
                </a:solidFill>
              </a:rPr>
              <a:t>consumption benchmarks for residential customers are mandatory for residential customer bills, and the first benchmarks </a:t>
            </a:r>
            <a:r>
              <a:rPr lang="en-US" sz="1200" dirty="0" smtClean="0">
                <a:solidFill>
                  <a:schemeClr val="tx1"/>
                </a:solidFill>
              </a:rPr>
              <a:t>appeared on bills in 2012. </a:t>
            </a:r>
            <a:endParaRPr lang="en-US" sz="1200" dirty="0">
              <a:solidFill>
                <a:schemeClr val="tx1"/>
              </a:solidFill>
            </a:endParaRPr>
          </a:p>
          <a:p>
            <a:r>
              <a:rPr lang="en-US" b="1" dirty="0" smtClean="0"/>
              <a:t>Benchmarks are likely to benefit consumers but the design and delivery matters</a:t>
            </a:r>
            <a:endParaRPr lang="en-US" dirty="0" smtClean="0">
              <a:solidFill>
                <a:schemeClr val="tx1"/>
              </a:solidFill>
            </a:endParaRPr>
          </a:p>
          <a:p>
            <a:r>
              <a:rPr lang="en-US" sz="1200" dirty="0" smtClean="0">
                <a:solidFill>
                  <a:schemeClr val="tx1"/>
                </a:solidFill>
              </a:rPr>
              <a:t>A </a:t>
            </a:r>
            <a:r>
              <a:rPr lang="en-US" sz="1200" dirty="0">
                <a:solidFill>
                  <a:schemeClr val="tx1"/>
                </a:solidFill>
              </a:rPr>
              <a:t>recent, thorough review of the literature on electricity bill benchmarks concluded that</a:t>
            </a:r>
            <a:r>
              <a:rPr lang="en-US" sz="1200" dirty="0" smtClean="0">
                <a:solidFill>
                  <a:schemeClr val="tx1"/>
                </a:solidFill>
              </a:rPr>
              <a:t>: “</a:t>
            </a:r>
            <a:r>
              <a:rPr lang="en-US" sz="1200" dirty="0">
                <a:solidFill>
                  <a:schemeClr val="tx1"/>
                </a:solidFill>
              </a:rPr>
              <a:t>Presenting electricity consumption benchmarks on household bills is likely to benefit some, but not all, customers. Some segments of the population may respond in different ways to the benchmarks, with evidence suggesting that there may be a subset of households (e.g. below-average energy consumers) who do not benefit from the current design and delivery of this information.” (</a:t>
            </a:r>
            <a:r>
              <a:rPr lang="en-US" sz="1200" dirty="0" err="1" smtClean="0">
                <a:solidFill>
                  <a:schemeClr val="tx1"/>
                </a:solidFill>
              </a:rPr>
              <a:t>Frederiks</a:t>
            </a:r>
            <a:r>
              <a:rPr lang="en-US" sz="1200" dirty="0" smtClean="0">
                <a:solidFill>
                  <a:schemeClr val="tx1"/>
                </a:solidFill>
              </a:rPr>
              <a:t>, 2021 </a:t>
            </a:r>
            <a:r>
              <a:rPr lang="en-US" sz="1200" dirty="0" err="1">
                <a:solidFill>
                  <a:schemeClr val="tx1"/>
                </a:solidFill>
              </a:rPr>
              <a:t>pv</a:t>
            </a:r>
            <a:r>
              <a:rPr lang="en-US" sz="1200" dirty="0" smtClean="0">
                <a:solidFill>
                  <a:schemeClr val="tx1"/>
                </a:solidFill>
              </a:rPr>
              <a:t>)</a:t>
            </a:r>
          </a:p>
          <a:p>
            <a:r>
              <a:rPr lang="en-US" sz="1200" dirty="0" smtClean="0">
                <a:solidFill>
                  <a:schemeClr val="tx1"/>
                </a:solidFill>
              </a:rPr>
              <a:t>The </a:t>
            </a:r>
            <a:r>
              <a:rPr lang="en-US" sz="1200" dirty="0">
                <a:solidFill>
                  <a:schemeClr val="tx1"/>
                </a:solidFill>
              </a:rPr>
              <a:t>literature review </a:t>
            </a:r>
            <a:r>
              <a:rPr lang="en-US" sz="1200" dirty="0" smtClean="0">
                <a:solidFill>
                  <a:schemeClr val="tx1"/>
                </a:solidFill>
              </a:rPr>
              <a:t>notes </a:t>
            </a:r>
            <a:r>
              <a:rPr lang="en-US" sz="1200" dirty="0">
                <a:solidFill>
                  <a:schemeClr val="tx1"/>
                </a:solidFill>
              </a:rPr>
              <a:t>that numerous factors may moderate the effects of benchmark data on </a:t>
            </a:r>
            <a:r>
              <a:rPr lang="en-US" sz="1200" dirty="0" smtClean="0">
                <a:solidFill>
                  <a:schemeClr val="tx1"/>
                </a:solidFill>
              </a:rPr>
              <a:t>consumers, so the </a:t>
            </a:r>
            <a:r>
              <a:rPr lang="en-US" sz="1200" dirty="0">
                <a:solidFill>
                  <a:schemeClr val="tx1"/>
                </a:solidFill>
              </a:rPr>
              <a:t>benchmark design matters</a:t>
            </a:r>
            <a:r>
              <a:rPr lang="en-US" sz="1200" dirty="0" smtClean="0">
                <a:solidFill>
                  <a:schemeClr val="tx1"/>
                </a:solidFill>
              </a:rPr>
              <a:t>. The review addresses </a:t>
            </a:r>
            <a:r>
              <a:rPr lang="en-US" sz="1200" dirty="0">
                <a:solidFill>
                  <a:schemeClr val="tx1"/>
                </a:solidFill>
              </a:rPr>
              <a:t>these </a:t>
            </a:r>
            <a:r>
              <a:rPr lang="en-US" sz="1200" dirty="0" smtClean="0">
                <a:solidFill>
                  <a:schemeClr val="tx1"/>
                </a:solidFill>
              </a:rPr>
              <a:t>moderating factors in </a:t>
            </a:r>
            <a:r>
              <a:rPr lang="en-US" sz="1200" dirty="0">
                <a:solidFill>
                  <a:schemeClr val="tx1"/>
                </a:solidFill>
              </a:rPr>
              <a:t>a series of recommendations for the </a:t>
            </a:r>
            <a:r>
              <a:rPr lang="en-US" sz="1200" dirty="0" smtClean="0">
                <a:solidFill>
                  <a:schemeClr val="tx1"/>
                </a:solidFill>
              </a:rPr>
              <a:t>design </a:t>
            </a:r>
            <a:r>
              <a:rPr lang="en-US" sz="1200" dirty="0">
                <a:solidFill>
                  <a:schemeClr val="tx1"/>
                </a:solidFill>
              </a:rPr>
              <a:t>and delivery of </a:t>
            </a:r>
            <a:r>
              <a:rPr lang="en-US" sz="1200" dirty="0" smtClean="0">
                <a:solidFill>
                  <a:schemeClr val="tx1"/>
                </a:solidFill>
              </a:rPr>
              <a:t>benchmarks (</a:t>
            </a:r>
            <a:r>
              <a:rPr lang="en-US" sz="1200" dirty="0" err="1">
                <a:solidFill>
                  <a:schemeClr val="tx1"/>
                </a:solidFill>
              </a:rPr>
              <a:t>Frederiks</a:t>
            </a:r>
            <a:r>
              <a:rPr lang="en-US" sz="1200" dirty="0">
                <a:solidFill>
                  <a:schemeClr val="tx1"/>
                </a:solidFill>
              </a:rPr>
              <a:t>, 2021 </a:t>
            </a:r>
            <a:r>
              <a:rPr lang="en-US" sz="1200" dirty="0" smtClean="0">
                <a:solidFill>
                  <a:schemeClr val="tx1"/>
                </a:solidFill>
              </a:rPr>
              <a:t>Section 4.1).</a:t>
            </a:r>
          </a:p>
          <a:p>
            <a:r>
              <a:rPr lang="en-US" sz="1200" b="1" dirty="0" smtClean="0">
                <a:solidFill>
                  <a:schemeClr val="tx1"/>
                </a:solidFill>
              </a:rPr>
              <a:t>Visibility </a:t>
            </a:r>
            <a:r>
              <a:rPr lang="en-US" sz="1200" b="1" dirty="0">
                <a:solidFill>
                  <a:schemeClr val="tx1"/>
                </a:solidFill>
              </a:rPr>
              <a:t>and placement of information</a:t>
            </a:r>
            <a:r>
              <a:rPr lang="en-US" sz="1200" dirty="0">
                <a:solidFill>
                  <a:schemeClr val="tx1"/>
                </a:solidFill>
              </a:rPr>
              <a:t>: benchmarks should be clearly visible and prominently displayed. </a:t>
            </a:r>
          </a:p>
          <a:p>
            <a:r>
              <a:rPr lang="en-US" sz="1200" b="1" dirty="0">
                <a:solidFill>
                  <a:schemeClr val="tx1"/>
                </a:solidFill>
              </a:rPr>
              <a:t>Credibility </a:t>
            </a:r>
            <a:r>
              <a:rPr lang="en-US" sz="1200" b="1" dirty="0" smtClean="0">
                <a:solidFill>
                  <a:schemeClr val="tx1"/>
                </a:solidFill>
              </a:rPr>
              <a:t>of </a:t>
            </a:r>
            <a:r>
              <a:rPr lang="en-US" sz="1200" b="1" dirty="0">
                <a:solidFill>
                  <a:schemeClr val="tx1"/>
                </a:solidFill>
              </a:rPr>
              <a:t>information</a:t>
            </a:r>
            <a:r>
              <a:rPr lang="en-US" sz="1200" dirty="0">
                <a:solidFill>
                  <a:schemeClr val="tx1"/>
                </a:solidFill>
              </a:rPr>
              <a:t>: consider having the benchmarks associated with a reputable official source (e.g. government agency) to enhance consumer trust.</a:t>
            </a:r>
          </a:p>
          <a:p>
            <a:r>
              <a:rPr lang="en-US" sz="1200" b="1" dirty="0">
                <a:solidFill>
                  <a:schemeClr val="tx1"/>
                </a:solidFill>
              </a:rPr>
              <a:t>Meaningfulness </a:t>
            </a:r>
            <a:r>
              <a:rPr lang="en-US" sz="1200" b="1" dirty="0" smtClean="0">
                <a:solidFill>
                  <a:schemeClr val="tx1"/>
                </a:solidFill>
              </a:rPr>
              <a:t>of </a:t>
            </a:r>
            <a:r>
              <a:rPr lang="en-US" sz="1200" b="1" dirty="0">
                <a:solidFill>
                  <a:schemeClr val="tx1"/>
                </a:solidFill>
              </a:rPr>
              <a:t>information</a:t>
            </a:r>
            <a:r>
              <a:rPr lang="en-US" sz="1200" dirty="0">
                <a:solidFill>
                  <a:schemeClr val="tx1"/>
                </a:solidFill>
              </a:rPr>
              <a:t>: Consider what type of information is most meaningful. For example, displaying the benchmarks in terms of money spent may make the information more relevant. </a:t>
            </a:r>
          </a:p>
          <a:p>
            <a:endParaRPr lang="en-US" sz="1200" b="1" dirty="0" smtClean="0">
              <a:solidFill>
                <a:schemeClr val="tx1"/>
              </a:solidFill>
            </a:endParaRPr>
          </a:p>
          <a:p>
            <a:r>
              <a:rPr lang="en-US" sz="1200" b="1" dirty="0" smtClean="0">
                <a:solidFill>
                  <a:schemeClr val="tx1"/>
                </a:solidFill>
              </a:rPr>
              <a:t>Relevance of </a:t>
            </a:r>
            <a:r>
              <a:rPr lang="en-US" sz="1200" b="1" dirty="0">
                <a:solidFill>
                  <a:schemeClr val="tx1"/>
                </a:solidFill>
              </a:rPr>
              <a:t>information</a:t>
            </a:r>
            <a:r>
              <a:rPr lang="en-US" sz="1200" dirty="0">
                <a:solidFill>
                  <a:schemeClr val="tx1"/>
                </a:solidFill>
              </a:rPr>
              <a:t>: The reference/comparison group should be as similar to the consumer as practically possible and relevant to their own identity. </a:t>
            </a:r>
          </a:p>
          <a:p>
            <a:r>
              <a:rPr lang="en-US" sz="1200" b="1" dirty="0">
                <a:solidFill>
                  <a:schemeClr val="tx1"/>
                </a:solidFill>
              </a:rPr>
              <a:t>Add positive reinforcement for </a:t>
            </a:r>
            <a:r>
              <a:rPr lang="en-US" sz="1200" b="1" dirty="0" smtClean="0">
                <a:solidFill>
                  <a:schemeClr val="tx1"/>
                </a:solidFill>
              </a:rPr>
              <a:t>low usage households</a:t>
            </a:r>
            <a:r>
              <a:rPr lang="en-US" sz="1200" dirty="0" smtClean="0">
                <a:solidFill>
                  <a:schemeClr val="tx1"/>
                </a:solidFill>
              </a:rPr>
              <a:t>: </a:t>
            </a:r>
            <a:r>
              <a:rPr lang="en-US" sz="1200" dirty="0">
                <a:solidFill>
                  <a:schemeClr val="tx1"/>
                </a:solidFill>
              </a:rPr>
              <a:t>To reduce the risk of a ‘boomerang’ effect among low energy users, combine the benchmark data (a descriptive norm) with an injunctive norm that offers positive reinforcement for desirable </a:t>
            </a:r>
            <a:r>
              <a:rPr lang="en-US" sz="1200" dirty="0" err="1">
                <a:solidFill>
                  <a:schemeClr val="tx1"/>
                </a:solidFill>
              </a:rPr>
              <a:t>behaviour</a:t>
            </a:r>
            <a:r>
              <a:rPr lang="en-US" sz="1200" dirty="0">
                <a:solidFill>
                  <a:schemeClr val="tx1"/>
                </a:solidFill>
              </a:rPr>
              <a:t> (e.g. a smiley face or words of encouragement). </a:t>
            </a:r>
          </a:p>
          <a:p>
            <a:r>
              <a:rPr lang="en-US" sz="1200" b="1" dirty="0">
                <a:solidFill>
                  <a:schemeClr val="tx1"/>
                </a:solidFill>
              </a:rPr>
              <a:t>Consider the reference group</a:t>
            </a:r>
            <a:r>
              <a:rPr lang="en-US" sz="1200" dirty="0">
                <a:solidFill>
                  <a:schemeClr val="tx1"/>
                </a:solidFill>
              </a:rPr>
              <a:t>: Instead of comparing a household’s energy consumption to the ‘average’ consumption of the reference group, consider comparing it to a higher-performing group (e.g. the most efficient 20% of households). </a:t>
            </a:r>
          </a:p>
          <a:p>
            <a:r>
              <a:rPr lang="en-US" sz="1200" b="1" dirty="0">
                <a:solidFill>
                  <a:schemeClr val="tx1"/>
                </a:solidFill>
              </a:rPr>
              <a:t>Add practical energy-saving tips</a:t>
            </a:r>
            <a:r>
              <a:rPr lang="en-US" sz="1200" dirty="0">
                <a:solidFill>
                  <a:schemeClr val="tx1"/>
                </a:solidFill>
              </a:rPr>
              <a:t>: Consider including simple, easy, and practical advice alongside the benchmarks to inform consumers about what steps can be taken to save energy. </a:t>
            </a:r>
          </a:p>
          <a:p>
            <a:r>
              <a:rPr lang="en-US" sz="1200" b="1" dirty="0" smtClean="0">
                <a:solidFill>
                  <a:schemeClr val="tx1"/>
                </a:solidFill>
              </a:rPr>
              <a:t>Consider </a:t>
            </a:r>
            <a:r>
              <a:rPr lang="en-US" sz="1200" b="1" dirty="0" err="1" smtClean="0">
                <a:solidFill>
                  <a:schemeClr val="tx1"/>
                </a:solidFill>
              </a:rPr>
              <a:t>standardisation</a:t>
            </a:r>
            <a:r>
              <a:rPr lang="en-US" sz="1200" b="1" dirty="0" smtClean="0">
                <a:solidFill>
                  <a:schemeClr val="tx1"/>
                </a:solidFill>
              </a:rPr>
              <a:t> </a:t>
            </a:r>
            <a:r>
              <a:rPr lang="en-US" sz="1200" b="1" dirty="0">
                <a:solidFill>
                  <a:schemeClr val="tx1"/>
                </a:solidFill>
              </a:rPr>
              <a:t>of information across retailers</a:t>
            </a:r>
            <a:r>
              <a:rPr lang="en-US" sz="1200" dirty="0">
                <a:solidFill>
                  <a:schemeClr val="tx1"/>
                </a:solidFill>
              </a:rPr>
              <a:t>: Australian energy retailers currently present benchmark data on customer bills in different ways. There may be value in a single, </a:t>
            </a:r>
            <a:r>
              <a:rPr lang="en-US" sz="1200" dirty="0" err="1">
                <a:solidFill>
                  <a:schemeClr val="tx1"/>
                </a:solidFill>
              </a:rPr>
              <a:t>standardised</a:t>
            </a:r>
            <a:r>
              <a:rPr lang="en-US" sz="1200" dirty="0">
                <a:solidFill>
                  <a:schemeClr val="tx1"/>
                </a:solidFill>
              </a:rPr>
              <a:t> format for displaying energy consumption benchmarks.</a:t>
            </a:r>
          </a:p>
          <a:p>
            <a:pPr>
              <a:spcAft>
                <a:spcPts val="600"/>
              </a:spcAft>
            </a:pPr>
            <a:r>
              <a:rPr lang="en-US" b="1" dirty="0" smtClean="0"/>
              <a:t>Stakeholder views</a:t>
            </a:r>
            <a:endParaRPr lang="en-US" b="1" dirty="0"/>
          </a:p>
          <a:p>
            <a:pPr>
              <a:spcAft>
                <a:spcPts val="600"/>
              </a:spcAft>
            </a:pPr>
            <a:r>
              <a:rPr lang="en-US" sz="1200" dirty="0" smtClean="0">
                <a:solidFill>
                  <a:schemeClr val="tx1"/>
                </a:solidFill>
              </a:rPr>
              <a:t>Energy </a:t>
            </a:r>
            <a:r>
              <a:rPr lang="en-US" sz="1200" dirty="0">
                <a:solidFill>
                  <a:schemeClr val="tx1"/>
                </a:solidFill>
              </a:rPr>
              <a:t>retailers suggested that consumers generally do not like the benchmark charts because they have “caused unnecessary consumer distrust, complaints and costs” (AGL, 2020). Ergon Energy (2020) describes similar customer complaints about </a:t>
            </a:r>
            <a:r>
              <a:rPr lang="en-US" sz="1200" dirty="0" smtClean="0">
                <a:solidFill>
                  <a:schemeClr val="tx1"/>
                </a:solidFill>
              </a:rPr>
              <a:t>the </a:t>
            </a:r>
            <a:r>
              <a:rPr lang="en-US" sz="1200" dirty="0">
                <a:solidFill>
                  <a:schemeClr val="tx1"/>
                </a:solidFill>
              </a:rPr>
              <a:t>benchmarking graph and claims that “each customer is unique and there are too many variables in a household to correctly depict such information on a comparison graph”. </a:t>
            </a:r>
            <a:r>
              <a:rPr lang="en-US" sz="1200" dirty="0" smtClean="0">
                <a:solidFill>
                  <a:schemeClr val="tx1"/>
                </a:solidFill>
              </a:rPr>
              <a:t>Consumer </a:t>
            </a:r>
            <a:r>
              <a:rPr lang="en-US" sz="1200" dirty="0">
                <a:solidFill>
                  <a:schemeClr val="tx1"/>
                </a:solidFill>
              </a:rPr>
              <a:t>groups also suggested that consumers do not like peer comparison charts (e.g. EWON, EWOV, EWOQ and EWOSA, 2020, p.5) </a:t>
            </a:r>
            <a:endParaRPr lang="en-AU" sz="1200" dirty="0">
              <a:solidFill>
                <a:schemeClr val="tx1"/>
              </a:solidFill>
            </a:endParaRPr>
          </a:p>
        </p:txBody>
      </p:sp>
      <p:sp>
        <p:nvSpPr>
          <p:cNvPr id="2" name="Title 1"/>
          <p:cNvSpPr>
            <a:spLocks noGrp="1"/>
          </p:cNvSpPr>
          <p:nvPr>
            <p:ph type="title"/>
          </p:nvPr>
        </p:nvSpPr>
        <p:spPr>
          <a:xfrm>
            <a:off x="479425" y="476250"/>
            <a:ext cx="11233150" cy="387798"/>
          </a:xfrm>
        </p:spPr>
        <p:txBody>
          <a:bodyPr/>
          <a:lstStyle/>
          <a:p>
            <a:r>
              <a:rPr lang="en-AU" dirty="0" smtClean="0"/>
              <a:t>What the literature and stakeholders say about </a:t>
            </a:r>
            <a:r>
              <a:rPr lang="en-US" dirty="0" smtClean="0"/>
              <a:t>benchmarks</a:t>
            </a:r>
            <a:endParaRPr lang="en-AU" dirty="0"/>
          </a:p>
        </p:txBody>
      </p:sp>
    </p:spTree>
    <p:extLst>
      <p:ext uri="{BB962C8B-B14F-4D97-AF65-F5344CB8AC3E}">
        <p14:creationId xmlns:p14="http://schemas.microsoft.com/office/powerpoint/2010/main" val="1061784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500C9E6-702F-A843-8A04-80C500C6891A}" type="slidenum">
              <a:rPr lang="en-AU" smtClean="0"/>
              <a:t>6</a:t>
            </a:fld>
            <a:endParaRPr lang="en-AU"/>
          </a:p>
        </p:txBody>
      </p:sp>
      <p:sp>
        <p:nvSpPr>
          <p:cNvPr id="44" name="Rectangle 43"/>
          <p:cNvSpPr/>
          <p:nvPr/>
        </p:nvSpPr>
        <p:spPr>
          <a:xfrm>
            <a:off x="1492592" y="6301747"/>
            <a:ext cx="10177793" cy="400110"/>
          </a:xfrm>
          <a:prstGeom prst="rect">
            <a:avLst/>
          </a:prstGeom>
          <a:ln w="28575">
            <a:noFill/>
          </a:ln>
        </p:spPr>
        <p:txBody>
          <a:bodyPr wrap="square">
            <a:spAutoFit/>
          </a:bodyPr>
          <a:lstStyle/>
          <a:p>
            <a:r>
              <a:rPr lang="en-AU" sz="1000" b="1" dirty="0">
                <a:solidFill>
                  <a:schemeClr val="tx2"/>
                </a:solidFill>
              </a:rPr>
              <a:t>Caveat: </a:t>
            </a:r>
            <a:r>
              <a:rPr lang="en-US" sz="1000" dirty="0">
                <a:solidFill>
                  <a:schemeClr val="tx2"/>
                </a:solidFill>
              </a:rPr>
              <a:t>The literature review sought to cover most of the key research relevant to identifying gaps in relation to energy bill contents and billing requirements but it was not a full systematic review and so does not claim to be comprehensive.</a:t>
            </a:r>
          </a:p>
        </p:txBody>
      </p:sp>
      <p:grpSp>
        <p:nvGrpSpPr>
          <p:cNvPr id="54" name="Group 53" descr="Infographic Tag"/>
          <p:cNvGrpSpPr/>
          <p:nvPr/>
        </p:nvGrpSpPr>
        <p:grpSpPr>
          <a:xfrm>
            <a:off x="1177880" y="6274858"/>
            <a:ext cx="293688" cy="450850"/>
            <a:chOff x="9025691" y="5994980"/>
            <a:chExt cx="293688" cy="450850"/>
          </a:xfrm>
          <a:solidFill>
            <a:schemeClr val="tx2"/>
          </a:solidFill>
          <a:effectLst>
            <a:outerShdw blurRad="50800" dist="38100" algn="l" rotWithShape="0">
              <a:prstClr val="black">
                <a:alpha val="40000"/>
              </a:prstClr>
            </a:outerShdw>
          </a:effectLst>
        </p:grpSpPr>
        <p:sp>
          <p:nvSpPr>
            <p:cNvPr id="55" name="Freeform 16"/>
            <p:cNvSpPr>
              <a:spLocks/>
            </p:cNvSpPr>
            <p:nvPr/>
          </p:nvSpPr>
          <p:spPr bwMode="auto">
            <a:xfrm>
              <a:off x="9025691" y="5994980"/>
              <a:ext cx="293688" cy="450850"/>
            </a:xfrm>
            <a:custGeom>
              <a:avLst/>
              <a:gdLst>
                <a:gd name="T0" fmla="*/ 60 w 60"/>
                <a:gd name="T1" fmla="*/ 30 h 92"/>
                <a:gd name="T2" fmla="*/ 30 w 60"/>
                <a:gd name="T3" fmla="*/ 92 h 92"/>
                <a:gd name="T4" fmla="*/ 0 w 60"/>
                <a:gd name="T5" fmla="*/ 30 h 92"/>
                <a:gd name="T6" fmla="*/ 30 w 60"/>
                <a:gd name="T7" fmla="*/ 0 h 92"/>
                <a:gd name="T8" fmla="*/ 60 w 60"/>
                <a:gd name="T9" fmla="*/ 30 h 92"/>
              </a:gdLst>
              <a:ahLst/>
              <a:cxnLst>
                <a:cxn ang="0">
                  <a:pos x="T0" y="T1"/>
                </a:cxn>
                <a:cxn ang="0">
                  <a:pos x="T2" y="T3"/>
                </a:cxn>
                <a:cxn ang="0">
                  <a:pos x="T4" y="T5"/>
                </a:cxn>
                <a:cxn ang="0">
                  <a:pos x="T6" y="T7"/>
                </a:cxn>
                <a:cxn ang="0">
                  <a:pos x="T8" y="T9"/>
                </a:cxn>
              </a:cxnLst>
              <a:rect l="0" t="0" r="r" b="b"/>
              <a:pathLst>
                <a:path w="60" h="92">
                  <a:moveTo>
                    <a:pt x="60" y="30"/>
                  </a:moveTo>
                  <a:cubicBezTo>
                    <a:pt x="60" y="47"/>
                    <a:pt x="30" y="92"/>
                    <a:pt x="30" y="92"/>
                  </a:cubicBezTo>
                  <a:cubicBezTo>
                    <a:pt x="30" y="92"/>
                    <a:pt x="0" y="47"/>
                    <a:pt x="0" y="30"/>
                  </a:cubicBezTo>
                  <a:cubicBezTo>
                    <a:pt x="0" y="13"/>
                    <a:pt x="13" y="0"/>
                    <a:pt x="30" y="0"/>
                  </a:cubicBezTo>
                  <a:cubicBezTo>
                    <a:pt x="47" y="0"/>
                    <a:pt x="60" y="13"/>
                    <a:pt x="60" y="30"/>
                  </a:cubicBezTo>
                  <a:close/>
                </a:path>
              </a:pathLst>
            </a:custGeom>
            <a:grpFill/>
            <a:ln w="19050" cap="rnd">
              <a:solidFill>
                <a:schemeClr val="bg2"/>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grpSp>
          <p:nvGrpSpPr>
            <p:cNvPr id="56" name="Group 55"/>
            <p:cNvGrpSpPr/>
            <p:nvPr/>
          </p:nvGrpSpPr>
          <p:grpSpPr>
            <a:xfrm>
              <a:off x="9151509" y="6077685"/>
              <a:ext cx="42051" cy="182037"/>
              <a:chOff x="9955172" y="6297400"/>
              <a:chExt cx="42051" cy="182037"/>
            </a:xfrm>
            <a:grpFill/>
          </p:grpSpPr>
          <p:sp>
            <p:nvSpPr>
              <p:cNvPr id="57" name="Line 193"/>
              <p:cNvSpPr>
                <a:spLocks noChangeShapeType="1"/>
              </p:cNvSpPr>
              <p:nvPr/>
            </p:nvSpPr>
            <p:spPr bwMode="auto">
              <a:xfrm>
                <a:off x="9976198" y="6297400"/>
                <a:ext cx="0" cy="114823"/>
              </a:xfrm>
              <a:prstGeom prst="line">
                <a:avLst/>
              </a:prstGeom>
              <a:grpFill/>
              <a:ln w="19050" cap="rnd">
                <a:solidFill>
                  <a:schemeClr val="bg2"/>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sp>
            <p:nvSpPr>
              <p:cNvPr id="58" name="Oval 194"/>
              <p:cNvSpPr>
                <a:spLocks noChangeArrowheads="1"/>
              </p:cNvSpPr>
              <p:nvPr/>
            </p:nvSpPr>
            <p:spPr bwMode="auto">
              <a:xfrm>
                <a:off x="9955172" y="6445830"/>
                <a:ext cx="42051" cy="33607"/>
              </a:xfrm>
              <a:prstGeom prst="ellipse">
                <a:avLst/>
              </a:prstGeom>
              <a:grpFill/>
              <a:ln w="19050">
                <a:solidFill>
                  <a:schemeClr val="bg2"/>
                </a:solidFill>
                <a:round/>
                <a:headEnd/>
                <a:tailEnd/>
              </a:ln>
            </p:spPr>
            <p:txBody>
              <a:bodyPr vert="horz" wrap="square" lIns="91440" tIns="45720" rIns="91440" bIns="45720" numCol="1" anchor="t" anchorCtr="0" compatLnSpc="1">
                <a:prstTxWarp prst="textNoShape">
                  <a:avLst/>
                </a:prstTxWarp>
              </a:bodyPr>
              <a:lstStyle/>
              <a:p>
                <a:endParaRPr lang="en-AU"/>
              </a:p>
            </p:txBody>
          </p:sp>
        </p:grpSp>
      </p:grpSp>
      <p:sp>
        <p:nvSpPr>
          <p:cNvPr id="43" name="Rectangle 42" descr="Grey Background"/>
          <p:cNvSpPr/>
          <p:nvPr/>
        </p:nvSpPr>
        <p:spPr>
          <a:xfrm>
            <a:off x="7998457" y="429020"/>
            <a:ext cx="3899446" cy="578591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2"/>
              </a:solidFill>
            </a:endParaRPr>
          </a:p>
        </p:txBody>
      </p:sp>
      <p:sp>
        <p:nvSpPr>
          <p:cNvPr id="26" name="Oval 25"/>
          <p:cNvSpPr/>
          <p:nvPr/>
        </p:nvSpPr>
        <p:spPr>
          <a:xfrm>
            <a:off x="8145396" y="3411785"/>
            <a:ext cx="289711" cy="276999"/>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en-AU" b="1" dirty="0" smtClean="0">
                <a:solidFill>
                  <a:schemeClr val="accent1"/>
                </a:solidFill>
              </a:rPr>
              <a:t>3</a:t>
            </a:r>
            <a:endParaRPr lang="en-AU" b="1" dirty="0">
              <a:solidFill>
                <a:schemeClr val="accent1"/>
              </a:solidFill>
            </a:endParaRPr>
          </a:p>
        </p:txBody>
      </p:sp>
      <p:sp>
        <p:nvSpPr>
          <p:cNvPr id="35" name="Oval 34"/>
          <p:cNvSpPr/>
          <p:nvPr/>
        </p:nvSpPr>
        <p:spPr>
          <a:xfrm>
            <a:off x="8145396" y="2294194"/>
            <a:ext cx="289711" cy="276999"/>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en-AU" b="1" dirty="0" smtClean="0">
                <a:solidFill>
                  <a:schemeClr val="accent1"/>
                </a:solidFill>
              </a:rPr>
              <a:t>2</a:t>
            </a:r>
            <a:endParaRPr lang="en-AU" b="1" dirty="0">
              <a:solidFill>
                <a:schemeClr val="accent1"/>
              </a:solidFill>
            </a:endParaRPr>
          </a:p>
        </p:txBody>
      </p:sp>
      <p:sp>
        <p:nvSpPr>
          <p:cNvPr id="33" name="Oval 32"/>
          <p:cNvSpPr/>
          <p:nvPr/>
        </p:nvSpPr>
        <p:spPr>
          <a:xfrm>
            <a:off x="8145396" y="1464966"/>
            <a:ext cx="289711" cy="276999"/>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en-AU" b="1" dirty="0" smtClean="0">
                <a:solidFill>
                  <a:schemeClr val="accent1"/>
                </a:solidFill>
              </a:rPr>
              <a:t>1</a:t>
            </a:r>
            <a:endParaRPr lang="en-AU" b="1" dirty="0">
              <a:solidFill>
                <a:schemeClr val="accent1"/>
              </a:solidFill>
            </a:endParaRPr>
          </a:p>
        </p:txBody>
      </p:sp>
      <p:grpSp>
        <p:nvGrpSpPr>
          <p:cNvPr id="24" name="Group 23" descr="Document Search infographic"/>
          <p:cNvGrpSpPr/>
          <p:nvPr/>
        </p:nvGrpSpPr>
        <p:grpSpPr>
          <a:xfrm>
            <a:off x="8253586" y="589020"/>
            <a:ext cx="648000" cy="648000"/>
            <a:chOff x="8170758" y="1279714"/>
            <a:chExt cx="720000" cy="720000"/>
          </a:xfrm>
        </p:grpSpPr>
        <p:sp>
          <p:nvSpPr>
            <p:cNvPr id="23" name="Oval 22"/>
            <p:cNvSpPr/>
            <p:nvPr/>
          </p:nvSpPr>
          <p:spPr>
            <a:xfrm>
              <a:off x="8170758" y="1279714"/>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45" name="Group 44"/>
            <p:cNvGrpSpPr/>
            <p:nvPr/>
          </p:nvGrpSpPr>
          <p:grpSpPr>
            <a:xfrm>
              <a:off x="8334702" y="1395239"/>
              <a:ext cx="449263" cy="450851"/>
              <a:chOff x="6535738" y="5341938"/>
              <a:chExt cx="449263" cy="450851"/>
            </a:xfrm>
          </p:grpSpPr>
          <p:sp>
            <p:nvSpPr>
              <p:cNvPr id="46" name="Line 247"/>
              <p:cNvSpPr>
                <a:spLocks noChangeShapeType="1"/>
              </p:cNvSpPr>
              <p:nvPr/>
            </p:nvSpPr>
            <p:spPr bwMode="auto">
              <a:xfrm>
                <a:off x="6594476" y="5459413"/>
                <a:ext cx="87313" cy="0"/>
              </a:xfrm>
              <a:prstGeom prst="line">
                <a:avLst/>
              </a:prstGeom>
              <a:noFill/>
              <a:ln w="28575"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7" name="Line 248"/>
              <p:cNvSpPr>
                <a:spLocks noChangeShapeType="1"/>
              </p:cNvSpPr>
              <p:nvPr/>
            </p:nvSpPr>
            <p:spPr bwMode="auto">
              <a:xfrm>
                <a:off x="6594476" y="5518151"/>
                <a:ext cx="155575" cy="0"/>
              </a:xfrm>
              <a:prstGeom prst="line">
                <a:avLst/>
              </a:prstGeom>
              <a:noFill/>
              <a:ln w="28575"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8" name="Line 249"/>
              <p:cNvSpPr>
                <a:spLocks noChangeShapeType="1"/>
              </p:cNvSpPr>
              <p:nvPr/>
            </p:nvSpPr>
            <p:spPr bwMode="auto">
              <a:xfrm>
                <a:off x="6594476" y="5576888"/>
                <a:ext cx="117475" cy="0"/>
              </a:xfrm>
              <a:prstGeom prst="line">
                <a:avLst/>
              </a:prstGeom>
              <a:noFill/>
              <a:ln w="28575"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9" name="Line 250"/>
              <p:cNvSpPr>
                <a:spLocks noChangeShapeType="1"/>
              </p:cNvSpPr>
              <p:nvPr/>
            </p:nvSpPr>
            <p:spPr bwMode="auto">
              <a:xfrm>
                <a:off x="6594476" y="5635626"/>
                <a:ext cx="96838" cy="0"/>
              </a:xfrm>
              <a:prstGeom prst="line">
                <a:avLst/>
              </a:prstGeom>
              <a:noFill/>
              <a:ln w="28575"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0" name="Oval 251"/>
              <p:cNvSpPr>
                <a:spLocks noChangeArrowheads="1"/>
              </p:cNvSpPr>
              <p:nvPr/>
            </p:nvSpPr>
            <p:spPr bwMode="auto">
              <a:xfrm>
                <a:off x="6789738" y="5597526"/>
                <a:ext cx="150813" cy="146050"/>
              </a:xfrm>
              <a:prstGeom prst="ellipse">
                <a:avLst/>
              </a:prstGeom>
              <a:noFill/>
              <a:ln w="28575"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1" name="Line 252"/>
              <p:cNvSpPr>
                <a:spLocks noChangeShapeType="1"/>
              </p:cNvSpPr>
              <p:nvPr/>
            </p:nvSpPr>
            <p:spPr bwMode="auto">
              <a:xfrm>
                <a:off x="6916738" y="5724526"/>
                <a:ext cx="68263" cy="68263"/>
              </a:xfrm>
              <a:prstGeom prst="line">
                <a:avLst/>
              </a:prstGeom>
              <a:noFill/>
              <a:ln w="28575"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2" name="Freeform 253"/>
              <p:cNvSpPr>
                <a:spLocks/>
              </p:cNvSpPr>
              <p:nvPr/>
            </p:nvSpPr>
            <p:spPr bwMode="auto">
              <a:xfrm>
                <a:off x="6535738" y="5341938"/>
                <a:ext cx="312738" cy="411163"/>
              </a:xfrm>
              <a:custGeom>
                <a:avLst/>
                <a:gdLst>
                  <a:gd name="T0" fmla="*/ 148 w 197"/>
                  <a:gd name="T1" fmla="*/ 259 h 259"/>
                  <a:gd name="T2" fmla="*/ 0 w 197"/>
                  <a:gd name="T3" fmla="*/ 259 h 259"/>
                  <a:gd name="T4" fmla="*/ 0 w 197"/>
                  <a:gd name="T5" fmla="*/ 0 h 259"/>
                  <a:gd name="T6" fmla="*/ 135 w 197"/>
                  <a:gd name="T7" fmla="*/ 0 h 259"/>
                  <a:gd name="T8" fmla="*/ 197 w 197"/>
                  <a:gd name="T9" fmla="*/ 62 h 259"/>
                  <a:gd name="T10" fmla="*/ 197 w 197"/>
                  <a:gd name="T11" fmla="*/ 130 h 259"/>
                </a:gdLst>
                <a:ahLst/>
                <a:cxnLst>
                  <a:cxn ang="0">
                    <a:pos x="T0" y="T1"/>
                  </a:cxn>
                  <a:cxn ang="0">
                    <a:pos x="T2" y="T3"/>
                  </a:cxn>
                  <a:cxn ang="0">
                    <a:pos x="T4" y="T5"/>
                  </a:cxn>
                  <a:cxn ang="0">
                    <a:pos x="T6" y="T7"/>
                  </a:cxn>
                  <a:cxn ang="0">
                    <a:pos x="T8" y="T9"/>
                  </a:cxn>
                  <a:cxn ang="0">
                    <a:pos x="T10" y="T11"/>
                  </a:cxn>
                </a:cxnLst>
                <a:rect l="0" t="0" r="r" b="b"/>
                <a:pathLst>
                  <a:path w="197" h="259">
                    <a:moveTo>
                      <a:pt x="148" y="259"/>
                    </a:moveTo>
                    <a:lnTo>
                      <a:pt x="0" y="259"/>
                    </a:lnTo>
                    <a:lnTo>
                      <a:pt x="0" y="0"/>
                    </a:lnTo>
                    <a:lnTo>
                      <a:pt x="135" y="0"/>
                    </a:lnTo>
                    <a:lnTo>
                      <a:pt x="197" y="62"/>
                    </a:lnTo>
                    <a:lnTo>
                      <a:pt x="197" y="130"/>
                    </a:lnTo>
                  </a:path>
                </a:pathLst>
              </a:custGeom>
              <a:noFill/>
              <a:ln w="28575"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3" name="Freeform 254"/>
              <p:cNvSpPr>
                <a:spLocks/>
              </p:cNvSpPr>
              <p:nvPr/>
            </p:nvSpPr>
            <p:spPr bwMode="auto">
              <a:xfrm>
                <a:off x="6750051" y="5341938"/>
                <a:ext cx="98425" cy="98425"/>
              </a:xfrm>
              <a:custGeom>
                <a:avLst/>
                <a:gdLst>
                  <a:gd name="T0" fmla="*/ 0 w 62"/>
                  <a:gd name="T1" fmla="*/ 0 h 62"/>
                  <a:gd name="T2" fmla="*/ 0 w 62"/>
                  <a:gd name="T3" fmla="*/ 62 h 62"/>
                  <a:gd name="T4" fmla="*/ 62 w 62"/>
                  <a:gd name="T5" fmla="*/ 62 h 62"/>
                </a:gdLst>
                <a:ahLst/>
                <a:cxnLst>
                  <a:cxn ang="0">
                    <a:pos x="T0" y="T1"/>
                  </a:cxn>
                  <a:cxn ang="0">
                    <a:pos x="T2" y="T3"/>
                  </a:cxn>
                  <a:cxn ang="0">
                    <a:pos x="T4" y="T5"/>
                  </a:cxn>
                </a:cxnLst>
                <a:rect l="0" t="0" r="r" b="b"/>
                <a:pathLst>
                  <a:path w="62" h="62">
                    <a:moveTo>
                      <a:pt x="0" y="0"/>
                    </a:moveTo>
                    <a:lnTo>
                      <a:pt x="0" y="62"/>
                    </a:lnTo>
                    <a:lnTo>
                      <a:pt x="62" y="62"/>
                    </a:lnTo>
                  </a:path>
                </a:pathLst>
              </a:custGeom>
              <a:noFill/>
              <a:ln w="285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grpSp>
      </p:grpSp>
      <p:sp>
        <p:nvSpPr>
          <p:cNvPr id="19" name="Rectangle 18"/>
          <p:cNvSpPr/>
          <p:nvPr/>
        </p:nvSpPr>
        <p:spPr>
          <a:xfrm>
            <a:off x="8559728" y="3276365"/>
            <a:ext cx="3152847" cy="2800767"/>
          </a:xfrm>
          <a:prstGeom prst="rect">
            <a:avLst/>
          </a:prstGeom>
        </p:spPr>
        <p:txBody>
          <a:bodyPr wrap="square">
            <a:spAutoFit/>
          </a:bodyPr>
          <a:lstStyle/>
          <a:p>
            <a:pPr lvl="0">
              <a:spcAft>
                <a:spcPts val="600"/>
              </a:spcAft>
            </a:pPr>
            <a:r>
              <a:rPr lang="en-US" sz="1200" dirty="0" smtClean="0"/>
              <a:t>Drawing on the available literature, stakeholder submissions and broader evidence from </a:t>
            </a:r>
            <a:r>
              <a:rPr lang="en-US" sz="1200" dirty="0" err="1" smtClean="0"/>
              <a:t>behavioural</a:t>
            </a:r>
            <a:r>
              <a:rPr lang="en-US" sz="1200" dirty="0" smtClean="0"/>
              <a:t> science, we identified four key principles for the design of energy bills:</a:t>
            </a:r>
          </a:p>
          <a:p>
            <a:pPr marL="228600" lvl="0" indent="-228600">
              <a:spcAft>
                <a:spcPts val="600"/>
              </a:spcAft>
              <a:buFont typeface="+mj-lt"/>
              <a:buAutoNum type="alphaLcPeriod"/>
            </a:pPr>
            <a:r>
              <a:rPr lang="en-US" sz="1200" dirty="0" smtClean="0"/>
              <a:t>Language: Use simple, conversational language</a:t>
            </a:r>
          </a:p>
          <a:p>
            <a:pPr marL="228600" lvl="0" indent="-228600">
              <a:spcAft>
                <a:spcPts val="600"/>
              </a:spcAft>
              <a:buFont typeface="+mj-lt"/>
              <a:buAutoNum type="alphaLcPeriod"/>
            </a:pPr>
            <a:r>
              <a:rPr lang="en-US" sz="1200" dirty="0" smtClean="0"/>
              <a:t>Presentation: Make the bill visually attractive</a:t>
            </a:r>
          </a:p>
          <a:p>
            <a:pPr marL="228600" lvl="0" indent="-228600">
              <a:spcAft>
                <a:spcPts val="600"/>
              </a:spcAft>
              <a:buFont typeface="+mj-lt"/>
              <a:buAutoNum type="alphaLcPeriod"/>
            </a:pPr>
            <a:r>
              <a:rPr lang="en-US" sz="1200" dirty="0" smtClean="0"/>
              <a:t>Salience: Make the key information salient</a:t>
            </a:r>
          </a:p>
          <a:p>
            <a:pPr marL="228600" lvl="0" indent="-228600">
              <a:spcAft>
                <a:spcPts val="600"/>
              </a:spcAft>
              <a:buFont typeface="+mj-lt"/>
              <a:buAutoNum type="alphaLcPeriod"/>
            </a:pPr>
            <a:r>
              <a:rPr lang="en-US" sz="1200" dirty="0" smtClean="0"/>
              <a:t>Structure: Order the information carefully and logically.</a:t>
            </a:r>
            <a:endParaRPr lang="en-US" sz="1200" dirty="0"/>
          </a:p>
        </p:txBody>
      </p:sp>
      <p:sp>
        <p:nvSpPr>
          <p:cNvPr id="20" name="Rectangle 19"/>
          <p:cNvSpPr/>
          <p:nvPr/>
        </p:nvSpPr>
        <p:spPr>
          <a:xfrm>
            <a:off x="8559409" y="2110040"/>
            <a:ext cx="3110976" cy="1015663"/>
          </a:xfrm>
          <a:prstGeom prst="rect">
            <a:avLst/>
          </a:prstGeom>
        </p:spPr>
        <p:txBody>
          <a:bodyPr wrap="square">
            <a:spAutoFit/>
          </a:bodyPr>
          <a:lstStyle/>
          <a:p>
            <a:pPr lvl="0">
              <a:spcAft>
                <a:spcPts val="600"/>
              </a:spcAft>
            </a:pPr>
            <a:r>
              <a:rPr lang="en-US" sz="1200" dirty="0" smtClean="0"/>
              <a:t>Bill </a:t>
            </a:r>
            <a:r>
              <a:rPr lang="en-US" sz="1200" dirty="0"/>
              <a:t>simplification, based on evidenced-based </a:t>
            </a:r>
            <a:r>
              <a:rPr lang="en-US" sz="1200" dirty="0" err="1"/>
              <a:t>behavioural</a:t>
            </a:r>
            <a:r>
              <a:rPr lang="en-US" sz="1200" dirty="0"/>
              <a:t> principles, can reduce the cognitive load that bills place on consumers, making them easier to understand and effectively use.</a:t>
            </a:r>
          </a:p>
        </p:txBody>
      </p:sp>
      <p:sp>
        <p:nvSpPr>
          <p:cNvPr id="21" name="Rectangle 20"/>
          <p:cNvSpPr/>
          <p:nvPr/>
        </p:nvSpPr>
        <p:spPr>
          <a:xfrm>
            <a:off x="8559409" y="1313047"/>
            <a:ext cx="3153164" cy="646331"/>
          </a:xfrm>
          <a:prstGeom prst="rect">
            <a:avLst/>
          </a:prstGeom>
        </p:spPr>
        <p:txBody>
          <a:bodyPr wrap="square">
            <a:spAutoFit/>
          </a:bodyPr>
          <a:lstStyle/>
          <a:p>
            <a:pPr lvl="0">
              <a:spcAft>
                <a:spcPts val="600"/>
              </a:spcAft>
            </a:pPr>
            <a:r>
              <a:rPr lang="en-US" sz="1200" dirty="0">
                <a:solidFill>
                  <a:srgbClr val="000000"/>
                </a:solidFill>
              </a:rPr>
              <a:t>Energy bills include complex content that can make them difficult to understand and cause confusion for consumers.</a:t>
            </a:r>
          </a:p>
        </p:txBody>
      </p:sp>
      <p:sp>
        <p:nvSpPr>
          <p:cNvPr id="8" name="Rectangle 7"/>
          <p:cNvSpPr/>
          <p:nvPr/>
        </p:nvSpPr>
        <p:spPr>
          <a:xfrm>
            <a:off x="8942926" y="703368"/>
            <a:ext cx="2913637" cy="461665"/>
          </a:xfrm>
          <a:prstGeom prst="rect">
            <a:avLst/>
          </a:prstGeom>
        </p:spPr>
        <p:txBody>
          <a:bodyPr wrap="square">
            <a:spAutoFit/>
          </a:bodyPr>
          <a:lstStyle/>
          <a:p>
            <a:pPr lvl="0"/>
            <a:r>
              <a:rPr lang="en-US" sz="1200" b="1" dirty="0" smtClean="0">
                <a:solidFill>
                  <a:schemeClr val="accent1"/>
                </a:solidFill>
              </a:rPr>
              <a:t>The literature review identified several well-supported findings:</a:t>
            </a:r>
            <a:endParaRPr lang="en-US" sz="1200" b="1" dirty="0">
              <a:solidFill>
                <a:schemeClr val="accent1"/>
              </a:solidFill>
            </a:endParaRPr>
          </a:p>
        </p:txBody>
      </p:sp>
      <p:grpSp>
        <p:nvGrpSpPr>
          <p:cNvPr id="16" name="Group 15" descr="Finger click infographic"/>
          <p:cNvGrpSpPr/>
          <p:nvPr/>
        </p:nvGrpSpPr>
        <p:grpSpPr>
          <a:xfrm>
            <a:off x="348936" y="4567018"/>
            <a:ext cx="509954" cy="492370"/>
            <a:chOff x="388567" y="4617434"/>
            <a:chExt cx="509954" cy="492370"/>
          </a:xfrm>
        </p:grpSpPr>
        <p:sp>
          <p:nvSpPr>
            <p:cNvPr id="13" name="Oval 12"/>
            <p:cNvSpPr/>
            <p:nvPr/>
          </p:nvSpPr>
          <p:spPr>
            <a:xfrm>
              <a:off x="388567" y="4617434"/>
              <a:ext cx="509954" cy="49237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descr="Finger click infograph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684" y="4630085"/>
              <a:ext cx="479719" cy="479719"/>
            </a:xfrm>
            <a:prstGeom prst="rect">
              <a:avLst/>
            </a:prstGeom>
          </p:spPr>
        </p:pic>
      </p:grpSp>
      <p:grpSp>
        <p:nvGrpSpPr>
          <p:cNvPr id="15" name="Group 14" descr="Electricity rotating infographic" title="Electricity rotating infographic"/>
          <p:cNvGrpSpPr/>
          <p:nvPr/>
        </p:nvGrpSpPr>
        <p:grpSpPr>
          <a:xfrm>
            <a:off x="348936" y="3279611"/>
            <a:ext cx="565298" cy="565298"/>
            <a:chOff x="365120" y="3304991"/>
            <a:chExt cx="565298" cy="565298"/>
          </a:xfrm>
        </p:grpSpPr>
        <p:sp>
          <p:nvSpPr>
            <p:cNvPr id="12" name="Oval 11"/>
            <p:cNvSpPr/>
            <p:nvPr/>
          </p:nvSpPr>
          <p:spPr>
            <a:xfrm>
              <a:off x="388567" y="3341455"/>
              <a:ext cx="509954" cy="49237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Picture 13" descr="Electricity rotating Ic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120" y="3304991"/>
              <a:ext cx="565298" cy="565298"/>
            </a:xfrm>
            <a:prstGeom prst="rect">
              <a:avLst/>
            </a:prstGeom>
          </p:spPr>
        </p:pic>
      </p:grpSp>
      <p:grpSp>
        <p:nvGrpSpPr>
          <p:cNvPr id="10" name="Group 9" descr="Document caution icon"/>
          <p:cNvGrpSpPr/>
          <p:nvPr/>
        </p:nvGrpSpPr>
        <p:grpSpPr>
          <a:xfrm>
            <a:off x="348936" y="1673959"/>
            <a:ext cx="509954" cy="492370"/>
            <a:chOff x="388567" y="1678614"/>
            <a:chExt cx="509954" cy="492370"/>
          </a:xfrm>
        </p:grpSpPr>
        <p:sp>
          <p:nvSpPr>
            <p:cNvPr id="11" name="Oval 10"/>
            <p:cNvSpPr/>
            <p:nvPr/>
          </p:nvSpPr>
          <p:spPr>
            <a:xfrm>
              <a:off x="388567" y="1678614"/>
              <a:ext cx="509954" cy="49237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6" name="Group 35"/>
            <p:cNvGrpSpPr/>
            <p:nvPr/>
          </p:nvGrpSpPr>
          <p:grpSpPr>
            <a:xfrm>
              <a:off x="514893" y="1762129"/>
              <a:ext cx="312737" cy="289976"/>
              <a:chOff x="8413751" y="4402138"/>
              <a:chExt cx="449262" cy="450850"/>
            </a:xfrm>
          </p:grpSpPr>
          <p:sp>
            <p:nvSpPr>
              <p:cNvPr id="37" name="Freeform 134"/>
              <p:cNvSpPr>
                <a:spLocks/>
              </p:cNvSpPr>
              <p:nvPr/>
            </p:nvSpPr>
            <p:spPr bwMode="auto">
              <a:xfrm>
                <a:off x="8413751" y="4402138"/>
                <a:ext cx="312738" cy="411163"/>
              </a:xfrm>
              <a:custGeom>
                <a:avLst/>
                <a:gdLst>
                  <a:gd name="T0" fmla="*/ 123 w 197"/>
                  <a:gd name="T1" fmla="*/ 259 h 259"/>
                  <a:gd name="T2" fmla="*/ 0 w 197"/>
                  <a:gd name="T3" fmla="*/ 259 h 259"/>
                  <a:gd name="T4" fmla="*/ 0 w 197"/>
                  <a:gd name="T5" fmla="*/ 0 h 259"/>
                  <a:gd name="T6" fmla="*/ 135 w 197"/>
                  <a:gd name="T7" fmla="*/ 0 h 259"/>
                  <a:gd name="T8" fmla="*/ 197 w 197"/>
                  <a:gd name="T9" fmla="*/ 62 h 259"/>
                  <a:gd name="T10" fmla="*/ 197 w 197"/>
                  <a:gd name="T11" fmla="*/ 111 h 259"/>
                </a:gdLst>
                <a:ahLst/>
                <a:cxnLst>
                  <a:cxn ang="0">
                    <a:pos x="T0" y="T1"/>
                  </a:cxn>
                  <a:cxn ang="0">
                    <a:pos x="T2" y="T3"/>
                  </a:cxn>
                  <a:cxn ang="0">
                    <a:pos x="T4" y="T5"/>
                  </a:cxn>
                  <a:cxn ang="0">
                    <a:pos x="T6" y="T7"/>
                  </a:cxn>
                  <a:cxn ang="0">
                    <a:pos x="T8" y="T9"/>
                  </a:cxn>
                  <a:cxn ang="0">
                    <a:pos x="T10" y="T11"/>
                  </a:cxn>
                </a:cxnLst>
                <a:rect l="0" t="0" r="r" b="b"/>
                <a:pathLst>
                  <a:path w="197" h="259">
                    <a:moveTo>
                      <a:pt x="123" y="259"/>
                    </a:moveTo>
                    <a:lnTo>
                      <a:pt x="0" y="259"/>
                    </a:lnTo>
                    <a:lnTo>
                      <a:pt x="0" y="0"/>
                    </a:lnTo>
                    <a:lnTo>
                      <a:pt x="135" y="0"/>
                    </a:lnTo>
                    <a:lnTo>
                      <a:pt x="197" y="62"/>
                    </a:lnTo>
                    <a:lnTo>
                      <a:pt x="197" y="111"/>
                    </a:lnTo>
                  </a:path>
                </a:pathLst>
              </a:custGeom>
              <a:noFill/>
              <a:ln w="190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8" name="Freeform 135"/>
              <p:cNvSpPr>
                <a:spLocks/>
              </p:cNvSpPr>
              <p:nvPr/>
            </p:nvSpPr>
            <p:spPr bwMode="auto">
              <a:xfrm>
                <a:off x="8628063" y="4402138"/>
                <a:ext cx="98425" cy="98425"/>
              </a:xfrm>
              <a:custGeom>
                <a:avLst/>
                <a:gdLst>
                  <a:gd name="T0" fmla="*/ 0 w 62"/>
                  <a:gd name="T1" fmla="*/ 0 h 62"/>
                  <a:gd name="T2" fmla="*/ 0 w 62"/>
                  <a:gd name="T3" fmla="*/ 62 h 62"/>
                  <a:gd name="T4" fmla="*/ 62 w 62"/>
                  <a:gd name="T5" fmla="*/ 62 h 62"/>
                </a:gdLst>
                <a:ahLst/>
                <a:cxnLst>
                  <a:cxn ang="0">
                    <a:pos x="T0" y="T1"/>
                  </a:cxn>
                  <a:cxn ang="0">
                    <a:pos x="T2" y="T3"/>
                  </a:cxn>
                  <a:cxn ang="0">
                    <a:pos x="T4" y="T5"/>
                  </a:cxn>
                </a:cxnLst>
                <a:rect l="0" t="0" r="r" b="b"/>
                <a:pathLst>
                  <a:path w="62" h="62">
                    <a:moveTo>
                      <a:pt x="0" y="0"/>
                    </a:moveTo>
                    <a:lnTo>
                      <a:pt x="0" y="62"/>
                    </a:lnTo>
                    <a:lnTo>
                      <a:pt x="62" y="62"/>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9" name="Freeform 136"/>
              <p:cNvSpPr>
                <a:spLocks/>
              </p:cNvSpPr>
              <p:nvPr/>
            </p:nvSpPr>
            <p:spPr bwMode="auto">
              <a:xfrm>
                <a:off x="8628063" y="4618038"/>
                <a:ext cx="234950" cy="234950"/>
              </a:xfrm>
              <a:custGeom>
                <a:avLst/>
                <a:gdLst>
                  <a:gd name="T0" fmla="*/ 148 w 148"/>
                  <a:gd name="T1" fmla="*/ 148 h 148"/>
                  <a:gd name="T2" fmla="*/ 0 w 148"/>
                  <a:gd name="T3" fmla="*/ 148 h 148"/>
                  <a:gd name="T4" fmla="*/ 74 w 148"/>
                  <a:gd name="T5" fmla="*/ 0 h 148"/>
                  <a:gd name="T6" fmla="*/ 148 w 148"/>
                  <a:gd name="T7" fmla="*/ 148 h 148"/>
                </a:gdLst>
                <a:ahLst/>
                <a:cxnLst>
                  <a:cxn ang="0">
                    <a:pos x="T0" y="T1"/>
                  </a:cxn>
                  <a:cxn ang="0">
                    <a:pos x="T2" y="T3"/>
                  </a:cxn>
                  <a:cxn ang="0">
                    <a:pos x="T4" y="T5"/>
                  </a:cxn>
                  <a:cxn ang="0">
                    <a:pos x="T6" y="T7"/>
                  </a:cxn>
                </a:cxnLst>
                <a:rect l="0" t="0" r="r" b="b"/>
                <a:pathLst>
                  <a:path w="148" h="148">
                    <a:moveTo>
                      <a:pt x="148" y="148"/>
                    </a:moveTo>
                    <a:lnTo>
                      <a:pt x="0" y="148"/>
                    </a:lnTo>
                    <a:lnTo>
                      <a:pt x="74" y="0"/>
                    </a:lnTo>
                    <a:lnTo>
                      <a:pt x="148" y="148"/>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0" name="Line 137"/>
              <p:cNvSpPr>
                <a:spLocks noChangeShapeType="1"/>
              </p:cNvSpPr>
              <p:nvPr/>
            </p:nvSpPr>
            <p:spPr bwMode="auto">
              <a:xfrm>
                <a:off x="8745538" y="4716463"/>
                <a:ext cx="0" cy="6350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1" name="Oval 138"/>
              <p:cNvSpPr>
                <a:spLocks noChangeArrowheads="1"/>
              </p:cNvSpPr>
              <p:nvPr/>
            </p:nvSpPr>
            <p:spPr bwMode="auto">
              <a:xfrm>
                <a:off x="8736013" y="4799013"/>
                <a:ext cx="19050" cy="19050"/>
              </a:xfrm>
              <a:prstGeom prst="ellipse">
                <a:avLst/>
              </a:prstGeom>
              <a:no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AU"/>
              </a:p>
            </p:txBody>
          </p:sp>
        </p:grpSp>
      </p:grpSp>
      <p:sp>
        <p:nvSpPr>
          <p:cNvPr id="9" name="Rectangle 8"/>
          <p:cNvSpPr/>
          <p:nvPr/>
        </p:nvSpPr>
        <p:spPr>
          <a:xfrm>
            <a:off x="876760" y="1643750"/>
            <a:ext cx="6818190" cy="4329390"/>
          </a:xfrm>
          <a:prstGeom prst="rect">
            <a:avLst/>
          </a:prstGeom>
        </p:spPr>
        <p:txBody>
          <a:bodyPr wrap="square">
            <a:spAutoFit/>
          </a:bodyPr>
          <a:lstStyle/>
          <a:p>
            <a:pPr>
              <a:spcBef>
                <a:spcPts val="700"/>
              </a:spcBef>
            </a:pPr>
            <a:r>
              <a:rPr lang="en-US" sz="1200" b="1" dirty="0">
                <a:solidFill>
                  <a:srgbClr val="000000"/>
                </a:solidFill>
              </a:rPr>
              <a:t>Complex bill content and structures are confusing for consumers in the energy market</a:t>
            </a:r>
            <a:r>
              <a:rPr lang="en-US" sz="1200" dirty="0">
                <a:solidFill>
                  <a:srgbClr val="000000"/>
                </a:solidFill>
              </a:rPr>
              <a:t>. </a:t>
            </a:r>
            <a:r>
              <a:rPr lang="en-US" sz="1200" dirty="0" smtClean="0"/>
              <a:t>Stakeholder have different views about </a:t>
            </a:r>
            <a:r>
              <a:rPr lang="en-US" sz="1200" dirty="0" smtClean="0">
                <a:solidFill>
                  <a:srgbClr val="000000"/>
                </a:solidFill>
              </a:rPr>
              <a:t>what </a:t>
            </a:r>
            <a:r>
              <a:rPr lang="en-US" sz="1200" dirty="0">
                <a:solidFill>
                  <a:srgbClr val="000000"/>
                </a:solidFill>
              </a:rPr>
              <a:t>causes this confusion, but there are matters where evidence in the literature is clear on the changes that can improve energy bills. Replacing text with graphs, using conversational language, reducing the amount of information, and providing important information on the first page are proven ways to improve bill comprehension. Further research should test whether standard presentation of key plan characteristics and plain language definitions of technical terms improve understanding</a:t>
            </a:r>
            <a:r>
              <a:rPr lang="en-US" sz="1200" dirty="0" smtClean="0">
                <a:solidFill>
                  <a:srgbClr val="000000"/>
                </a:solidFill>
              </a:rPr>
              <a:t>.</a:t>
            </a:r>
            <a:endParaRPr lang="en-US" sz="1200" dirty="0">
              <a:solidFill>
                <a:srgbClr val="000000"/>
              </a:solidFill>
            </a:endParaRPr>
          </a:p>
          <a:p>
            <a:pPr algn="just">
              <a:spcBef>
                <a:spcPts val="700"/>
              </a:spcBef>
            </a:pPr>
            <a:endParaRPr lang="en-US" sz="1200" dirty="0">
              <a:solidFill>
                <a:srgbClr val="000000"/>
              </a:solidFill>
            </a:endParaRPr>
          </a:p>
          <a:p>
            <a:pPr>
              <a:spcBef>
                <a:spcPts val="700"/>
              </a:spcBef>
            </a:pPr>
            <a:r>
              <a:rPr lang="en-US" sz="1200" b="1" dirty="0">
                <a:solidFill>
                  <a:srgbClr val="000000"/>
                </a:solidFill>
              </a:rPr>
              <a:t>Providing consumers with feedback on their energy usage is an effective way to engage and educate them on their energy efficiency. </a:t>
            </a:r>
            <a:r>
              <a:rPr lang="en-US" sz="1200" dirty="0">
                <a:solidFill>
                  <a:srgbClr val="000000"/>
                </a:solidFill>
              </a:rPr>
              <a:t>However, issues with the format and delivery of usage feedback in Australia means that many consumers have problems understanding this information. Existing research does not clarify the ideal format and mode of delivery for this and the information could be improved to help consumers whilst reducing costs for businesses. </a:t>
            </a:r>
          </a:p>
          <a:p>
            <a:pPr algn="just">
              <a:spcBef>
                <a:spcPts val="700"/>
              </a:spcBef>
            </a:pPr>
            <a:endParaRPr lang="en-US" sz="1200" dirty="0">
              <a:solidFill>
                <a:srgbClr val="000000"/>
              </a:solidFill>
            </a:endParaRPr>
          </a:p>
          <a:p>
            <a:pPr>
              <a:spcBef>
                <a:spcPts val="700"/>
              </a:spcBef>
            </a:pPr>
            <a:r>
              <a:rPr lang="en-US" sz="1200" b="1" dirty="0">
                <a:solidFill>
                  <a:srgbClr val="000000"/>
                </a:solidFill>
              </a:rPr>
              <a:t>Making bills easier to compare is a crucial step in encouraging switching</a:t>
            </a:r>
            <a:r>
              <a:rPr lang="en-US" sz="1200" dirty="0">
                <a:solidFill>
                  <a:srgbClr val="000000"/>
                </a:solidFill>
              </a:rPr>
              <a:t>, but more active promotion of switching services in bills themselves also motivates inert consumers. </a:t>
            </a:r>
            <a:r>
              <a:rPr lang="en-US" sz="1200" dirty="0" err="1">
                <a:solidFill>
                  <a:srgbClr val="000000"/>
                </a:solidFill>
              </a:rPr>
              <a:t>Standardisation</a:t>
            </a:r>
            <a:r>
              <a:rPr lang="en-US" sz="1200" dirty="0">
                <a:solidFill>
                  <a:srgbClr val="000000"/>
                </a:solidFill>
              </a:rPr>
              <a:t> of key terms between retailers will help consumers make better decisions when comparing plans. However, switching providers is often difficult. Encouraging ‘within provider’ switching (i.e. to a cheaper plan offered by one’s current retailer) may be an easier and more effective method for helping consumers. So-called ‘Best offer’ notices  and other calls to action on bills need further investigation to identify how they can be used to aid consumer </a:t>
            </a:r>
            <a:r>
              <a:rPr lang="en-US" sz="1200" dirty="0" smtClean="0">
                <a:solidFill>
                  <a:srgbClr val="000000"/>
                </a:solidFill>
              </a:rPr>
              <a:t>switching</a:t>
            </a:r>
            <a:r>
              <a:rPr lang="en-US" sz="1200" dirty="0">
                <a:solidFill>
                  <a:srgbClr val="000000"/>
                </a:solidFill>
              </a:rPr>
              <a:t>. </a:t>
            </a:r>
          </a:p>
        </p:txBody>
      </p:sp>
      <p:sp>
        <p:nvSpPr>
          <p:cNvPr id="5" name="Text Placeholder 4"/>
          <p:cNvSpPr>
            <a:spLocks noGrp="1"/>
          </p:cNvSpPr>
          <p:nvPr>
            <p:ph type="body" sz="quarter" idx="14"/>
          </p:nvPr>
        </p:nvSpPr>
        <p:spPr>
          <a:xfrm>
            <a:off x="479426" y="1128216"/>
            <a:ext cx="7369846" cy="252147"/>
          </a:xfrm>
        </p:spPr>
        <p:txBody>
          <a:bodyPr numCol="1" spcCol="360000"/>
          <a:lstStyle/>
          <a:p>
            <a:r>
              <a:rPr lang="en-US" b="1" dirty="0" smtClean="0"/>
              <a:t>BETA began this project by undertaking a literature review on three bill </a:t>
            </a:r>
            <a:r>
              <a:rPr lang="en-US" b="1" dirty="0"/>
              <a:t>content areas</a:t>
            </a:r>
            <a:r>
              <a:rPr lang="en-US" b="1" dirty="0" smtClean="0"/>
              <a:t>:</a:t>
            </a:r>
            <a:endParaRPr lang="en-AU" b="1" dirty="0"/>
          </a:p>
        </p:txBody>
      </p:sp>
      <p:sp>
        <p:nvSpPr>
          <p:cNvPr id="2" name="Title 1"/>
          <p:cNvSpPr>
            <a:spLocks noGrp="1"/>
          </p:cNvSpPr>
          <p:nvPr>
            <p:ph type="title"/>
          </p:nvPr>
        </p:nvSpPr>
        <p:spPr/>
        <p:txBody>
          <a:bodyPr/>
          <a:lstStyle/>
          <a:p>
            <a:r>
              <a:rPr lang="en-AU" dirty="0" smtClean="0"/>
              <a:t>We undertook a review of existing literature</a:t>
            </a:r>
            <a:endParaRPr lang="en-AU" dirty="0"/>
          </a:p>
        </p:txBody>
      </p:sp>
    </p:spTree>
    <p:extLst>
      <p:ext uri="{BB962C8B-B14F-4D97-AF65-F5344CB8AC3E}">
        <p14:creationId xmlns:p14="http://schemas.microsoft.com/office/powerpoint/2010/main" val="42373811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descr="Grey background" title="Grey background"/>
          <p:cNvSpPr/>
          <p:nvPr/>
        </p:nvSpPr>
        <p:spPr>
          <a:xfrm>
            <a:off x="6180794" y="0"/>
            <a:ext cx="6011205"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p:cNvSpPr>
            <a:spLocks noGrp="1"/>
          </p:cNvSpPr>
          <p:nvPr>
            <p:ph type="sldNum" sz="quarter" idx="12"/>
          </p:nvPr>
        </p:nvSpPr>
        <p:spPr/>
        <p:txBody>
          <a:bodyPr/>
          <a:lstStyle/>
          <a:p>
            <a:fld id="{0500C9E6-702F-A843-8A04-80C500C6891A}" type="slidenum">
              <a:rPr lang="en-AU" smtClean="0"/>
              <a:t>60</a:t>
            </a:fld>
            <a:endParaRPr lang="en-AU"/>
          </a:p>
        </p:txBody>
      </p:sp>
      <p:pic>
        <p:nvPicPr>
          <p:cNvPr id="23" name="Picture 22" descr="Arrow pointing at Data and graphs/charts" title="Arrow icon"/>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7397731">
            <a:off x="5284384" y="1601730"/>
            <a:ext cx="1263818" cy="1263818"/>
          </a:xfrm>
          <a:prstGeom prst="rect">
            <a:avLst/>
          </a:prstGeom>
        </p:spPr>
      </p:pic>
      <p:pic>
        <p:nvPicPr>
          <p:cNvPr id="29" name="Picture 28" descr="The image shows the 4 different benchmark tables used in the trial. " title="Benchmark tables"/>
          <p:cNvPicPr>
            <a:picLocks noChangeAspect="1"/>
          </p:cNvPicPr>
          <p:nvPr/>
        </p:nvPicPr>
        <p:blipFill>
          <a:blip r:embed="rId4"/>
          <a:stretch>
            <a:fillRect/>
          </a:stretch>
        </p:blipFill>
        <p:spPr>
          <a:xfrm>
            <a:off x="6378811" y="611727"/>
            <a:ext cx="5395428" cy="5718544"/>
          </a:xfrm>
          <a:prstGeom prst="rect">
            <a:avLst/>
          </a:prstGeom>
        </p:spPr>
      </p:pic>
      <p:sp>
        <p:nvSpPr>
          <p:cNvPr id="4" name="Text Placeholder 3"/>
          <p:cNvSpPr>
            <a:spLocks noGrp="1"/>
          </p:cNvSpPr>
          <p:nvPr>
            <p:ph type="body" sz="quarter" idx="13"/>
          </p:nvPr>
        </p:nvSpPr>
        <p:spPr>
          <a:xfrm>
            <a:off x="489258" y="1317927"/>
            <a:ext cx="5271792" cy="5309146"/>
          </a:xfrm>
        </p:spPr>
        <p:txBody>
          <a:bodyPr/>
          <a:lstStyle/>
          <a:p>
            <a:pPr>
              <a:spcAft>
                <a:spcPts val="600"/>
              </a:spcAft>
            </a:pPr>
            <a:r>
              <a:rPr lang="en-AU" sz="1200" dirty="0" smtClean="0"/>
              <a:t>We tested benchmarks in both samples (Group A and Group B). </a:t>
            </a:r>
          </a:p>
          <a:p>
            <a:pPr>
              <a:spcAft>
                <a:spcPts val="600"/>
              </a:spcAft>
            </a:pPr>
            <a:r>
              <a:rPr lang="en-AU" sz="1200" b="1" dirty="0" smtClean="0"/>
              <a:t>Group B trial</a:t>
            </a:r>
          </a:p>
          <a:p>
            <a:pPr>
              <a:spcAft>
                <a:spcPts val="600"/>
              </a:spcAft>
            </a:pPr>
            <a:r>
              <a:rPr lang="en-AU" sz="1200" dirty="0" smtClean="0"/>
              <a:t>For Group B, we designed </a:t>
            </a:r>
            <a:r>
              <a:rPr lang="en-AU" sz="1200" dirty="0"/>
              <a:t>4 different ways to present the benchmarks: a table, a chart, a detailed infographic, and a simple infographic</a:t>
            </a:r>
            <a:r>
              <a:rPr lang="en-AU" sz="1200" dirty="0" smtClean="0"/>
              <a:t>. There were a total of 5 groups in the trial:</a:t>
            </a:r>
          </a:p>
          <a:p>
            <a:pPr marL="171450" indent="-171450">
              <a:spcAft>
                <a:spcPts val="600"/>
              </a:spcAft>
              <a:buFont typeface="Arial" panose="020B0604020202020204" pitchFamily="34" charset="0"/>
              <a:buChar char="•"/>
            </a:pPr>
            <a:r>
              <a:rPr lang="en-AU" sz="1200" dirty="0" smtClean="0"/>
              <a:t>The control group simply saw a chart with their historical energy usage and solar exports, but no benchmark. </a:t>
            </a:r>
          </a:p>
          <a:p>
            <a:pPr marL="171450" indent="-171450">
              <a:spcAft>
                <a:spcPts val="600"/>
              </a:spcAft>
              <a:buFont typeface="Arial" panose="020B0604020202020204" pitchFamily="34" charset="0"/>
              <a:buChar char="•"/>
            </a:pPr>
            <a:r>
              <a:rPr lang="en-AU" sz="1200" dirty="0" smtClean="0"/>
              <a:t>The other 4 groups saw the same usage and solar chart along with one of the benchmark designs.</a:t>
            </a:r>
          </a:p>
          <a:p>
            <a:pPr>
              <a:spcAft>
                <a:spcPts val="600"/>
              </a:spcAft>
            </a:pPr>
            <a:r>
              <a:rPr lang="en-AU" sz="1200" dirty="0"/>
              <a:t>Respondents were told that this information was part of a bill for someone who ‘lives alone in an apartment</a:t>
            </a:r>
            <a:r>
              <a:rPr lang="en-AU" sz="1200" dirty="0" smtClean="0"/>
              <a:t>’ and we then asked them two questions. </a:t>
            </a:r>
          </a:p>
          <a:p>
            <a:pPr>
              <a:spcAft>
                <a:spcPts val="600"/>
              </a:spcAft>
            </a:pPr>
            <a:r>
              <a:rPr lang="en-AU" sz="1200" i="1" dirty="0" smtClean="0"/>
              <a:t>Comprehension</a:t>
            </a:r>
            <a:r>
              <a:rPr lang="en-AU" sz="1200" dirty="0" smtClean="0"/>
              <a:t>: We tested comprehension by asking whether </a:t>
            </a:r>
            <a:r>
              <a:rPr lang="en-AU" sz="1200" dirty="0"/>
              <a:t>benchmarks </a:t>
            </a:r>
            <a:r>
              <a:rPr lang="en-AU" sz="1200" dirty="0" smtClean="0"/>
              <a:t>helped </a:t>
            </a:r>
            <a:r>
              <a:rPr lang="en-AU" sz="1200" dirty="0"/>
              <a:t>consumers </a:t>
            </a:r>
            <a:r>
              <a:rPr lang="en-AU" sz="1200" dirty="0" smtClean="0"/>
              <a:t>realise the energy </a:t>
            </a:r>
            <a:r>
              <a:rPr lang="en-AU" sz="1200" dirty="0"/>
              <a:t>usage was ‘higher than other people’. </a:t>
            </a:r>
            <a:endParaRPr lang="en-AU" sz="1200" dirty="0" smtClean="0"/>
          </a:p>
          <a:p>
            <a:pPr>
              <a:spcAft>
                <a:spcPts val="600"/>
              </a:spcAft>
            </a:pPr>
            <a:r>
              <a:rPr lang="en-US" sz="1200" i="1" dirty="0" smtClean="0"/>
              <a:t>Intentions</a:t>
            </a:r>
            <a:r>
              <a:rPr lang="en-US" sz="1200" dirty="0" smtClean="0"/>
              <a:t>: Improved </a:t>
            </a:r>
            <a:r>
              <a:rPr lang="en-US" sz="1200" dirty="0"/>
              <a:t>understanding may not, however, lead to a change in </a:t>
            </a:r>
            <a:r>
              <a:rPr lang="en-US" sz="1200" dirty="0" smtClean="0"/>
              <a:t>intentions so we asked a </a:t>
            </a:r>
            <a:r>
              <a:rPr lang="en-AU" sz="1200" dirty="0" smtClean="0"/>
              <a:t>second, open-ended question: </a:t>
            </a:r>
            <a:r>
              <a:rPr lang="en-AU" sz="1200" dirty="0"/>
              <a:t>‘What would you do to save some money on </a:t>
            </a:r>
            <a:r>
              <a:rPr lang="en-AU" sz="1200" dirty="0" smtClean="0"/>
              <a:t>electricity?’. We </a:t>
            </a:r>
            <a:r>
              <a:rPr lang="en-US" sz="1200" dirty="0" smtClean="0"/>
              <a:t>coded </a:t>
            </a:r>
            <a:r>
              <a:rPr lang="en-US" sz="1200" dirty="0"/>
              <a:t>all those who mentioned saving energy as indicating an ‘energy saving intention</a:t>
            </a:r>
            <a:r>
              <a:rPr lang="en-US" sz="1200" dirty="0" smtClean="0"/>
              <a:t>’.</a:t>
            </a:r>
          </a:p>
          <a:p>
            <a:pPr>
              <a:spcAft>
                <a:spcPts val="600"/>
              </a:spcAft>
            </a:pPr>
            <a:r>
              <a:rPr lang="en-AU" sz="1200" b="1" dirty="0" smtClean="0"/>
              <a:t>Group A trial </a:t>
            </a:r>
          </a:p>
          <a:p>
            <a:pPr>
              <a:spcAft>
                <a:spcPts val="600"/>
              </a:spcAft>
            </a:pPr>
            <a:r>
              <a:rPr lang="en-AU" sz="1200" dirty="0" smtClean="0"/>
              <a:t>In this trial, we only used one benchmark design (the chart), which was included in the 3 ‘comprehensive’ bills. By contrast, the ‘basic bill’ had no benchmark and so acted as the control group. Respondents were told the bill was for someone who </a:t>
            </a:r>
            <a:r>
              <a:rPr lang="en-US" sz="1200" dirty="0" smtClean="0"/>
              <a:t>lives </a:t>
            </a:r>
            <a:r>
              <a:rPr lang="en-US" sz="1200" dirty="0"/>
              <a:t>alone </a:t>
            </a:r>
            <a:r>
              <a:rPr lang="en-US" sz="1200" dirty="0" smtClean="0"/>
              <a:t>and who would ‘like </a:t>
            </a:r>
            <a:r>
              <a:rPr lang="en-US" sz="1200" dirty="0"/>
              <a:t>to know how she can reduce her energy </a:t>
            </a:r>
            <a:r>
              <a:rPr lang="en-US" sz="1200" dirty="0" smtClean="0"/>
              <a:t>costs’. As for the Group B trial, we coded the suggestions depending on whether they showed an ‘energy saving intention’.</a:t>
            </a:r>
            <a:endParaRPr lang="en-AU" sz="1200" dirty="0" smtClean="0"/>
          </a:p>
        </p:txBody>
      </p:sp>
      <p:sp>
        <p:nvSpPr>
          <p:cNvPr id="2" name="Title 1"/>
          <p:cNvSpPr>
            <a:spLocks noGrp="1"/>
          </p:cNvSpPr>
          <p:nvPr>
            <p:ph type="title"/>
          </p:nvPr>
        </p:nvSpPr>
        <p:spPr>
          <a:xfrm>
            <a:off x="489257" y="476250"/>
            <a:ext cx="5572306" cy="775597"/>
          </a:xfrm>
        </p:spPr>
        <p:txBody>
          <a:bodyPr/>
          <a:lstStyle/>
          <a:p>
            <a:r>
              <a:rPr lang="en-US" dirty="0"/>
              <a:t>Benchmarks tell you how you compare to similar households</a:t>
            </a:r>
            <a:endParaRPr lang="en-AU" dirty="0"/>
          </a:p>
        </p:txBody>
      </p:sp>
    </p:spTree>
    <p:extLst>
      <p:ext uri="{BB962C8B-B14F-4D97-AF65-F5344CB8AC3E}">
        <p14:creationId xmlns:p14="http://schemas.microsoft.com/office/powerpoint/2010/main" val="224273855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500C9E6-702F-A843-8A04-80C500C6891A}" type="slidenum">
              <a:rPr lang="en-AU" smtClean="0"/>
              <a:t>61</a:t>
            </a:fld>
            <a:endParaRPr lang="en-AU"/>
          </a:p>
        </p:txBody>
      </p:sp>
      <p:pic>
        <p:nvPicPr>
          <p:cNvPr id="6" name="Picture 5" descr="This is a picture of a bar chart showing the percentage of respondents who offered advice to save energy. The results are as follows:&#10;control group 32%&#10;benchmark table 40%&#10;benchmark column chart 40%&#10;benchmark infographic 36%&#10;benchmark simple infographic 39%&#10;Group B, N=7827" title="Intentions: Proportion who offered advice to save energy"/>
          <p:cNvPicPr>
            <a:picLocks noChangeAspect="1"/>
          </p:cNvPicPr>
          <p:nvPr/>
        </p:nvPicPr>
        <p:blipFill>
          <a:blip r:embed="rId3"/>
          <a:stretch>
            <a:fillRect/>
          </a:stretch>
        </p:blipFill>
        <p:spPr>
          <a:xfrm>
            <a:off x="7100634" y="4152292"/>
            <a:ext cx="4371211" cy="2292295"/>
          </a:xfrm>
          <a:prstGeom prst="rect">
            <a:avLst/>
          </a:prstGeom>
        </p:spPr>
      </p:pic>
      <p:pic>
        <p:nvPicPr>
          <p:cNvPr id="5" name="Picture 4" descr="This is a picture of a bar chart showing the percentage of respondents who identified that usage was higher than other people. The results are as follows:&#10;control group 24%&#10;benchmark table 45%&#10;benchmark column chart 42%&#10;benchmark infographic 43%&#10;benchmark simple infographic 45%&#10;Group B, N=7827" title="Comprehension: Proportion who identified that usage was higher than other people"/>
          <p:cNvPicPr>
            <a:picLocks noChangeAspect="1"/>
          </p:cNvPicPr>
          <p:nvPr/>
        </p:nvPicPr>
        <p:blipFill>
          <a:blip r:embed="rId4"/>
          <a:stretch>
            <a:fillRect/>
          </a:stretch>
        </p:blipFill>
        <p:spPr>
          <a:xfrm>
            <a:off x="7100634" y="1679349"/>
            <a:ext cx="4371211" cy="2280102"/>
          </a:xfrm>
          <a:prstGeom prst="rect">
            <a:avLst/>
          </a:prstGeom>
        </p:spPr>
      </p:pic>
      <p:sp>
        <p:nvSpPr>
          <p:cNvPr id="7" name="TextBox 6"/>
          <p:cNvSpPr txBox="1"/>
          <p:nvPr/>
        </p:nvSpPr>
        <p:spPr>
          <a:xfrm>
            <a:off x="496236" y="1673130"/>
            <a:ext cx="5899154" cy="4755148"/>
          </a:xfrm>
          <a:prstGeom prst="rect">
            <a:avLst/>
          </a:prstGeom>
          <a:noFill/>
        </p:spPr>
        <p:txBody>
          <a:bodyPr wrap="square" lIns="0" tIns="0" rtlCol="0">
            <a:spAutoFit/>
          </a:bodyPr>
          <a:lstStyle/>
          <a:p>
            <a:pPr algn="just">
              <a:spcAft>
                <a:spcPts val="1200"/>
              </a:spcAft>
            </a:pPr>
            <a:r>
              <a:rPr lang="en-AU" sz="1200" dirty="0" smtClean="0"/>
              <a:t>The </a:t>
            </a:r>
            <a:r>
              <a:rPr lang="en-AU" sz="1200" dirty="0"/>
              <a:t>control group saw a historical usage chart but did not see a </a:t>
            </a:r>
            <a:r>
              <a:rPr lang="en-AU" sz="1200" dirty="0" smtClean="0"/>
              <a:t>benchmark (so they had no guide about how their usage compared with others). </a:t>
            </a:r>
            <a:r>
              <a:rPr lang="en-AU" sz="1200" dirty="0"/>
              <a:t>Of these, only 24% correctly answered that their consumption was above average. This question had four options so this </a:t>
            </a:r>
            <a:r>
              <a:rPr lang="en-AU" sz="1200" dirty="0" smtClean="0"/>
              <a:t>is comparable to a </a:t>
            </a:r>
            <a:r>
              <a:rPr lang="en-AU" sz="1200" dirty="0"/>
              <a:t>pure guess. In effect, the control group allowed us to assess whether comprehension improved for those who saw the benchmark.</a:t>
            </a:r>
          </a:p>
          <a:p>
            <a:pPr algn="just">
              <a:spcAft>
                <a:spcPts val="1200"/>
              </a:spcAft>
            </a:pPr>
            <a:r>
              <a:rPr lang="en-AU" sz="1200" b="1" dirty="0" smtClean="0"/>
              <a:t>Consumers who saw a benchmark were more likely to see that energy usage was ‘higher than other people’ (comprehension) and to </a:t>
            </a:r>
            <a:r>
              <a:rPr lang="en-US" sz="1200" b="1" dirty="0" smtClean="0"/>
              <a:t>suggest energy reductions as </a:t>
            </a:r>
            <a:r>
              <a:rPr lang="en-US" sz="1200" b="1" dirty="0"/>
              <a:t>a way to save </a:t>
            </a:r>
            <a:r>
              <a:rPr lang="en-US" sz="1200" b="1" dirty="0" smtClean="0"/>
              <a:t>money (intentions)</a:t>
            </a:r>
            <a:r>
              <a:rPr lang="en-AU" sz="1200" dirty="0" smtClean="0"/>
              <a:t>. </a:t>
            </a:r>
            <a:r>
              <a:rPr lang="en-AU" sz="1200" dirty="0"/>
              <a:t>They were also more likely to attribute an </a:t>
            </a:r>
            <a:r>
              <a:rPr lang="en-AU" sz="1200" dirty="0" smtClean="0"/>
              <a:t>bill’s cost </a:t>
            </a:r>
            <a:r>
              <a:rPr lang="en-AU" sz="1200" dirty="0"/>
              <a:t>to high usage, rather than an expensive plan or a mistake. </a:t>
            </a:r>
            <a:r>
              <a:rPr lang="en-US" sz="1200" dirty="0" smtClean="0"/>
              <a:t>The </a:t>
            </a:r>
            <a:r>
              <a:rPr lang="en-US" sz="1200" dirty="0"/>
              <a:t>proportion who </a:t>
            </a:r>
            <a:r>
              <a:rPr lang="en-US" sz="1200" dirty="0" smtClean="0"/>
              <a:t>offered </a:t>
            </a:r>
            <a:r>
              <a:rPr lang="en-US" sz="1200" dirty="0"/>
              <a:t>advice to </a:t>
            </a:r>
            <a:r>
              <a:rPr lang="en-US" sz="1200" dirty="0" smtClean="0"/>
              <a:t>reduce energy </a:t>
            </a:r>
            <a:r>
              <a:rPr lang="en-US" sz="1200" dirty="0"/>
              <a:t>increased from 32% (for the control group) to 39% (for the </a:t>
            </a:r>
            <a:r>
              <a:rPr lang="en-US" sz="1200" dirty="0" smtClean="0"/>
              <a:t>4 benchmark groups combined). </a:t>
            </a:r>
            <a:r>
              <a:rPr lang="en-US" sz="1200" dirty="0"/>
              <a:t>This suggests </a:t>
            </a:r>
            <a:r>
              <a:rPr lang="en-US" sz="1200" dirty="0" smtClean="0"/>
              <a:t>that a </a:t>
            </a:r>
            <a:r>
              <a:rPr lang="en-US" sz="1200" dirty="0"/>
              <a:t>benchmark showing </a:t>
            </a:r>
            <a:r>
              <a:rPr lang="en-US" sz="1200" dirty="0" smtClean="0"/>
              <a:t>higher-than-average usage caused respondents to think </a:t>
            </a:r>
            <a:r>
              <a:rPr lang="en-US" sz="1200" dirty="0"/>
              <a:t>about reducing energy </a:t>
            </a:r>
            <a:r>
              <a:rPr lang="en-US" sz="1200" dirty="0" smtClean="0"/>
              <a:t>usage.</a:t>
            </a:r>
            <a:endParaRPr lang="en-AU" sz="1200" dirty="0"/>
          </a:p>
          <a:p>
            <a:pPr algn="just">
              <a:spcAft>
                <a:spcPts val="1200"/>
              </a:spcAft>
            </a:pPr>
            <a:r>
              <a:rPr lang="en-AU" sz="1200" b="1" dirty="0"/>
              <a:t>Focus group participants stated that they found </a:t>
            </a:r>
            <a:r>
              <a:rPr lang="en-US" sz="1200" b="1" dirty="0"/>
              <a:t>benchmarks were useful</a:t>
            </a:r>
            <a:r>
              <a:rPr lang="en-US" sz="1200" dirty="0"/>
              <a:t>. However, the 65+ cohort </a:t>
            </a:r>
            <a:r>
              <a:rPr lang="en-US" sz="1200" dirty="0" smtClean="0"/>
              <a:t>felt </a:t>
            </a:r>
            <a:r>
              <a:rPr lang="en-US" sz="1200" dirty="0"/>
              <a:t>benchmarks </a:t>
            </a:r>
            <a:r>
              <a:rPr lang="en-US" sz="1200" dirty="0" smtClean="0"/>
              <a:t>were less </a:t>
            </a:r>
            <a:r>
              <a:rPr lang="en-US" sz="1200" dirty="0"/>
              <a:t>useful than </a:t>
            </a:r>
            <a:r>
              <a:rPr lang="en-US" sz="1200" dirty="0" smtClean="0"/>
              <a:t>historical usage data</a:t>
            </a:r>
            <a:r>
              <a:rPr lang="en-US" sz="1200" dirty="0"/>
              <a:t>. Comparison to other households can either cause guilt </a:t>
            </a:r>
            <a:r>
              <a:rPr lang="en-US" sz="1200" dirty="0" smtClean="0"/>
              <a:t>(for those that use </a:t>
            </a:r>
            <a:r>
              <a:rPr lang="en-US" sz="1200" dirty="0"/>
              <a:t>more than comparable households) or be disregarded (every house is different). Being able to compare current usage with the historical personal usage was felt to be a vital element of the energy bill to understand seasonal highs and lows (Hall and Partners, 2021).</a:t>
            </a:r>
            <a:endParaRPr lang="en-AU" sz="1200" dirty="0"/>
          </a:p>
          <a:p>
            <a:pPr algn="just">
              <a:spcAft>
                <a:spcPts val="1200"/>
              </a:spcAft>
            </a:pPr>
            <a:r>
              <a:rPr lang="en-AU" sz="1200" b="1" dirty="0" smtClean="0"/>
              <a:t>We </a:t>
            </a:r>
            <a:r>
              <a:rPr lang="en-AU" sz="1200" b="1" dirty="0"/>
              <a:t>did not find evidence that one </a:t>
            </a:r>
            <a:r>
              <a:rPr lang="en-AU" sz="1200" b="1" dirty="0" smtClean="0"/>
              <a:t>benchmark design </a:t>
            </a:r>
            <a:r>
              <a:rPr lang="en-AU" sz="1200" b="1" dirty="0"/>
              <a:t>outperformed the rest</a:t>
            </a:r>
            <a:r>
              <a:rPr lang="en-AU" sz="1200" dirty="0" smtClean="0"/>
              <a:t>. While t</a:t>
            </a:r>
            <a:r>
              <a:rPr lang="en-US" sz="1200" dirty="0" smtClean="0"/>
              <a:t>here </a:t>
            </a:r>
            <a:r>
              <a:rPr lang="en-US" sz="1200" dirty="0"/>
              <a:t>was mild variation between the four benchmark </a:t>
            </a:r>
            <a:r>
              <a:rPr lang="en-US" sz="1200" dirty="0" smtClean="0"/>
              <a:t>designs, this </a:t>
            </a:r>
            <a:r>
              <a:rPr lang="en-US" sz="1200" dirty="0"/>
              <a:t>was not enough to conclude that one </a:t>
            </a:r>
            <a:r>
              <a:rPr lang="en-US" sz="1200" dirty="0" smtClean="0"/>
              <a:t>design </a:t>
            </a:r>
            <a:r>
              <a:rPr lang="en-US" sz="1200" dirty="0"/>
              <a:t>was clearly superior to the others</a:t>
            </a:r>
            <a:r>
              <a:rPr lang="en-US" sz="1200" dirty="0" smtClean="0"/>
              <a:t>.</a:t>
            </a:r>
            <a:endParaRPr lang="en-US" sz="1200" dirty="0"/>
          </a:p>
        </p:txBody>
      </p:sp>
      <p:sp>
        <p:nvSpPr>
          <p:cNvPr id="2" name="Title 1"/>
          <p:cNvSpPr>
            <a:spLocks noGrp="1"/>
          </p:cNvSpPr>
          <p:nvPr>
            <p:ph type="title"/>
          </p:nvPr>
        </p:nvSpPr>
        <p:spPr>
          <a:xfrm>
            <a:off x="489257" y="476250"/>
            <a:ext cx="11233150" cy="775597"/>
          </a:xfrm>
        </p:spPr>
        <p:txBody>
          <a:bodyPr/>
          <a:lstStyle/>
          <a:p>
            <a:r>
              <a:rPr lang="en-AU" dirty="0"/>
              <a:t>Benchmarks helped consumers </a:t>
            </a:r>
            <a:r>
              <a:rPr lang="en-AU" dirty="0" smtClean="0"/>
              <a:t>comprehension and intentions (but </a:t>
            </a:r>
            <a:r>
              <a:rPr lang="en-AU" dirty="0"/>
              <a:t>all 4 benchmark designs performed equally well)</a:t>
            </a:r>
          </a:p>
        </p:txBody>
      </p:sp>
    </p:spTree>
    <p:extLst>
      <p:ext uri="{BB962C8B-B14F-4D97-AF65-F5344CB8AC3E}">
        <p14:creationId xmlns:p14="http://schemas.microsoft.com/office/powerpoint/2010/main" val="247840307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Grey background"/>
          <p:cNvSpPr/>
          <p:nvPr/>
        </p:nvSpPr>
        <p:spPr>
          <a:xfrm>
            <a:off x="6251162" y="0"/>
            <a:ext cx="5963919"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2"/>
              </a:solidFill>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00C9E6-702F-A843-8A04-80C500C6891A}" type="slidenum">
              <a:rPr kumimoji="0" lang="en-AU" sz="800" b="0" i="0" u="none" strike="noStrike" kern="1200" cap="none" spc="0" normalizeH="0" baseline="0" noProof="0" smtClean="0">
                <a:ln>
                  <a:noFill/>
                </a:ln>
                <a:solidFill>
                  <a:srgbClr val="000000">
                    <a:tint val="75000"/>
                  </a:srgb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AU" sz="800" b="0" i="0" u="none" strike="noStrike" kern="1200" cap="none" spc="0" normalizeH="0" baseline="0" noProof="0">
              <a:ln>
                <a:noFill/>
              </a:ln>
              <a:solidFill>
                <a:srgbClr val="000000">
                  <a:tint val="75000"/>
                </a:srgbClr>
              </a:solidFill>
              <a:effectLst/>
              <a:uLnTx/>
              <a:uFillTx/>
              <a:latin typeface="Helvetica"/>
              <a:ea typeface="+mn-ea"/>
              <a:cs typeface="+mn-cs"/>
            </a:endParaRPr>
          </a:p>
        </p:txBody>
      </p:sp>
      <p:pic>
        <p:nvPicPr>
          <p:cNvPr id="5" name="Picture 4" descr="This is a picture of a bar chart showing the percentage of respondents who offered advice to save energy. The results are as follows:&#10;Basic bill 24.5%&#10;Comprehensive bill 24.5%&#10;Structured comprehensive bill 26.1%&#10;Email-style bill 20.6%&#10;Group A, N=6372" title="Intentions: proportion who offered advice to save energy"/>
          <p:cNvPicPr>
            <a:picLocks noChangeAspect="1"/>
          </p:cNvPicPr>
          <p:nvPr/>
        </p:nvPicPr>
        <p:blipFill>
          <a:blip r:embed="rId3"/>
          <a:stretch>
            <a:fillRect/>
          </a:stretch>
        </p:blipFill>
        <p:spPr>
          <a:xfrm>
            <a:off x="6615958" y="3503031"/>
            <a:ext cx="5401524" cy="3164098"/>
          </a:xfrm>
          <a:prstGeom prst="rect">
            <a:avLst/>
          </a:prstGeom>
        </p:spPr>
      </p:pic>
      <p:pic>
        <p:nvPicPr>
          <p:cNvPr id="4" name="Picture 3" descr="This image shows the structured comprehensive bill, with the benchmark chart highlighted." title="Image of structured comprehensive bill"/>
          <p:cNvPicPr>
            <a:picLocks noChangeAspect="1"/>
          </p:cNvPicPr>
          <p:nvPr/>
        </p:nvPicPr>
        <p:blipFill>
          <a:blip r:embed="rId4"/>
          <a:stretch>
            <a:fillRect/>
          </a:stretch>
        </p:blipFill>
        <p:spPr>
          <a:xfrm>
            <a:off x="7785468" y="486539"/>
            <a:ext cx="3225064" cy="2877561"/>
          </a:xfrm>
          <a:prstGeom prst="rect">
            <a:avLst/>
          </a:prstGeom>
        </p:spPr>
      </p:pic>
      <p:sp>
        <p:nvSpPr>
          <p:cNvPr id="18" name="Text Placeholder 4"/>
          <p:cNvSpPr>
            <a:spLocks noGrp="1"/>
          </p:cNvSpPr>
          <p:nvPr>
            <p:ph type="body" sz="quarter" idx="14"/>
          </p:nvPr>
        </p:nvSpPr>
        <p:spPr>
          <a:xfrm>
            <a:off x="479424" y="1766888"/>
            <a:ext cx="5210862" cy="4464050"/>
          </a:xfrm>
        </p:spPr>
        <p:txBody>
          <a:bodyPr/>
          <a:lstStyle/>
          <a:p>
            <a:r>
              <a:rPr lang="en-US" sz="1200" dirty="0" smtClean="0">
                <a:solidFill>
                  <a:schemeClr val="tx1"/>
                </a:solidFill>
              </a:rPr>
              <a:t>In the Group B trial, respondents only saw part of the bill – a chart depicting their usage and solar exports, and the benchmark. This meant the benchmark was prominent and largely free from distractions. By contrast, in the Group A trial, respondents saw a full bill, of which the benchmark was just one element (see </a:t>
            </a:r>
            <a:r>
              <a:rPr lang="en-US" sz="1200" u="sng" dirty="0" smtClean="0">
                <a:solidFill>
                  <a:schemeClr val="tx1"/>
                </a:solidFill>
              </a:rPr>
              <a:t>Section D</a:t>
            </a:r>
            <a:r>
              <a:rPr lang="en-US" sz="1200" dirty="0" smtClean="0">
                <a:solidFill>
                  <a:schemeClr val="tx1"/>
                </a:solidFill>
              </a:rPr>
              <a:t>). </a:t>
            </a:r>
            <a:endParaRPr lang="en-US" sz="1200" dirty="0">
              <a:solidFill>
                <a:schemeClr val="tx1"/>
              </a:solidFill>
            </a:endParaRPr>
          </a:p>
          <a:p>
            <a:r>
              <a:rPr lang="en-US" sz="1200" b="1" dirty="0" smtClean="0">
                <a:solidFill>
                  <a:schemeClr val="tx1"/>
                </a:solidFill>
              </a:rPr>
              <a:t>In this trial, we did not find evidence that benchmarks increased the likelihood of energy saving suggestions</a:t>
            </a:r>
            <a:r>
              <a:rPr lang="en-US" sz="1200" dirty="0" smtClean="0">
                <a:solidFill>
                  <a:schemeClr val="tx1"/>
                </a:solidFill>
              </a:rPr>
              <a:t>. While there was some variation between the 4 groups, these differences were not statistically significant. (See Technical Appendix (Section 9) for details).</a:t>
            </a:r>
          </a:p>
          <a:p>
            <a:r>
              <a:rPr lang="en-US" sz="1200" dirty="0" smtClean="0">
                <a:solidFill>
                  <a:schemeClr val="tx1"/>
                </a:solidFill>
              </a:rPr>
              <a:t>How </a:t>
            </a:r>
            <a:r>
              <a:rPr lang="en-US" sz="1200" dirty="0">
                <a:solidFill>
                  <a:schemeClr val="tx1"/>
                </a:solidFill>
              </a:rPr>
              <a:t>can the two sets of results be reconciled? </a:t>
            </a:r>
            <a:endParaRPr lang="en-US" sz="1200" dirty="0" smtClean="0">
              <a:solidFill>
                <a:schemeClr val="tx1"/>
              </a:solidFill>
            </a:endParaRPr>
          </a:p>
          <a:p>
            <a:r>
              <a:rPr lang="en-US" sz="1200" dirty="0" smtClean="0">
                <a:solidFill>
                  <a:schemeClr val="tx1"/>
                </a:solidFill>
              </a:rPr>
              <a:t>One </a:t>
            </a:r>
            <a:r>
              <a:rPr lang="en-US" sz="1200" dirty="0">
                <a:solidFill>
                  <a:schemeClr val="tx1"/>
                </a:solidFill>
              </a:rPr>
              <a:t>possibility is that benchmarks are effective when respondents focus their attention on them (Group B result) but lose their effectiveness when seen in the context of a full </a:t>
            </a:r>
            <a:r>
              <a:rPr lang="en-US" sz="1200" dirty="0" smtClean="0">
                <a:solidFill>
                  <a:schemeClr val="tx1"/>
                </a:solidFill>
              </a:rPr>
              <a:t>bill </a:t>
            </a:r>
            <a:r>
              <a:rPr lang="en-US" sz="1200" dirty="0">
                <a:solidFill>
                  <a:schemeClr val="tx1"/>
                </a:solidFill>
              </a:rPr>
              <a:t>(Group A result). </a:t>
            </a:r>
            <a:endParaRPr lang="en-US" sz="1200" dirty="0" smtClean="0">
              <a:solidFill>
                <a:schemeClr val="tx1"/>
              </a:solidFill>
            </a:endParaRPr>
          </a:p>
          <a:p>
            <a:r>
              <a:rPr lang="en-US" sz="1200" dirty="0" smtClean="0">
                <a:solidFill>
                  <a:schemeClr val="tx1"/>
                </a:solidFill>
              </a:rPr>
              <a:t>Alternatively, when respondents in Group A saw a full bill and were asked for suggestions to reduce energy costs, there were many potential answers. Respondents may have felt one answer was sufficient and not looked for further suggestions. If so, our outcome measure may not have been sufficiently </a:t>
            </a:r>
            <a:r>
              <a:rPr lang="en-US" sz="1200" dirty="0">
                <a:solidFill>
                  <a:schemeClr val="tx1"/>
                </a:solidFill>
              </a:rPr>
              <a:t>sensitive to detect the impact of </a:t>
            </a:r>
            <a:r>
              <a:rPr lang="en-US" sz="1200" dirty="0" smtClean="0">
                <a:solidFill>
                  <a:schemeClr val="tx1"/>
                </a:solidFill>
              </a:rPr>
              <a:t>benchmarks.</a:t>
            </a:r>
            <a:endParaRPr lang="en-US" sz="1200" dirty="0">
              <a:solidFill>
                <a:schemeClr val="tx1"/>
              </a:solidFill>
            </a:endParaRPr>
          </a:p>
          <a:p>
            <a:r>
              <a:rPr lang="en-US" sz="1200" dirty="0" smtClean="0">
                <a:solidFill>
                  <a:schemeClr val="tx1"/>
                </a:solidFill>
              </a:rPr>
              <a:t>(Respondents </a:t>
            </a:r>
            <a:r>
              <a:rPr lang="en-US" sz="1200" dirty="0">
                <a:solidFill>
                  <a:schemeClr val="tx1"/>
                </a:solidFill>
              </a:rPr>
              <a:t>who saw the </a:t>
            </a:r>
            <a:r>
              <a:rPr lang="en-US" sz="1200" dirty="0" smtClean="0">
                <a:solidFill>
                  <a:schemeClr val="tx1"/>
                </a:solidFill>
              </a:rPr>
              <a:t>email-style </a:t>
            </a:r>
            <a:r>
              <a:rPr lang="en-US" sz="1200" dirty="0">
                <a:solidFill>
                  <a:schemeClr val="tx1"/>
                </a:solidFill>
              </a:rPr>
              <a:t>bill </a:t>
            </a:r>
            <a:r>
              <a:rPr lang="en-US" sz="1200" dirty="0" smtClean="0">
                <a:solidFill>
                  <a:schemeClr val="tx1"/>
                </a:solidFill>
              </a:rPr>
              <a:t>were somewhat </a:t>
            </a:r>
            <a:r>
              <a:rPr lang="en-US" sz="1200" dirty="0">
                <a:solidFill>
                  <a:schemeClr val="tx1"/>
                </a:solidFill>
              </a:rPr>
              <a:t>less likely to suggest reducing energy usage (21% versus 25% for the basic bill</a:t>
            </a:r>
            <a:r>
              <a:rPr lang="en-US" sz="1200" dirty="0" smtClean="0">
                <a:solidFill>
                  <a:schemeClr val="tx1"/>
                </a:solidFill>
              </a:rPr>
              <a:t>). We think this is an anomaly rather than evidence of a deficiency in the email-style bill. See Technical Appendix (Section 9) for further discussion.</a:t>
            </a:r>
            <a:endParaRPr lang="en-US" sz="1200" dirty="0">
              <a:solidFill>
                <a:schemeClr val="tx1"/>
              </a:solidFill>
            </a:endParaRPr>
          </a:p>
          <a:p>
            <a:endParaRPr lang="en-US" sz="1200" dirty="0">
              <a:solidFill>
                <a:schemeClr val="tx1"/>
              </a:solidFill>
            </a:endParaRPr>
          </a:p>
        </p:txBody>
      </p:sp>
      <p:sp>
        <p:nvSpPr>
          <p:cNvPr id="2" name="Title 1"/>
          <p:cNvSpPr>
            <a:spLocks noGrp="1"/>
          </p:cNvSpPr>
          <p:nvPr>
            <p:ph type="title"/>
          </p:nvPr>
        </p:nvSpPr>
        <p:spPr>
          <a:xfrm>
            <a:off x="479426" y="476250"/>
            <a:ext cx="5352964" cy="1163395"/>
          </a:xfrm>
        </p:spPr>
        <p:txBody>
          <a:bodyPr/>
          <a:lstStyle/>
          <a:p>
            <a:r>
              <a:rPr lang="en-AU" dirty="0" smtClean="0"/>
              <a:t>When benchmarks were included on a full bill, they had less impact on intentions</a:t>
            </a:r>
            <a:endParaRPr lang="en-AU" dirty="0"/>
          </a:p>
        </p:txBody>
      </p:sp>
    </p:spTree>
    <p:extLst>
      <p:ext uri="{BB962C8B-B14F-4D97-AF65-F5344CB8AC3E}">
        <p14:creationId xmlns:p14="http://schemas.microsoft.com/office/powerpoint/2010/main" val="323142585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descr="Grey background"/>
          <p:cNvSpPr/>
          <p:nvPr/>
        </p:nvSpPr>
        <p:spPr>
          <a:xfrm>
            <a:off x="5590572" y="-3091"/>
            <a:ext cx="6720675"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2"/>
              </a:solidFill>
            </a:endParaRPr>
          </a:p>
        </p:txBody>
      </p:sp>
      <p:sp>
        <p:nvSpPr>
          <p:cNvPr id="14" name="Slide Number Placeholder 2"/>
          <p:cNvSpPr>
            <a:spLocks noGrp="1"/>
          </p:cNvSpPr>
          <p:nvPr>
            <p:ph type="sldNum" sz="quarter" idx="12"/>
          </p:nvPr>
        </p:nvSpPr>
        <p:spPr>
          <a:xfrm>
            <a:off x="11299823" y="6532580"/>
            <a:ext cx="412751" cy="123111"/>
          </a:xfrm>
        </p:spPr>
        <p:txBody>
          <a:bodyPr/>
          <a:lstStyle/>
          <a:p>
            <a:pPr>
              <a:defRPr/>
            </a:pPr>
            <a:fld id="{0500C9E6-702F-A843-8A04-80C500C6891A}" type="slidenum">
              <a:rPr kumimoji="0" lang="en-AU" sz="800" b="0" i="0" u="none" strike="noStrike" kern="1200" cap="none" spc="0" normalizeH="0" baseline="0" noProof="0" smtClean="0">
                <a:ln>
                  <a:noFill/>
                </a:ln>
                <a:solidFill>
                  <a:srgbClr val="000000">
                    <a:tint val="75000"/>
                  </a:srgbClr>
                </a:solidFill>
                <a:effectLst/>
                <a:uLnTx/>
                <a:uFillTx/>
                <a:latin typeface="Helvetica"/>
                <a:ea typeface="+mn-ea"/>
                <a:cs typeface="+mn-cs"/>
              </a:rPr>
              <a:pPr>
                <a:defRPr/>
              </a:pPr>
              <a:t>63</a:t>
            </a:fld>
            <a:endParaRPr lang="en-AU" dirty="0">
              <a:solidFill>
                <a:srgbClr val="000000">
                  <a:tint val="75000"/>
                </a:srgbClr>
              </a:solidFill>
              <a:latin typeface="Helvetica"/>
            </a:endParaRPr>
          </a:p>
        </p:txBody>
      </p:sp>
      <p:pic>
        <p:nvPicPr>
          <p:cNvPr id="2" name="Picture 1" descr="This is a picture showing the 5 different energy usage and solar export charts used in the trial." title="Energy usage and solar export charts"/>
          <p:cNvPicPr>
            <a:picLocks noChangeAspect="1"/>
          </p:cNvPicPr>
          <p:nvPr/>
        </p:nvPicPr>
        <p:blipFill>
          <a:blip r:embed="rId3"/>
          <a:stretch>
            <a:fillRect/>
          </a:stretch>
        </p:blipFill>
        <p:spPr>
          <a:xfrm>
            <a:off x="5672528" y="368990"/>
            <a:ext cx="6303810" cy="6163590"/>
          </a:xfrm>
          <a:prstGeom prst="rect">
            <a:avLst/>
          </a:prstGeom>
        </p:spPr>
      </p:pic>
      <p:sp>
        <p:nvSpPr>
          <p:cNvPr id="8" name="Rectangle 7"/>
          <p:cNvSpPr/>
          <p:nvPr/>
        </p:nvSpPr>
        <p:spPr>
          <a:xfrm>
            <a:off x="488569" y="5836578"/>
            <a:ext cx="5065069" cy="577081"/>
          </a:xfrm>
          <a:prstGeom prst="rect">
            <a:avLst/>
          </a:prstGeom>
        </p:spPr>
        <p:txBody>
          <a:bodyPr wrap="square" lIns="0">
            <a:spAutoFit/>
          </a:bodyPr>
          <a:lstStyle/>
          <a:p>
            <a:pPr>
              <a:spcAft>
                <a:spcPts val="600"/>
              </a:spcAft>
            </a:pPr>
            <a:r>
              <a:rPr lang="en-US" sz="1050" dirty="0">
                <a:solidFill>
                  <a:srgbClr val="000000"/>
                </a:solidFill>
              </a:rPr>
              <a:t>* </a:t>
            </a:r>
            <a:r>
              <a:rPr lang="en-US" sz="1050" dirty="0" smtClean="0"/>
              <a:t>We </a:t>
            </a:r>
            <a:r>
              <a:rPr lang="en-US" sz="1050" dirty="0"/>
              <a:t>did not include a pure control group because, in the absence of a past usage chart, respondents would not have been able to answer any of the comprehension questions</a:t>
            </a:r>
            <a:r>
              <a:rPr lang="en-US" sz="1050" dirty="0" smtClean="0"/>
              <a:t>.</a:t>
            </a:r>
            <a:endParaRPr lang="en-AU" sz="1050" dirty="0"/>
          </a:p>
        </p:txBody>
      </p:sp>
      <p:sp>
        <p:nvSpPr>
          <p:cNvPr id="12" name="TextBox 11"/>
          <p:cNvSpPr txBox="1"/>
          <p:nvPr/>
        </p:nvSpPr>
        <p:spPr>
          <a:xfrm>
            <a:off x="488565" y="970268"/>
            <a:ext cx="5008014" cy="4462760"/>
          </a:xfrm>
          <a:prstGeom prst="rect">
            <a:avLst/>
          </a:prstGeom>
          <a:noFill/>
        </p:spPr>
        <p:txBody>
          <a:bodyPr wrap="square" lIns="0" rtlCol="0">
            <a:spAutoFit/>
          </a:bodyPr>
          <a:lstStyle/>
          <a:p>
            <a:pPr>
              <a:spcAft>
                <a:spcPts val="600"/>
              </a:spcAft>
            </a:pPr>
            <a:r>
              <a:rPr lang="en-AU" sz="1200" dirty="0" smtClean="0"/>
              <a:t>Charts </a:t>
            </a:r>
            <a:r>
              <a:rPr lang="en-AU" sz="1200" dirty="0"/>
              <a:t>showing electricity use over the past year (usually 13 months or 5 quarters) are a familiar element of electricity bills. The seasonality of energy use means that usage charts help consumers to understand why their bills go up and down from one billing period to the next, and to track if it has gone up or down, relative to the same time last year.</a:t>
            </a:r>
          </a:p>
          <a:p>
            <a:pPr>
              <a:spcAft>
                <a:spcPts val="600"/>
              </a:spcAft>
            </a:pPr>
            <a:r>
              <a:rPr lang="en-US" sz="1200" dirty="0"/>
              <a:t>There is some evidence that usage feedback on bills have a small impact on encouraging energy </a:t>
            </a:r>
            <a:r>
              <a:rPr lang="en-US" sz="1200" dirty="0" smtClean="0"/>
              <a:t>efficiency (</a:t>
            </a:r>
            <a:r>
              <a:rPr lang="en-US" sz="1200" dirty="0" err="1"/>
              <a:t>Arvola</a:t>
            </a:r>
            <a:r>
              <a:rPr lang="en-US" sz="1200" dirty="0"/>
              <a:t> et al., 1993). Retailers and consumers were generally supportive of historical usage </a:t>
            </a:r>
            <a:r>
              <a:rPr lang="en-US" sz="1200" dirty="0" smtClean="0"/>
              <a:t>charts in the context of consultations conducted by the Australian Energy Market Commission (AEMC) in 2020. </a:t>
            </a:r>
          </a:p>
          <a:p>
            <a:pPr>
              <a:spcAft>
                <a:spcPts val="600"/>
              </a:spcAft>
            </a:pPr>
            <a:r>
              <a:rPr lang="en-US" sz="1200" dirty="0" smtClean="0"/>
              <a:t>Participants </a:t>
            </a:r>
            <a:r>
              <a:rPr lang="en-US" sz="1200" dirty="0"/>
              <a:t>in the 65+ focus group noted that if a bill is greater than expected, referring to </a:t>
            </a:r>
            <a:r>
              <a:rPr lang="en-US" sz="1200" dirty="0" err="1"/>
              <a:t>personalised</a:t>
            </a:r>
            <a:r>
              <a:rPr lang="en-US" sz="1200" dirty="0"/>
              <a:t> comparative data is important. </a:t>
            </a:r>
            <a:r>
              <a:rPr lang="en-US" sz="1200" dirty="0" smtClean="0"/>
              <a:t>Referring to what </a:t>
            </a:r>
            <a:r>
              <a:rPr lang="en-US" sz="1200" dirty="0"/>
              <a:t>the bill was for the same time last year is a simple way for these </a:t>
            </a:r>
            <a:r>
              <a:rPr lang="en-US" sz="1200" dirty="0" smtClean="0"/>
              <a:t>consumers to check.</a:t>
            </a:r>
            <a:endParaRPr lang="en-AU" sz="1200" dirty="0"/>
          </a:p>
          <a:p>
            <a:pPr>
              <a:spcAft>
                <a:spcPts val="600"/>
              </a:spcAft>
            </a:pPr>
            <a:r>
              <a:rPr lang="en-US" sz="1200" dirty="0"/>
              <a:t>We tested different </a:t>
            </a:r>
            <a:r>
              <a:rPr lang="en-US" sz="1200" dirty="0" smtClean="0"/>
              <a:t>designs for the past usage: in a </a:t>
            </a:r>
            <a:r>
              <a:rPr lang="en-US" sz="1200" dirty="0"/>
              <a:t>table, </a:t>
            </a:r>
            <a:r>
              <a:rPr lang="en-US" sz="1200" dirty="0" smtClean="0"/>
              <a:t>or in a </a:t>
            </a:r>
            <a:r>
              <a:rPr lang="en-US" sz="1200" dirty="0"/>
              <a:t>bar </a:t>
            </a:r>
            <a:r>
              <a:rPr lang="en-US" sz="1200" dirty="0" smtClean="0"/>
              <a:t>or line chart.* </a:t>
            </a:r>
            <a:r>
              <a:rPr lang="en-US" sz="1200" dirty="0"/>
              <a:t>We also varied </a:t>
            </a:r>
            <a:r>
              <a:rPr lang="en-US" sz="1200" dirty="0" smtClean="0"/>
              <a:t>how the </a:t>
            </a:r>
            <a:r>
              <a:rPr lang="en-US" sz="1200" dirty="0"/>
              <a:t>information was combined with </a:t>
            </a:r>
            <a:r>
              <a:rPr lang="en-US" sz="1200" dirty="0" smtClean="0"/>
              <a:t>solar exports (see next slide). We measured comprehension with </a:t>
            </a:r>
            <a:r>
              <a:rPr lang="en-AU" sz="1200" dirty="0" smtClean="0"/>
              <a:t>4 multiple-choice </a:t>
            </a:r>
            <a:r>
              <a:rPr lang="en-AU" sz="1200" dirty="0"/>
              <a:t>questions looking at: </a:t>
            </a:r>
            <a:r>
              <a:rPr lang="en-AU" sz="1200" dirty="0" smtClean="0"/>
              <a:t>month-on-month </a:t>
            </a:r>
            <a:r>
              <a:rPr lang="en-AU" sz="1200" dirty="0"/>
              <a:t>comparisons, </a:t>
            </a:r>
            <a:r>
              <a:rPr lang="en-AU" sz="1200" dirty="0" smtClean="0"/>
              <a:t>seasons </a:t>
            </a:r>
            <a:r>
              <a:rPr lang="en-AU" sz="1200" dirty="0"/>
              <a:t>of peak usage, </a:t>
            </a:r>
            <a:r>
              <a:rPr lang="en-AU" sz="1200" dirty="0" smtClean="0"/>
              <a:t>expected </a:t>
            </a:r>
            <a:r>
              <a:rPr lang="en-AU" sz="1200" dirty="0"/>
              <a:t>patterns, and </a:t>
            </a:r>
            <a:r>
              <a:rPr lang="en-AU" sz="1200" dirty="0" smtClean="0"/>
              <a:t>comparisons </a:t>
            </a:r>
            <a:r>
              <a:rPr lang="en-AU" sz="1200" dirty="0"/>
              <a:t>to the same time last year</a:t>
            </a:r>
            <a:r>
              <a:rPr lang="en-AU" sz="1200" dirty="0" smtClean="0"/>
              <a:t>.</a:t>
            </a:r>
          </a:p>
          <a:p>
            <a:pPr>
              <a:spcAft>
                <a:spcPts val="600"/>
              </a:spcAft>
            </a:pPr>
            <a:r>
              <a:rPr lang="en-AU" sz="1200" dirty="0" smtClean="0"/>
              <a:t>Most </a:t>
            </a:r>
            <a:r>
              <a:rPr lang="en-AU" sz="1200" dirty="0"/>
              <a:t>designs performed about the same, although the combined bar chart (number 4) appeared to perform worse than the others</a:t>
            </a:r>
            <a:r>
              <a:rPr lang="en-AU" sz="1200" dirty="0" smtClean="0"/>
              <a:t>.</a:t>
            </a:r>
          </a:p>
        </p:txBody>
      </p:sp>
      <p:sp>
        <p:nvSpPr>
          <p:cNvPr id="13" name="Title 1"/>
          <p:cNvSpPr>
            <a:spLocks noGrp="1"/>
          </p:cNvSpPr>
          <p:nvPr>
            <p:ph type="title"/>
          </p:nvPr>
        </p:nvSpPr>
        <p:spPr>
          <a:xfrm>
            <a:off x="488569" y="476250"/>
            <a:ext cx="4927563" cy="387798"/>
          </a:xfrm>
        </p:spPr>
        <p:txBody>
          <a:bodyPr/>
          <a:lstStyle/>
          <a:p>
            <a:r>
              <a:rPr lang="en-AU" dirty="0" smtClean="0"/>
              <a:t>Past energy usage</a:t>
            </a:r>
            <a:endParaRPr lang="en-AU" dirty="0"/>
          </a:p>
        </p:txBody>
      </p:sp>
    </p:spTree>
    <p:extLst>
      <p:ext uri="{BB962C8B-B14F-4D97-AF65-F5344CB8AC3E}">
        <p14:creationId xmlns:p14="http://schemas.microsoft.com/office/powerpoint/2010/main" val="218685245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Dark navy background"/>
          <p:cNvSpPr/>
          <p:nvPr/>
        </p:nvSpPr>
        <p:spPr>
          <a:xfrm>
            <a:off x="1" y="0"/>
            <a:ext cx="6754336" cy="6858000"/>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3" name="Slide Number Placeholder 2"/>
          <p:cNvSpPr>
            <a:spLocks noGrp="1"/>
          </p:cNvSpPr>
          <p:nvPr>
            <p:ph type="sldNum" sz="quarter" idx="12"/>
          </p:nvPr>
        </p:nvSpPr>
        <p:spPr>
          <a:xfrm>
            <a:off x="11311686" y="6436998"/>
            <a:ext cx="412751" cy="123111"/>
          </a:xfrm>
        </p:spPr>
        <p:txBody>
          <a:bodyPr/>
          <a:lstStyle/>
          <a:p>
            <a:pPr>
              <a:defRPr/>
            </a:pPr>
            <a:fld id="{0500C9E6-702F-A843-8A04-80C500C6891A}" type="slidenum">
              <a:rPr kumimoji="0" lang="en-AU" sz="800" b="0" i="0" u="none" strike="noStrike" kern="1200" cap="none" spc="0" normalizeH="0" baseline="0" noProof="0" smtClean="0">
                <a:ln>
                  <a:noFill/>
                </a:ln>
                <a:solidFill>
                  <a:schemeClr val="tx1"/>
                </a:solidFill>
                <a:effectLst/>
                <a:uLnTx/>
                <a:uFillTx/>
                <a:latin typeface="Helvetica"/>
              </a:rPr>
              <a:pPr>
                <a:defRPr/>
              </a:pPr>
              <a:t>64</a:t>
            </a:fld>
            <a:endParaRPr lang="en-AU" dirty="0">
              <a:solidFill>
                <a:schemeClr val="tx1"/>
              </a:solidFill>
              <a:latin typeface="Helvetica"/>
            </a:endParaRPr>
          </a:p>
        </p:txBody>
      </p:sp>
      <p:pic>
        <p:nvPicPr>
          <p:cNvPr id="7" name="Picture 6" descr="This is a picture of a bar chart showing the percentage of respondents who offered advice to use solar more efficiently. The results are as follows:&#10;Solar table (pooled) 6.7%&#10;Solar column chart 6.9%&#10;Solar bar chart 8.3%&#10;Solar line chart 6.7%&#10;Note: Group B, N=7841. None of the differences between the groups were statistically significant." title="Intentions: proportion who offered advice to use solar more efficiently"/>
          <p:cNvPicPr>
            <a:picLocks noChangeAspect="1"/>
          </p:cNvPicPr>
          <p:nvPr/>
        </p:nvPicPr>
        <p:blipFill>
          <a:blip r:embed="rId2"/>
          <a:stretch>
            <a:fillRect/>
          </a:stretch>
        </p:blipFill>
        <p:spPr>
          <a:xfrm>
            <a:off x="7132116" y="2996865"/>
            <a:ext cx="4694327" cy="3407959"/>
          </a:xfrm>
          <a:prstGeom prst="rect">
            <a:avLst/>
          </a:prstGeom>
        </p:spPr>
      </p:pic>
      <p:sp>
        <p:nvSpPr>
          <p:cNvPr id="9" name="Rectangle 8"/>
          <p:cNvSpPr/>
          <p:nvPr/>
        </p:nvSpPr>
        <p:spPr>
          <a:xfrm>
            <a:off x="7077386" y="453075"/>
            <a:ext cx="4708214" cy="2492990"/>
          </a:xfrm>
          <a:prstGeom prst="rect">
            <a:avLst/>
          </a:prstGeom>
        </p:spPr>
        <p:txBody>
          <a:bodyPr wrap="square">
            <a:spAutoFit/>
          </a:bodyPr>
          <a:lstStyle/>
          <a:p>
            <a:pPr>
              <a:spcAft>
                <a:spcPts val="600"/>
              </a:spcAft>
            </a:pPr>
            <a:r>
              <a:rPr lang="en-AU" sz="1400" b="1" dirty="0" smtClean="0">
                <a:solidFill>
                  <a:schemeClr val="accent1"/>
                </a:solidFill>
              </a:rPr>
              <a:t>Potential benefits of putting solar exports on bills</a:t>
            </a:r>
          </a:p>
          <a:p>
            <a:pPr>
              <a:spcAft>
                <a:spcPts val="600"/>
              </a:spcAft>
            </a:pPr>
            <a:r>
              <a:rPr lang="en-AU" sz="1200" dirty="0" smtClean="0"/>
              <a:t>Even </a:t>
            </a:r>
            <a:r>
              <a:rPr lang="en-AU" sz="1200" dirty="0"/>
              <a:t>though </a:t>
            </a:r>
            <a:r>
              <a:rPr lang="en-AU" sz="1200" dirty="0" smtClean="0"/>
              <a:t>21</a:t>
            </a:r>
            <a:r>
              <a:rPr lang="en-AU" sz="1200" dirty="0"/>
              <a:t>% of </a:t>
            </a:r>
            <a:r>
              <a:rPr lang="en-AU" sz="1200" dirty="0" smtClean="0"/>
              <a:t>Australian households </a:t>
            </a:r>
            <a:r>
              <a:rPr lang="en-AU" sz="1200" dirty="0"/>
              <a:t>have solar </a:t>
            </a:r>
            <a:r>
              <a:rPr lang="en-AU" sz="1200" dirty="0" smtClean="0"/>
              <a:t>panels, bills </a:t>
            </a:r>
            <a:r>
              <a:rPr lang="en-AU" sz="1200" dirty="0"/>
              <a:t>typically contain very little information about solar exports. </a:t>
            </a:r>
            <a:r>
              <a:rPr lang="en-AU" sz="1200" dirty="0" smtClean="0"/>
              <a:t>Often bills just </a:t>
            </a:r>
            <a:r>
              <a:rPr lang="en-AU" sz="1200" dirty="0"/>
              <a:t>show the total number of kilowatt-hours exported to the grid for that billing period (not including self-consumption). </a:t>
            </a:r>
            <a:r>
              <a:rPr lang="en-US" sz="1200" dirty="0"/>
              <a:t>This potentially results in an underestimation of their total energy usage and the value of their solar </a:t>
            </a:r>
            <a:r>
              <a:rPr lang="en-US" sz="1200" dirty="0" smtClean="0"/>
              <a:t>panel system</a:t>
            </a:r>
            <a:r>
              <a:rPr lang="en-US" sz="1200" dirty="0"/>
              <a:t>.</a:t>
            </a:r>
            <a:endParaRPr lang="en-AU" sz="1200" dirty="0" smtClean="0"/>
          </a:p>
          <a:p>
            <a:r>
              <a:rPr lang="en-US" sz="1200" dirty="0" smtClean="0"/>
              <a:t>Lack </a:t>
            </a:r>
            <a:r>
              <a:rPr lang="en-US" sz="1200" dirty="0"/>
              <a:t>of effective solar data on bills prevents </a:t>
            </a:r>
            <a:r>
              <a:rPr lang="en-US" sz="1200" dirty="0" smtClean="0"/>
              <a:t>consumers from </a:t>
            </a:r>
            <a:r>
              <a:rPr lang="en-US" sz="1200" dirty="0"/>
              <a:t>making the most of their solar by shifting usage times to save money and reduce pressure on the grid in peak demand times.</a:t>
            </a:r>
          </a:p>
          <a:p>
            <a:r>
              <a:rPr lang="en-US" sz="1200" dirty="0"/>
              <a:t>Consumers with solar panels do not receive information on their bills about their self-consumption. </a:t>
            </a:r>
          </a:p>
        </p:txBody>
      </p:sp>
      <p:sp>
        <p:nvSpPr>
          <p:cNvPr id="13" name="Rectangle 12"/>
          <p:cNvSpPr/>
          <p:nvPr/>
        </p:nvSpPr>
        <p:spPr>
          <a:xfrm>
            <a:off x="488600" y="5982882"/>
            <a:ext cx="5577903" cy="553998"/>
          </a:xfrm>
          <a:prstGeom prst="rect">
            <a:avLst/>
          </a:prstGeom>
        </p:spPr>
        <p:txBody>
          <a:bodyPr wrap="square" lIns="0">
            <a:spAutoFit/>
          </a:bodyPr>
          <a:lstStyle/>
          <a:p>
            <a:pPr>
              <a:spcAft>
                <a:spcPts val="600"/>
              </a:spcAft>
            </a:pPr>
            <a:r>
              <a:rPr lang="en-US" sz="1000" dirty="0">
                <a:solidFill>
                  <a:schemeClr val="bg1"/>
                </a:solidFill>
              </a:rPr>
              <a:t>* </a:t>
            </a:r>
            <a:r>
              <a:rPr lang="en-AU" sz="1000" dirty="0" smtClean="0">
                <a:solidFill>
                  <a:schemeClr val="bg1"/>
                </a:solidFill>
              </a:rPr>
              <a:t>In </a:t>
            </a:r>
            <a:r>
              <a:rPr lang="en-AU" sz="1000" dirty="0">
                <a:solidFill>
                  <a:schemeClr val="bg1"/>
                </a:solidFill>
              </a:rPr>
              <a:t>this trial, we did not include a pure control group because, in the absence of information on solar exports, respondents would (at best) only have been able to answer one of the four questions, and even then it would have been complicated</a:t>
            </a:r>
            <a:r>
              <a:rPr lang="en-AU" sz="1000" dirty="0" smtClean="0">
                <a:solidFill>
                  <a:schemeClr val="bg1"/>
                </a:solidFill>
              </a:rPr>
              <a:t>.</a:t>
            </a:r>
            <a:endParaRPr lang="en-AU" sz="1000" dirty="0">
              <a:solidFill>
                <a:schemeClr val="bg1"/>
              </a:solidFill>
            </a:endParaRPr>
          </a:p>
        </p:txBody>
      </p:sp>
      <p:sp>
        <p:nvSpPr>
          <p:cNvPr id="4" name="Rectangle 3"/>
          <p:cNvSpPr/>
          <p:nvPr/>
        </p:nvSpPr>
        <p:spPr>
          <a:xfrm>
            <a:off x="487093" y="1739884"/>
            <a:ext cx="5855878" cy="4062651"/>
          </a:xfrm>
          <a:prstGeom prst="rect">
            <a:avLst/>
          </a:prstGeom>
        </p:spPr>
        <p:txBody>
          <a:bodyPr wrap="square" lIns="0">
            <a:spAutoFit/>
          </a:bodyPr>
          <a:lstStyle/>
          <a:p>
            <a:pPr>
              <a:spcAft>
                <a:spcPts val="600"/>
              </a:spcAft>
            </a:pPr>
            <a:r>
              <a:rPr lang="en-AU" sz="1200" b="1" dirty="0">
                <a:solidFill>
                  <a:schemeClr val="bg1"/>
                </a:solidFill>
              </a:rPr>
              <a:t>89% of solar consumers at least ‘slightly agreed’ that they would value solar export information on their bill </a:t>
            </a:r>
            <a:r>
              <a:rPr lang="en-AU" sz="1200" dirty="0">
                <a:solidFill>
                  <a:schemeClr val="bg1"/>
                </a:solidFill>
              </a:rPr>
              <a:t>(and 73% strongly or moderately agreed).</a:t>
            </a:r>
          </a:p>
          <a:p>
            <a:pPr>
              <a:spcAft>
                <a:spcPts val="600"/>
              </a:spcAft>
            </a:pPr>
            <a:r>
              <a:rPr lang="en-AU" sz="1200" dirty="0" smtClean="0">
                <a:solidFill>
                  <a:schemeClr val="bg1"/>
                </a:solidFill>
              </a:rPr>
              <a:t>We </a:t>
            </a:r>
            <a:r>
              <a:rPr lang="en-AU" sz="1200" dirty="0">
                <a:solidFill>
                  <a:schemeClr val="bg1"/>
                </a:solidFill>
              </a:rPr>
              <a:t>tested different </a:t>
            </a:r>
            <a:r>
              <a:rPr lang="en-AU" sz="1200" dirty="0" smtClean="0">
                <a:solidFill>
                  <a:schemeClr val="bg1"/>
                </a:solidFill>
              </a:rPr>
              <a:t>formats of </a:t>
            </a:r>
            <a:r>
              <a:rPr lang="en-AU" sz="1200" dirty="0">
                <a:solidFill>
                  <a:schemeClr val="bg1"/>
                </a:solidFill>
              </a:rPr>
              <a:t>solar </a:t>
            </a:r>
            <a:r>
              <a:rPr lang="en-AU" sz="1200" dirty="0" smtClean="0">
                <a:solidFill>
                  <a:schemeClr val="bg1"/>
                </a:solidFill>
              </a:rPr>
              <a:t>export information </a:t>
            </a:r>
            <a:r>
              <a:rPr lang="en-AU" sz="1200" dirty="0">
                <a:solidFill>
                  <a:schemeClr val="bg1"/>
                </a:solidFill>
              </a:rPr>
              <a:t>in a table, a bar chart, or a line </a:t>
            </a:r>
            <a:r>
              <a:rPr lang="en-AU" sz="1200" dirty="0" smtClean="0">
                <a:solidFill>
                  <a:schemeClr val="bg1"/>
                </a:solidFill>
              </a:rPr>
              <a:t>chart (see previous slide).* </a:t>
            </a:r>
            <a:r>
              <a:rPr lang="en-AU" sz="1200" dirty="0">
                <a:solidFill>
                  <a:schemeClr val="bg1"/>
                </a:solidFill>
              </a:rPr>
              <a:t>We also varied whether the information was combined with </a:t>
            </a:r>
            <a:r>
              <a:rPr lang="en-AU" sz="1200" dirty="0" smtClean="0">
                <a:solidFill>
                  <a:schemeClr val="bg1"/>
                </a:solidFill>
              </a:rPr>
              <a:t>past </a:t>
            </a:r>
            <a:r>
              <a:rPr lang="en-AU" sz="1200" dirty="0">
                <a:solidFill>
                  <a:schemeClr val="bg1"/>
                </a:solidFill>
              </a:rPr>
              <a:t>energy usage, or sat adjacent to it</a:t>
            </a:r>
            <a:r>
              <a:rPr lang="en-AU" sz="1200" dirty="0" smtClean="0">
                <a:solidFill>
                  <a:schemeClr val="bg1"/>
                </a:solidFill>
              </a:rPr>
              <a:t>.</a:t>
            </a:r>
          </a:p>
          <a:p>
            <a:pPr>
              <a:spcAft>
                <a:spcPts val="600"/>
              </a:spcAft>
            </a:pPr>
            <a:r>
              <a:rPr lang="en-AU" sz="1200" b="1" dirty="0" smtClean="0">
                <a:solidFill>
                  <a:schemeClr val="bg1"/>
                </a:solidFill>
              </a:rPr>
              <a:t>We did not find evidence that </a:t>
            </a:r>
            <a:r>
              <a:rPr lang="en-AU" sz="1200" b="1" dirty="0">
                <a:solidFill>
                  <a:schemeClr val="bg1"/>
                </a:solidFill>
              </a:rPr>
              <a:t>the manner of presentation </a:t>
            </a:r>
            <a:r>
              <a:rPr lang="en-AU" sz="1200" b="1" dirty="0" smtClean="0">
                <a:solidFill>
                  <a:schemeClr val="bg1"/>
                </a:solidFill>
              </a:rPr>
              <a:t>made a difference to comprehension or intentions</a:t>
            </a:r>
            <a:r>
              <a:rPr lang="en-AU" sz="1200" dirty="0" smtClean="0">
                <a:solidFill>
                  <a:schemeClr val="bg1"/>
                </a:solidFill>
              </a:rPr>
              <a:t>. </a:t>
            </a:r>
            <a:endParaRPr lang="en-AU" sz="1200" dirty="0">
              <a:solidFill>
                <a:schemeClr val="bg1"/>
              </a:solidFill>
            </a:endParaRPr>
          </a:p>
          <a:p>
            <a:pPr>
              <a:spcAft>
                <a:spcPts val="600"/>
              </a:spcAft>
            </a:pPr>
            <a:r>
              <a:rPr lang="en-AU" sz="1200" dirty="0">
                <a:solidFill>
                  <a:schemeClr val="bg1"/>
                </a:solidFill>
              </a:rPr>
              <a:t>We tested the </a:t>
            </a:r>
            <a:r>
              <a:rPr lang="en-AU" sz="1200" dirty="0" smtClean="0">
                <a:solidFill>
                  <a:schemeClr val="bg1"/>
                </a:solidFill>
              </a:rPr>
              <a:t>variations in solar export information in two ways.</a:t>
            </a:r>
            <a:endParaRPr lang="en-AU" sz="1200" dirty="0">
              <a:solidFill>
                <a:schemeClr val="bg1"/>
              </a:solidFill>
            </a:endParaRPr>
          </a:p>
          <a:p>
            <a:pPr>
              <a:spcAft>
                <a:spcPts val="600"/>
              </a:spcAft>
            </a:pPr>
            <a:r>
              <a:rPr lang="en-AU" sz="1200" i="1" dirty="0" smtClean="0">
                <a:solidFill>
                  <a:schemeClr val="bg1"/>
                </a:solidFill>
              </a:rPr>
              <a:t>Comprehension</a:t>
            </a:r>
            <a:r>
              <a:rPr lang="en-AU" sz="1200" dirty="0" smtClean="0">
                <a:solidFill>
                  <a:schemeClr val="bg1"/>
                </a:solidFill>
              </a:rPr>
              <a:t>: Respondents were asked 4 comprehension questions. Their scores were roughly the same regardless of how the solar exports were presented. However, respondents </a:t>
            </a:r>
            <a:r>
              <a:rPr lang="en-AU" sz="1200" dirty="0">
                <a:solidFill>
                  <a:schemeClr val="bg1"/>
                </a:solidFill>
              </a:rPr>
              <a:t>who actually have solar panels in their home were better at </a:t>
            </a:r>
            <a:r>
              <a:rPr lang="en-AU" sz="1200" dirty="0" smtClean="0">
                <a:solidFill>
                  <a:schemeClr val="bg1"/>
                </a:solidFill>
              </a:rPr>
              <a:t>answering these questions, scoring </a:t>
            </a:r>
            <a:r>
              <a:rPr lang="en-AU" sz="1200" dirty="0">
                <a:solidFill>
                  <a:schemeClr val="bg1"/>
                </a:solidFill>
              </a:rPr>
              <a:t>about 7 percentage points better than non-solar customers</a:t>
            </a:r>
            <a:r>
              <a:rPr lang="en-AU" sz="1200" dirty="0" smtClean="0">
                <a:solidFill>
                  <a:schemeClr val="bg1"/>
                </a:solidFill>
              </a:rPr>
              <a:t>. </a:t>
            </a:r>
          </a:p>
          <a:p>
            <a:pPr>
              <a:spcAft>
                <a:spcPts val="600"/>
              </a:spcAft>
            </a:pPr>
            <a:r>
              <a:rPr lang="en-US" sz="1200" i="1" dirty="0" smtClean="0">
                <a:solidFill>
                  <a:schemeClr val="bg1"/>
                </a:solidFill>
              </a:rPr>
              <a:t>Intentions</a:t>
            </a:r>
            <a:r>
              <a:rPr lang="en-US" sz="1200" dirty="0" smtClean="0">
                <a:solidFill>
                  <a:schemeClr val="bg1"/>
                </a:solidFill>
              </a:rPr>
              <a:t>: We asked respondents how to save money</a:t>
            </a:r>
            <a:r>
              <a:rPr lang="en-US" sz="1200" dirty="0">
                <a:solidFill>
                  <a:schemeClr val="bg1"/>
                </a:solidFill>
              </a:rPr>
              <a:t>. </a:t>
            </a:r>
            <a:r>
              <a:rPr lang="en-US" sz="1200" dirty="0" smtClean="0">
                <a:solidFill>
                  <a:schemeClr val="bg1"/>
                </a:solidFill>
              </a:rPr>
              <a:t>Since the </a:t>
            </a:r>
            <a:r>
              <a:rPr lang="en-US" sz="1200" dirty="0">
                <a:solidFill>
                  <a:schemeClr val="bg1"/>
                </a:solidFill>
              </a:rPr>
              <a:t>solar charts indicated that the solar panels were exporting </a:t>
            </a:r>
            <a:r>
              <a:rPr lang="en-US" sz="1200" dirty="0" smtClean="0">
                <a:solidFill>
                  <a:schemeClr val="bg1"/>
                </a:solidFill>
              </a:rPr>
              <a:t>more energy to the grid than </a:t>
            </a:r>
            <a:r>
              <a:rPr lang="en-US" sz="1200" dirty="0">
                <a:solidFill>
                  <a:schemeClr val="bg1"/>
                </a:solidFill>
              </a:rPr>
              <a:t>the household was actually </a:t>
            </a:r>
            <a:r>
              <a:rPr lang="en-US" sz="1200" dirty="0" smtClean="0">
                <a:solidFill>
                  <a:schemeClr val="bg1"/>
                </a:solidFill>
              </a:rPr>
              <a:t>using, the charts indicated there was potential to use solar more efficiently. </a:t>
            </a:r>
          </a:p>
          <a:p>
            <a:pPr>
              <a:spcAft>
                <a:spcPts val="600"/>
              </a:spcAft>
            </a:pPr>
            <a:r>
              <a:rPr lang="en-US" sz="1200" dirty="0" smtClean="0">
                <a:solidFill>
                  <a:schemeClr val="bg1"/>
                </a:solidFill>
              </a:rPr>
              <a:t>Although a somewhat higher proportion of respondents suggested using solar more efficiently in the ‘bar chart’ group, this difference was not statistically significant so should be interpreted with caution. </a:t>
            </a:r>
          </a:p>
        </p:txBody>
      </p:sp>
      <p:sp>
        <p:nvSpPr>
          <p:cNvPr id="14" name="Title 1"/>
          <p:cNvSpPr>
            <a:spLocks noGrp="1"/>
          </p:cNvSpPr>
          <p:nvPr>
            <p:ph type="title"/>
          </p:nvPr>
        </p:nvSpPr>
        <p:spPr>
          <a:xfrm>
            <a:off x="489257" y="476250"/>
            <a:ext cx="5853713" cy="1551194"/>
          </a:xfrm>
        </p:spPr>
        <p:txBody>
          <a:bodyPr/>
          <a:lstStyle/>
          <a:p>
            <a:r>
              <a:rPr lang="en-US" dirty="0">
                <a:solidFill>
                  <a:schemeClr val="bg2"/>
                </a:solidFill>
              </a:rPr>
              <a:t>Solar exports: 89% of people with solar panels want information about solar exports on their bill</a:t>
            </a:r>
            <a:endParaRPr lang="en-AU" dirty="0">
              <a:solidFill>
                <a:schemeClr val="bg2"/>
              </a:solidFill>
            </a:endParaRPr>
          </a:p>
        </p:txBody>
      </p:sp>
    </p:spTree>
    <p:extLst>
      <p:ext uri="{BB962C8B-B14F-4D97-AF65-F5344CB8AC3E}">
        <p14:creationId xmlns:p14="http://schemas.microsoft.com/office/powerpoint/2010/main" val="243035924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Grey background"/>
          <p:cNvSpPr/>
          <p:nvPr/>
        </p:nvSpPr>
        <p:spPr>
          <a:xfrm>
            <a:off x="6233070" y="0"/>
            <a:ext cx="595893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2"/>
              </a:solidFill>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00C9E6-702F-A843-8A04-80C500C6891A}" type="slidenum">
              <a:rPr kumimoji="0" lang="en-AU" sz="800" b="0" i="0" u="none" strike="noStrike" kern="1200" cap="none" spc="0" normalizeH="0" baseline="0" noProof="0" smtClean="0">
                <a:ln>
                  <a:noFill/>
                </a:ln>
                <a:solidFill>
                  <a:srgbClr val="000000">
                    <a:tint val="75000"/>
                  </a:srgb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AU" sz="800" b="0" i="0" u="none" strike="noStrike" kern="1200" cap="none" spc="0" normalizeH="0" baseline="0" noProof="0">
              <a:ln>
                <a:noFill/>
              </a:ln>
              <a:solidFill>
                <a:srgbClr val="000000">
                  <a:tint val="75000"/>
                </a:srgbClr>
              </a:solidFill>
              <a:effectLst/>
              <a:uLnTx/>
              <a:uFillTx/>
              <a:latin typeface="Helvetica"/>
              <a:ea typeface="+mn-ea"/>
              <a:cs typeface="+mn-cs"/>
            </a:endParaRPr>
          </a:p>
        </p:txBody>
      </p:sp>
      <p:pic>
        <p:nvPicPr>
          <p:cNvPr id="9" name="Picture 8" descr="This is a picture of a bar chart showing the percentage of respondents who offered advice to use solar more efficiently. The results are as follows:&#10;Basic bill 2.5%&#10;Comprehensive bill 3.7%&#10;Structured comprehensive bill 2.9%&#10;Email-style bill 3.1%&#10;Group A, N=6372" title="Intentions: proportion who offered advice to use solar more efficiently"/>
          <p:cNvPicPr>
            <a:picLocks noChangeAspect="1"/>
          </p:cNvPicPr>
          <p:nvPr/>
        </p:nvPicPr>
        <p:blipFill>
          <a:blip r:embed="rId3"/>
          <a:stretch>
            <a:fillRect/>
          </a:stretch>
        </p:blipFill>
        <p:spPr>
          <a:xfrm>
            <a:off x="6783620" y="1255587"/>
            <a:ext cx="4883319" cy="4346825"/>
          </a:xfrm>
          <a:prstGeom prst="rect">
            <a:avLst/>
          </a:prstGeom>
        </p:spPr>
      </p:pic>
      <p:sp>
        <p:nvSpPr>
          <p:cNvPr id="6" name="Rectangle 5"/>
          <p:cNvSpPr/>
          <p:nvPr/>
        </p:nvSpPr>
        <p:spPr>
          <a:xfrm>
            <a:off x="487712" y="5498250"/>
            <a:ext cx="5065069" cy="707886"/>
          </a:xfrm>
          <a:prstGeom prst="rect">
            <a:avLst/>
          </a:prstGeom>
        </p:spPr>
        <p:txBody>
          <a:bodyPr wrap="square" lIns="0">
            <a:spAutoFit/>
          </a:bodyPr>
          <a:lstStyle/>
          <a:p>
            <a:pPr lvl="0">
              <a:spcBef>
                <a:spcPts val="700"/>
              </a:spcBef>
            </a:pPr>
            <a:r>
              <a:rPr lang="en-US" sz="1000" dirty="0">
                <a:solidFill>
                  <a:srgbClr val="000000"/>
                </a:solidFill>
              </a:rPr>
              <a:t>* Suggestions for efficient solar use included: shift their energy usage to daytime (when the sun is shining), invest in battery storage, get solar hot water, or do maintenance on their solar panels. We coded these as suggestions to ‘use solar more efficiently’. For details of how these responses were coded, see the Technical </a:t>
            </a:r>
            <a:r>
              <a:rPr lang="en-US" sz="1000" dirty="0" smtClean="0">
                <a:solidFill>
                  <a:srgbClr val="000000"/>
                </a:solidFill>
              </a:rPr>
              <a:t>Appendix (Section 4).</a:t>
            </a:r>
            <a:endParaRPr lang="en-US" sz="1000" dirty="0">
              <a:solidFill>
                <a:srgbClr val="000000"/>
              </a:solidFill>
            </a:endParaRPr>
          </a:p>
        </p:txBody>
      </p:sp>
      <p:sp>
        <p:nvSpPr>
          <p:cNvPr id="5" name="Text Placeholder 4"/>
          <p:cNvSpPr>
            <a:spLocks noGrp="1"/>
          </p:cNvSpPr>
          <p:nvPr>
            <p:ph type="body" sz="quarter" idx="14"/>
          </p:nvPr>
        </p:nvSpPr>
        <p:spPr>
          <a:xfrm>
            <a:off x="489258" y="1979309"/>
            <a:ext cx="4955371" cy="3357125"/>
          </a:xfrm>
        </p:spPr>
        <p:txBody>
          <a:bodyPr/>
          <a:lstStyle/>
          <a:p>
            <a:r>
              <a:rPr lang="en-US" sz="1200" dirty="0" smtClean="0">
                <a:solidFill>
                  <a:schemeClr val="tx1"/>
                </a:solidFill>
              </a:rPr>
              <a:t>We </a:t>
            </a:r>
            <a:r>
              <a:rPr lang="en-US" sz="1200" dirty="0">
                <a:solidFill>
                  <a:schemeClr val="tx1"/>
                </a:solidFill>
              </a:rPr>
              <a:t>tested </a:t>
            </a:r>
            <a:r>
              <a:rPr lang="en-US" sz="1200" dirty="0" smtClean="0">
                <a:solidFill>
                  <a:schemeClr val="tx1"/>
                </a:solidFill>
              </a:rPr>
              <a:t>the impact of including (or not including) a solar </a:t>
            </a:r>
            <a:r>
              <a:rPr lang="en-US" sz="1200" dirty="0">
                <a:solidFill>
                  <a:schemeClr val="tx1"/>
                </a:solidFill>
              </a:rPr>
              <a:t>export chart </a:t>
            </a:r>
            <a:r>
              <a:rPr lang="en-US" sz="1200" dirty="0" smtClean="0">
                <a:solidFill>
                  <a:schemeClr val="tx1"/>
                </a:solidFill>
              </a:rPr>
              <a:t>on a full bill, in the Group A trial on bill length and layout (see </a:t>
            </a:r>
            <a:r>
              <a:rPr lang="en-US" sz="1200" u="sng" dirty="0" smtClean="0">
                <a:solidFill>
                  <a:schemeClr val="tx1"/>
                </a:solidFill>
              </a:rPr>
              <a:t>Section D</a:t>
            </a:r>
            <a:r>
              <a:rPr lang="en-US" sz="1200" dirty="0" smtClean="0">
                <a:solidFill>
                  <a:schemeClr val="tx1"/>
                </a:solidFill>
              </a:rPr>
              <a:t>). In that trial, the 3 ‘comprehensive’ bills all included </a:t>
            </a:r>
            <a:r>
              <a:rPr lang="en-US" sz="1200" dirty="0">
                <a:solidFill>
                  <a:schemeClr val="tx1"/>
                </a:solidFill>
              </a:rPr>
              <a:t>a solar exports chart, while the basic bill did not</a:t>
            </a:r>
            <a:r>
              <a:rPr lang="en-US" sz="1200" dirty="0" smtClean="0">
                <a:solidFill>
                  <a:schemeClr val="tx1"/>
                </a:solidFill>
              </a:rPr>
              <a:t>.</a:t>
            </a:r>
          </a:p>
          <a:p>
            <a:r>
              <a:rPr lang="en-US" sz="1200" dirty="0" smtClean="0">
                <a:solidFill>
                  <a:schemeClr val="tx1"/>
                </a:solidFill>
              </a:rPr>
              <a:t>We asked respondents </a:t>
            </a:r>
            <a:r>
              <a:rPr lang="en-US" sz="1200" dirty="0">
                <a:solidFill>
                  <a:schemeClr val="tx1"/>
                </a:solidFill>
              </a:rPr>
              <a:t>viewing these prototype bills </a:t>
            </a:r>
            <a:r>
              <a:rPr lang="en-US" sz="1200" dirty="0" smtClean="0">
                <a:solidFill>
                  <a:schemeClr val="tx1"/>
                </a:solidFill>
              </a:rPr>
              <a:t>for suggestions on how to reduce energy costs. Since the </a:t>
            </a:r>
            <a:r>
              <a:rPr lang="en-US" sz="1200" dirty="0">
                <a:solidFill>
                  <a:schemeClr val="tx1"/>
                </a:solidFill>
              </a:rPr>
              <a:t>charts indicated there was potential to use solar more </a:t>
            </a:r>
            <a:r>
              <a:rPr lang="en-US" sz="1200" dirty="0" smtClean="0">
                <a:solidFill>
                  <a:schemeClr val="tx1"/>
                </a:solidFill>
              </a:rPr>
              <a:t>efficiently, we looked for suggestions that related to efficient solar use, as a way of measuring intentions.* </a:t>
            </a:r>
            <a:endParaRPr lang="en-US" sz="1200" dirty="0">
              <a:solidFill>
                <a:schemeClr val="tx1"/>
              </a:solidFill>
            </a:endParaRPr>
          </a:p>
          <a:p>
            <a:r>
              <a:rPr lang="en-US" sz="1200" b="1" dirty="0" smtClean="0">
                <a:solidFill>
                  <a:schemeClr val="tx1"/>
                </a:solidFill>
              </a:rPr>
              <a:t>We were unable to draw a clear conclusion about the impact of solar exports on intentions to use solar more efficiently. </a:t>
            </a:r>
          </a:p>
          <a:p>
            <a:r>
              <a:rPr lang="en-US" sz="1200" dirty="0" smtClean="0">
                <a:solidFill>
                  <a:schemeClr val="tx1"/>
                </a:solidFill>
              </a:rPr>
              <a:t>Respondents </a:t>
            </a:r>
            <a:r>
              <a:rPr lang="en-US" sz="1200" dirty="0">
                <a:solidFill>
                  <a:schemeClr val="tx1"/>
                </a:solidFill>
              </a:rPr>
              <a:t>who saw the comprehensive bill were more likely (3.7%) to recommend using solar more efficiently than those who saw the basic bill (2.5</a:t>
            </a:r>
            <a:r>
              <a:rPr lang="en-US" sz="1200" dirty="0" smtClean="0">
                <a:solidFill>
                  <a:schemeClr val="tx1"/>
                </a:solidFill>
              </a:rPr>
              <a:t>%). While this </a:t>
            </a:r>
            <a:r>
              <a:rPr lang="en-US" sz="1200" dirty="0">
                <a:solidFill>
                  <a:schemeClr val="tx1"/>
                </a:solidFill>
              </a:rPr>
              <a:t>result was statistically </a:t>
            </a:r>
            <a:r>
              <a:rPr lang="en-US" sz="1200" dirty="0" smtClean="0">
                <a:solidFill>
                  <a:schemeClr val="tx1"/>
                </a:solidFill>
              </a:rPr>
              <a:t>significant, it </a:t>
            </a:r>
            <a:r>
              <a:rPr lang="en-US" sz="1200" dirty="0">
                <a:solidFill>
                  <a:schemeClr val="tx1"/>
                </a:solidFill>
              </a:rPr>
              <a:t>raises the question of why the structured comprehensive bill did not have a similar impact. Because the proportions who suggested efficient solar use were so small, it was difficult to draw a clear conclusion. </a:t>
            </a:r>
            <a:endParaRPr lang="en-US" sz="1200" dirty="0" smtClean="0">
              <a:solidFill>
                <a:schemeClr val="tx1"/>
              </a:solidFill>
            </a:endParaRPr>
          </a:p>
          <a:p>
            <a:endParaRPr lang="en-US" sz="1050" dirty="0" smtClean="0">
              <a:solidFill>
                <a:schemeClr val="tx1"/>
              </a:solidFill>
            </a:endParaRPr>
          </a:p>
          <a:p>
            <a:endParaRPr lang="en-US" sz="1050" dirty="0" smtClean="0">
              <a:solidFill>
                <a:schemeClr val="tx1"/>
              </a:solidFill>
            </a:endParaRPr>
          </a:p>
          <a:p>
            <a:endParaRPr lang="en-US" sz="1050" dirty="0" smtClean="0">
              <a:solidFill>
                <a:schemeClr val="tx1"/>
              </a:solidFill>
            </a:endParaRPr>
          </a:p>
          <a:p>
            <a:endParaRPr lang="en-US" sz="1200" b="1" dirty="0">
              <a:solidFill>
                <a:schemeClr val="tx1"/>
              </a:solidFill>
            </a:endParaRPr>
          </a:p>
        </p:txBody>
      </p:sp>
      <p:sp>
        <p:nvSpPr>
          <p:cNvPr id="2" name="Title 1"/>
          <p:cNvSpPr>
            <a:spLocks noGrp="1"/>
          </p:cNvSpPr>
          <p:nvPr>
            <p:ph type="title"/>
          </p:nvPr>
        </p:nvSpPr>
        <p:spPr>
          <a:xfrm>
            <a:off x="489258" y="476250"/>
            <a:ext cx="5304560" cy="1163395"/>
          </a:xfrm>
        </p:spPr>
        <p:txBody>
          <a:bodyPr/>
          <a:lstStyle/>
          <a:p>
            <a:r>
              <a:rPr lang="en-AU" dirty="0"/>
              <a:t>The impact </a:t>
            </a:r>
            <a:r>
              <a:rPr lang="en-AU" dirty="0" smtClean="0"/>
              <a:t>on </a:t>
            </a:r>
            <a:r>
              <a:rPr lang="en-AU" dirty="0"/>
              <a:t>intentions </a:t>
            </a:r>
            <a:r>
              <a:rPr lang="en-AU" dirty="0" smtClean="0"/>
              <a:t>to use solar efficiently was </a:t>
            </a:r>
            <a:r>
              <a:rPr lang="en-AU" dirty="0"/>
              <a:t>unclear</a:t>
            </a:r>
          </a:p>
        </p:txBody>
      </p:sp>
    </p:spTree>
    <p:extLst>
      <p:ext uri="{BB962C8B-B14F-4D97-AF65-F5344CB8AC3E}">
        <p14:creationId xmlns:p14="http://schemas.microsoft.com/office/powerpoint/2010/main" val="237455915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146FAA3-5F10-EC41-882E-FB4187E570D3}" type="slidenum">
              <a:rPr lang="en-AU" smtClean="0"/>
              <a:pPr/>
              <a:t>66</a:t>
            </a:fld>
            <a:endParaRPr lang="en-AU"/>
          </a:p>
        </p:txBody>
      </p:sp>
      <p:graphicFrame>
        <p:nvGraphicFramePr>
          <p:cNvPr id="6" name="Table 5" descr="H. Limitations"/>
          <p:cNvGraphicFramePr>
            <a:graphicFrameLocks noGrp="1"/>
          </p:cNvGraphicFramePr>
          <p:nvPr>
            <p:extLst>
              <p:ext uri="{D42A27DB-BD31-4B8C-83A1-F6EECF244321}">
                <p14:modId xmlns:p14="http://schemas.microsoft.com/office/powerpoint/2010/main" val="3122838493"/>
              </p:ext>
            </p:extLst>
          </p:nvPr>
        </p:nvGraphicFramePr>
        <p:xfrm>
          <a:off x="546099" y="1226471"/>
          <a:ext cx="11166476" cy="4023360"/>
        </p:xfrm>
        <a:graphic>
          <a:graphicData uri="http://schemas.openxmlformats.org/drawingml/2006/table">
            <a:tbl>
              <a:tblPr firstRow="1" bandRow="1">
                <a:tableStyleId>{5C22544A-7EE6-4342-B048-85BDC9FD1C3A}</a:tableStyleId>
              </a:tblPr>
              <a:tblGrid>
                <a:gridCol w="463551">
                  <a:extLst>
                    <a:ext uri="{9D8B030D-6E8A-4147-A177-3AD203B41FA5}">
                      <a16:colId xmlns:a16="http://schemas.microsoft.com/office/drawing/2014/main" val="2038765868"/>
                    </a:ext>
                  </a:extLst>
                </a:gridCol>
                <a:gridCol w="10702925">
                  <a:extLst>
                    <a:ext uri="{9D8B030D-6E8A-4147-A177-3AD203B41FA5}">
                      <a16:colId xmlns:a16="http://schemas.microsoft.com/office/drawing/2014/main" val="1348013624"/>
                    </a:ext>
                  </a:extLst>
                </a:gridCol>
              </a:tblGrid>
              <a:tr h="460535">
                <a:tc>
                  <a:txBody>
                    <a:bodyPr/>
                    <a:lstStyle/>
                    <a:p>
                      <a:pPr>
                        <a:lnSpc>
                          <a:spcPct val="150000"/>
                        </a:lnSpc>
                      </a:pPr>
                      <a:r>
                        <a:rPr lang="en-AU" b="1" dirty="0" smtClean="0">
                          <a:solidFill>
                            <a:schemeClr val="bg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ct val="150000"/>
                        </a:lnSpc>
                      </a:pPr>
                      <a:r>
                        <a:rPr lang="en-AU" b="1" dirty="0" smtClean="0">
                          <a:solidFill>
                            <a:schemeClr val="bg1"/>
                          </a:solidFill>
                        </a:rPr>
                        <a:t>Context and research design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9906460"/>
                  </a:ext>
                </a:extLst>
              </a:tr>
              <a:tr h="460535">
                <a:tc>
                  <a:txBody>
                    <a:bodyPr/>
                    <a:lstStyle/>
                    <a:p>
                      <a:pPr>
                        <a:lnSpc>
                          <a:spcPct val="150000"/>
                        </a:lnSpc>
                      </a:pPr>
                      <a:r>
                        <a:rPr lang="en-AU" b="1" dirty="0" smtClean="0">
                          <a:solidFill>
                            <a:schemeClr val="bg1"/>
                          </a:solidFill>
                        </a:rPr>
                        <a:t>B.</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AU" b="1" smtClean="0">
                          <a:solidFill>
                            <a:schemeClr val="bg1"/>
                          </a:solidFill>
                        </a:rPr>
                        <a:t>Survey overview</a:t>
                      </a:r>
                      <a:endParaRPr lang="en-AU" b="1" dirty="0" smtClean="0">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93609543"/>
                  </a:ext>
                </a:extLst>
              </a:tr>
              <a:tr h="460535">
                <a:tc>
                  <a:txBody>
                    <a:bodyPr/>
                    <a:lstStyle/>
                    <a:p>
                      <a:pPr>
                        <a:lnSpc>
                          <a:spcPct val="150000"/>
                        </a:lnSpc>
                      </a:pPr>
                      <a:r>
                        <a:rPr lang="en-AU" b="1" dirty="0" smtClean="0">
                          <a:solidFill>
                            <a:schemeClr val="bg1"/>
                          </a:solidFill>
                        </a:rPr>
                        <a:t>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AU" b="1" smtClean="0">
                          <a:solidFill>
                            <a:schemeClr val="bg1"/>
                          </a:solidFill>
                        </a:rPr>
                        <a:t>Bill content</a:t>
                      </a:r>
                      <a:endParaRPr lang="en-AU"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2763270"/>
                  </a:ext>
                </a:extLst>
              </a:tr>
              <a:tr h="460535">
                <a:tc>
                  <a:txBody>
                    <a:bodyPr/>
                    <a:lstStyle/>
                    <a:p>
                      <a:pPr>
                        <a:lnSpc>
                          <a:spcPct val="150000"/>
                        </a:lnSpc>
                      </a:pPr>
                      <a:r>
                        <a:rPr lang="en-AU" b="1" dirty="0" smtClean="0">
                          <a:solidFill>
                            <a:schemeClr val="bg1"/>
                          </a:solidFill>
                        </a:rPr>
                        <a:t>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AU" b="1" dirty="0" smtClean="0">
                          <a:solidFill>
                            <a:schemeClr val="bg1"/>
                          </a:solidFill>
                        </a:rPr>
                        <a:t>Bill simplification: length</a:t>
                      </a:r>
                      <a:r>
                        <a:rPr lang="en-AU" b="1" baseline="0" dirty="0" smtClean="0">
                          <a:solidFill>
                            <a:schemeClr val="bg1"/>
                          </a:solidFill>
                        </a:rPr>
                        <a:t> and layout</a:t>
                      </a:r>
                      <a:endParaRPr lang="en-AU"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5524755"/>
                  </a:ext>
                </a:extLst>
              </a:tr>
              <a:tr h="460535">
                <a:tc>
                  <a:txBody>
                    <a:bodyPr/>
                    <a:lstStyle/>
                    <a:p>
                      <a:pPr>
                        <a:lnSpc>
                          <a:spcPct val="150000"/>
                        </a:lnSpc>
                      </a:pPr>
                      <a:r>
                        <a:rPr lang="en-AU" b="1" dirty="0" smtClean="0">
                          <a:solidFill>
                            <a:schemeClr val="bg1"/>
                          </a:solidFill>
                        </a:rPr>
                        <a: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US" b="1" smtClean="0">
                          <a:solidFill>
                            <a:schemeClr val="bg1"/>
                          </a:solidFill>
                        </a:rPr>
                        <a:t>Bill comprehension: how the bill is calculated</a:t>
                      </a:r>
                      <a:endParaRPr lang="en-US"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15367288"/>
                  </a:ext>
                </a:extLst>
              </a:tr>
              <a:tr h="460535">
                <a:tc>
                  <a:txBody>
                    <a:bodyPr/>
                    <a:lstStyle/>
                    <a:p>
                      <a:pPr>
                        <a:lnSpc>
                          <a:spcPct val="150000"/>
                        </a:lnSpc>
                      </a:pPr>
                      <a:r>
                        <a:rPr lang="en-AU" b="1" dirty="0" smtClean="0">
                          <a:solidFill>
                            <a:schemeClr val="bg1"/>
                          </a:solidFill>
                        </a:rPr>
                        <a:t>F.</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AU" b="1" smtClean="0">
                          <a:solidFill>
                            <a:schemeClr val="bg1"/>
                          </a:solidFill>
                        </a:rPr>
                        <a:t>Bill</a:t>
                      </a:r>
                      <a:r>
                        <a:rPr lang="en-AU" b="1" baseline="0" smtClean="0">
                          <a:solidFill>
                            <a:schemeClr val="bg1"/>
                          </a:solidFill>
                        </a:rPr>
                        <a:t> c</a:t>
                      </a:r>
                      <a:r>
                        <a:rPr lang="en-AU" b="1" smtClean="0">
                          <a:solidFill>
                            <a:schemeClr val="bg1"/>
                          </a:solidFill>
                        </a:rPr>
                        <a:t>omprehension: switching and market engagement</a:t>
                      </a:r>
                      <a:endParaRPr lang="en-AU"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56872847"/>
                  </a:ext>
                </a:extLst>
              </a:tr>
              <a:tr h="460535">
                <a:tc>
                  <a:txBody>
                    <a:bodyPr/>
                    <a:lstStyle/>
                    <a:p>
                      <a:pPr>
                        <a:lnSpc>
                          <a:spcPct val="150000"/>
                        </a:lnSpc>
                      </a:pPr>
                      <a:r>
                        <a:rPr lang="en-AU" b="1" smtClean="0">
                          <a:solidFill>
                            <a:schemeClr val="bg1"/>
                          </a:solidFill>
                        </a:rPr>
                        <a:t>G.</a:t>
                      </a:r>
                      <a:endParaRPr lang="en-AU"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US" b="1" dirty="0" smtClean="0">
                          <a:solidFill>
                            <a:schemeClr val="bg1"/>
                          </a:solidFill>
                        </a:rPr>
                        <a:t>Bill comprehension: energy usage and solar exports</a:t>
                      </a:r>
                      <a:endParaRPr lang="en-AU" b="1"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88239260"/>
                  </a:ext>
                </a:extLst>
              </a:tr>
              <a:tr h="460535">
                <a:tc>
                  <a:txBody>
                    <a:bodyPr/>
                    <a:lstStyle/>
                    <a:p>
                      <a:pPr>
                        <a:lnSpc>
                          <a:spcPct val="150000"/>
                        </a:lnSpc>
                      </a:pPr>
                      <a:r>
                        <a:rPr lang="en-AU" b="1" dirty="0" smtClean="0">
                          <a:solidFill>
                            <a:schemeClr val="bg1"/>
                          </a:solidFill>
                        </a:rPr>
                        <a:t>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nSpc>
                          <a:spcPct val="150000"/>
                        </a:lnSpc>
                      </a:pPr>
                      <a:r>
                        <a:rPr lang="en-AU" b="1" dirty="0" smtClean="0">
                          <a:solidFill>
                            <a:schemeClr val="bg1"/>
                          </a:solidFill>
                        </a:rPr>
                        <a:t>Limitations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076299450"/>
                  </a:ext>
                </a:extLst>
              </a:tr>
            </a:tbl>
          </a:graphicData>
        </a:graphic>
      </p:graphicFrame>
      <p:sp>
        <p:nvSpPr>
          <p:cNvPr id="5" name="Title 5"/>
          <p:cNvSpPr>
            <a:spLocks noGrp="1"/>
          </p:cNvSpPr>
          <p:nvPr>
            <p:ph type="title"/>
          </p:nvPr>
        </p:nvSpPr>
        <p:spPr>
          <a:xfrm>
            <a:off x="479425" y="476250"/>
            <a:ext cx="11233150" cy="443198"/>
          </a:xfrm>
        </p:spPr>
        <p:txBody>
          <a:bodyPr/>
          <a:lstStyle/>
          <a:p>
            <a:r>
              <a:rPr lang="en-AU" sz="3200" dirty="0" smtClean="0"/>
              <a:t>Contents</a:t>
            </a:r>
            <a:endParaRPr lang="en-AU" sz="3200" dirty="0"/>
          </a:p>
        </p:txBody>
      </p:sp>
    </p:spTree>
    <p:extLst>
      <p:ext uri="{BB962C8B-B14F-4D97-AF65-F5344CB8AC3E}">
        <p14:creationId xmlns:p14="http://schemas.microsoft.com/office/powerpoint/2010/main" val="236076076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500C9E6-702F-A843-8A04-80C500C6891A}" type="slidenum">
              <a:rPr lang="en-AU" smtClean="0"/>
              <a:t>67</a:t>
            </a:fld>
            <a:endParaRPr lang="en-AU"/>
          </a:p>
        </p:txBody>
      </p:sp>
      <p:sp>
        <p:nvSpPr>
          <p:cNvPr id="30" name="Text Placeholder 7"/>
          <p:cNvSpPr txBox="1">
            <a:spLocks/>
          </p:cNvSpPr>
          <p:nvPr/>
        </p:nvSpPr>
        <p:spPr>
          <a:xfrm>
            <a:off x="9624574" y="2324868"/>
            <a:ext cx="2088000" cy="4306887"/>
          </a:xfrm>
          <a:prstGeom prst="rect">
            <a:avLst/>
          </a:prstGeom>
        </p:spPr>
        <p:txBody>
          <a:bodyPr vert="horz" lIns="0" tIns="0" rIns="0" bIns="0" rtlCol="0">
            <a:noAutofit/>
          </a:bodyPr>
          <a:lstStyle>
            <a:lvl1pPr marL="0" indent="0" algn="l" defTabSz="914400" rtl="0" eaLnBrk="1" latinLnBrk="0" hangingPunct="1">
              <a:lnSpc>
                <a:spcPct val="100000"/>
              </a:lnSpc>
              <a:spcBef>
                <a:spcPts val="700"/>
              </a:spcBef>
              <a:buFont typeface="Arial" panose="020B0604020202020204" pitchFamily="34" charset="0"/>
              <a:buNone/>
              <a:defRPr sz="1600" b="1" kern="1200">
                <a:solidFill>
                  <a:schemeClr val="accent3"/>
                </a:solidFill>
                <a:latin typeface="+mn-lt"/>
                <a:ea typeface="+mn-ea"/>
                <a:cs typeface="+mn-cs"/>
              </a:defRPr>
            </a:lvl1pPr>
            <a:lvl2pPr marL="0" indent="0" algn="l" defTabSz="914400" rtl="0" eaLnBrk="1" latinLnBrk="0" hangingPunct="1">
              <a:lnSpc>
                <a:spcPct val="110000"/>
              </a:lnSpc>
              <a:spcBef>
                <a:spcPts val="700"/>
              </a:spcBef>
              <a:buFont typeface="Arial" panose="020B0604020202020204" pitchFamily="34" charset="0"/>
              <a:buNone/>
              <a:defRPr sz="1000" b="0" kern="1200">
                <a:solidFill>
                  <a:schemeClr val="tx1"/>
                </a:solidFill>
                <a:latin typeface="+mn-lt"/>
                <a:ea typeface="+mn-ea"/>
                <a:cs typeface="+mn-cs"/>
              </a:defRPr>
            </a:lvl2pPr>
            <a:lvl3pPr marL="144000" indent="-144000" algn="l" defTabSz="914400" rtl="0" eaLnBrk="1" latinLnBrk="0" hangingPunct="1">
              <a:lnSpc>
                <a:spcPct val="110000"/>
              </a:lnSpc>
              <a:spcBef>
                <a:spcPts val="700"/>
              </a:spcBef>
              <a:buClr>
                <a:schemeClr val="accent2"/>
              </a:buClr>
              <a:buFont typeface="Arial" panose="020B0604020202020204" pitchFamily="34" charset="0"/>
              <a:buChar char="•"/>
              <a:defRPr lang="en-GB" sz="1000" kern="1200">
                <a:solidFill>
                  <a:schemeClr val="tx1"/>
                </a:solidFill>
                <a:latin typeface="+mn-lt"/>
                <a:ea typeface="+mn-ea"/>
                <a:cs typeface="+mn-cs"/>
              </a:defRPr>
            </a:lvl3pPr>
            <a:lvl4pPr marL="288000" indent="-144000" algn="l" defTabSz="914400" rtl="0" eaLnBrk="1" latinLnBrk="0" hangingPunct="1">
              <a:lnSpc>
                <a:spcPct val="110000"/>
              </a:lnSpc>
              <a:spcBef>
                <a:spcPts val="700"/>
              </a:spcBef>
              <a:buClr>
                <a:schemeClr val="accent2"/>
              </a:buClr>
              <a:buFont typeface="System Font Regular"/>
              <a:buChar char="–"/>
              <a:defRPr sz="1000" kern="1200">
                <a:solidFill>
                  <a:schemeClr val="tx1"/>
                </a:solidFill>
                <a:latin typeface="+mn-lt"/>
                <a:ea typeface="+mn-ea"/>
                <a:cs typeface="+mn-cs"/>
              </a:defRPr>
            </a:lvl4pPr>
            <a:lvl5pPr marL="288000" indent="-144000" algn="l" defTabSz="914400" rtl="0" eaLnBrk="1" latinLnBrk="0" hangingPunct="1">
              <a:lnSpc>
                <a:spcPct val="110000"/>
              </a:lnSpc>
              <a:spcBef>
                <a:spcPts val="700"/>
              </a:spcBef>
              <a:buClr>
                <a:schemeClr val="accent2"/>
              </a:buClr>
              <a:buFont typeface="System Font Regular"/>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r>
              <a:rPr lang="en-AU" dirty="0">
                <a:solidFill>
                  <a:schemeClr val="accent1"/>
                </a:solidFill>
              </a:rPr>
              <a:t>Qualitative research</a:t>
            </a:r>
          </a:p>
          <a:p>
            <a:pPr>
              <a:spcBef>
                <a:spcPts val="0"/>
              </a:spcBef>
              <a:spcAft>
                <a:spcPts val="600"/>
              </a:spcAft>
            </a:pPr>
            <a:r>
              <a:rPr lang="en-US" sz="1200" b="0" dirty="0" smtClean="0">
                <a:solidFill>
                  <a:schemeClr val="tx1"/>
                </a:solidFill>
              </a:rPr>
              <a:t>Qualitative insights were drawn from focus </a:t>
            </a:r>
            <a:r>
              <a:rPr lang="en-US" sz="1200" b="0" dirty="0">
                <a:solidFill>
                  <a:schemeClr val="tx1"/>
                </a:solidFill>
              </a:rPr>
              <a:t>groups and free-text </a:t>
            </a:r>
            <a:r>
              <a:rPr lang="en-US" sz="1200" b="0" dirty="0" smtClean="0">
                <a:solidFill>
                  <a:schemeClr val="tx1"/>
                </a:solidFill>
              </a:rPr>
              <a:t>survey responses.</a:t>
            </a:r>
            <a:endParaRPr lang="en-US" sz="1200" b="0" dirty="0">
              <a:solidFill>
                <a:schemeClr val="tx1"/>
              </a:solidFill>
            </a:endParaRPr>
          </a:p>
          <a:p>
            <a:pPr>
              <a:spcBef>
                <a:spcPts val="0"/>
              </a:spcBef>
              <a:spcAft>
                <a:spcPts val="600"/>
              </a:spcAft>
            </a:pPr>
            <a:r>
              <a:rPr lang="en-US" sz="1200" b="0" dirty="0">
                <a:solidFill>
                  <a:schemeClr val="tx1"/>
                </a:solidFill>
              </a:rPr>
              <a:t>Qualitative research has limitations as it usually cannot be </a:t>
            </a:r>
            <a:r>
              <a:rPr lang="en-US" sz="1200" b="0" dirty="0" err="1" smtClean="0">
                <a:solidFill>
                  <a:schemeClr val="tx1"/>
                </a:solidFill>
              </a:rPr>
              <a:t>generalised</a:t>
            </a:r>
            <a:r>
              <a:rPr lang="en-US" sz="1200" b="0" dirty="0" smtClean="0">
                <a:solidFill>
                  <a:schemeClr val="tx1"/>
                </a:solidFill>
              </a:rPr>
              <a:t> due to small sample sizes. While free-text survey responses have larger </a:t>
            </a:r>
            <a:r>
              <a:rPr lang="en-US" sz="1200" b="0" dirty="0">
                <a:solidFill>
                  <a:schemeClr val="tx1"/>
                </a:solidFill>
              </a:rPr>
              <a:t>sample </a:t>
            </a:r>
            <a:r>
              <a:rPr lang="en-US" sz="1200" b="0" dirty="0" smtClean="0">
                <a:solidFill>
                  <a:schemeClr val="tx1"/>
                </a:solidFill>
              </a:rPr>
              <a:t>sizes, they are </a:t>
            </a:r>
            <a:r>
              <a:rPr lang="en-US" sz="1200" b="0" dirty="0">
                <a:solidFill>
                  <a:schemeClr val="tx1"/>
                </a:solidFill>
              </a:rPr>
              <a:t>not able to ask </a:t>
            </a:r>
            <a:r>
              <a:rPr lang="en-US" sz="1200" b="0" dirty="0" smtClean="0">
                <a:solidFill>
                  <a:schemeClr val="tx1"/>
                </a:solidFill>
              </a:rPr>
              <a:t>follow-up questions. Finally, there </a:t>
            </a:r>
            <a:r>
              <a:rPr lang="en-US" sz="1200" b="0" dirty="0">
                <a:solidFill>
                  <a:schemeClr val="tx1"/>
                </a:solidFill>
              </a:rPr>
              <a:t>may be a self-selection bias – whereby those that provide qualitative </a:t>
            </a:r>
            <a:r>
              <a:rPr lang="en-US" sz="1200" b="0" dirty="0" smtClean="0">
                <a:solidFill>
                  <a:schemeClr val="tx1"/>
                </a:solidFill>
              </a:rPr>
              <a:t>responses </a:t>
            </a:r>
            <a:r>
              <a:rPr lang="en-US" sz="1200" b="0" dirty="0">
                <a:solidFill>
                  <a:schemeClr val="tx1"/>
                </a:solidFill>
              </a:rPr>
              <a:t>are not representative of the population as a whole. </a:t>
            </a:r>
          </a:p>
          <a:p>
            <a:pPr>
              <a:spcBef>
                <a:spcPts val="0"/>
              </a:spcBef>
              <a:spcAft>
                <a:spcPts val="600"/>
              </a:spcAft>
            </a:pPr>
            <a:r>
              <a:rPr lang="en-US" sz="1200" b="0" dirty="0" smtClean="0">
                <a:solidFill>
                  <a:schemeClr val="tx1"/>
                </a:solidFill>
              </a:rPr>
              <a:t>These limitations should be considered when interpreting results from qualitative research.</a:t>
            </a:r>
            <a:endParaRPr lang="en-US" sz="1200" b="0" dirty="0">
              <a:solidFill>
                <a:schemeClr val="tx1"/>
              </a:solidFill>
            </a:endParaRPr>
          </a:p>
        </p:txBody>
      </p:sp>
      <p:sp>
        <p:nvSpPr>
          <p:cNvPr id="8" name="Text Placeholder 7"/>
          <p:cNvSpPr>
            <a:spLocks noGrp="1"/>
          </p:cNvSpPr>
          <p:nvPr>
            <p:ph type="body" sz="quarter" idx="21"/>
          </p:nvPr>
        </p:nvSpPr>
        <p:spPr>
          <a:xfrm>
            <a:off x="7337450" y="2315731"/>
            <a:ext cx="2088000" cy="4306887"/>
          </a:xfrm>
        </p:spPr>
        <p:txBody>
          <a:bodyPr/>
          <a:lstStyle/>
          <a:p>
            <a:pPr>
              <a:spcBef>
                <a:spcPts val="0"/>
              </a:spcBef>
              <a:spcAft>
                <a:spcPts val="600"/>
              </a:spcAft>
            </a:pPr>
            <a:r>
              <a:rPr lang="en-AU" dirty="0"/>
              <a:t>Online survey panel</a:t>
            </a:r>
          </a:p>
          <a:p>
            <a:pPr>
              <a:spcBef>
                <a:spcPts val="0"/>
              </a:spcBef>
              <a:spcAft>
                <a:spcPts val="600"/>
              </a:spcAft>
            </a:pPr>
            <a:r>
              <a:rPr lang="en-AU" sz="1200" b="0" dirty="0">
                <a:solidFill>
                  <a:schemeClr val="tx1"/>
                </a:solidFill>
              </a:rPr>
              <a:t>We collected our sample through an online survey panel, where panellists regularly participate in surveys in return for small incentive payments. This gives rise to two issues. </a:t>
            </a:r>
          </a:p>
          <a:p>
            <a:pPr>
              <a:spcBef>
                <a:spcPts val="0"/>
              </a:spcBef>
              <a:spcAft>
                <a:spcPts val="600"/>
              </a:spcAft>
            </a:pPr>
            <a:r>
              <a:rPr lang="en-AU" sz="1200" b="0" dirty="0">
                <a:solidFill>
                  <a:schemeClr val="tx1"/>
                </a:solidFill>
              </a:rPr>
              <a:t>First, some respondents will not have provided genuine responses. </a:t>
            </a:r>
            <a:r>
              <a:rPr lang="en-AU" sz="1200" b="0" dirty="0" smtClean="0">
                <a:solidFill>
                  <a:schemeClr val="tx1"/>
                </a:solidFill>
              </a:rPr>
              <a:t>This is  discussed in more detail in the following slide. </a:t>
            </a:r>
            <a:endParaRPr lang="en-AU" sz="1200" b="0" dirty="0">
              <a:solidFill>
                <a:schemeClr val="tx1"/>
              </a:solidFill>
            </a:endParaRPr>
          </a:p>
          <a:p>
            <a:pPr>
              <a:spcBef>
                <a:spcPts val="0"/>
              </a:spcBef>
              <a:spcAft>
                <a:spcPts val="600"/>
              </a:spcAft>
            </a:pPr>
            <a:r>
              <a:rPr lang="en-AU" sz="1200" b="0" dirty="0">
                <a:solidFill>
                  <a:schemeClr val="tx1"/>
                </a:solidFill>
              </a:rPr>
              <a:t>Second, although the sample is large and diverse, it is not truly representative of the Australian population. In particular, it only includes people who are online and willing to regularly participate on online surveys. </a:t>
            </a:r>
          </a:p>
        </p:txBody>
      </p:sp>
      <p:sp>
        <p:nvSpPr>
          <p:cNvPr id="7" name="Text Placeholder 6"/>
          <p:cNvSpPr>
            <a:spLocks noGrp="1"/>
          </p:cNvSpPr>
          <p:nvPr>
            <p:ph type="body" sz="quarter" idx="20"/>
          </p:nvPr>
        </p:nvSpPr>
        <p:spPr>
          <a:xfrm>
            <a:off x="5050326" y="2315731"/>
            <a:ext cx="2088000" cy="4306887"/>
          </a:xfrm>
        </p:spPr>
        <p:txBody>
          <a:bodyPr/>
          <a:lstStyle/>
          <a:p>
            <a:pPr>
              <a:spcBef>
                <a:spcPts val="0"/>
              </a:spcBef>
              <a:spcAft>
                <a:spcPts val="600"/>
              </a:spcAft>
            </a:pPr>
            <a:r>
              <a:rPr lang="en-AU" dirty="0">
                <a:solidFill>
                  <a:schemeClr val="accent2"/>
                </a:solidFill>
              </a:rPr>
              <a:t>Reliability of </a:t>
            </a:r>
            <a:r>
              <a:rPr lang="en-AU" dirty="0" smtClean="0">
                <a:solidFill>
                  <a:schemeClr val="accent2"/>
                </a:solidFill>
              </a:rPr>
              <a:t>self-reports</a:t>
            </a:r>
            <a:endParaRPr lang="en-AU" sz="1400" b="0" dirty="0">
              <a:solidFill>
                <a:schemeClr val="accent2"/>
              </a:solidFill>
            </a:endParaRPr>
          </a:p>
          <a:p>
            <a:pPr>
              <a:spcBef>
                <a:spcPts val="0"/>
              </a:spcBef>
              <a:spcAft>
                <a:spcPts val="600"/>
              </a:spcAft>
            </a:pPr>
            <a:r>
              <a:rPr lang="en-AU" sz="1200" b="0" dirty="0">
                <a:solidFill>
                  <a:schemeClr val="tx1"/>
                </a:solidFill>
              </a:rPr>
              <a:t>At several points in our surveys, we asked people what they want to see on an energy bill. While these 'self-reports' are often a useful guide, sometimes they may be misleading. For example, when people are in a reflective state (as with a survey experiment) they often prefer more information and detail. In a busy, real-world setting, greater levels of detail sometimes lead to inaction.</a:t>
            </a:r>
          </a:p>
          <a:p>
            <a:pPr>
              <a:spcBef>
                <a:spcPts val="0"/>
              </a:spcBef>
              <a:spcAft>
                <a:spcPts val="600"/>
              </a:spcAft>
            </a:pPr>
            <a:endParaRPr lang="en-AU" dirty="0">
              <a:solidFill>
                <a:schemeClr val="tx1"/>
              </a:solidFill>
            </a:endParaRPr>
          </a:p>
        </p:txBody>
      </p:sp>
      <p:sp>
        <p:nvSpPr>
          <p:cNvPr id="6" name="Text Placeholder 5"/>
          <p:cNvSpPr>
            <a:spLocks noGrp="1"/>
          </p:cNvSpPr>
          <p:nvPr>
            <p:ph type="body" sz="quarter" idx="19"/>
          </p:nvPr>
        </p:nvSpPr>
        <p:spPr>
          <a:xfrm>
            <a:off x="2763202" y="2315731"/>
            <a:ext cx="2088000" cy="4306887"/>
          </a:xfrm>
        </p:spPr>
        <p:txBody>
          <a:bodyPr/>
          <a:lstStyle/>
          <a:p>
            <a:pPr>
              <a:spcBef>
                <a:spcPts val="0"/>
              </a:spcBef>
              <a:spcAft>
                <a:spcPts val="600"/>
              </a:spcAft>
            </a:pPr>
            <a:r>
              <a:rPr lang="en-US" dirty="0" smtClean="0"/>
              <a:t>Intentions </a:t>
            </a:r>
            <a:r>
              <a:rPr lang="en-US" dirty="0"/>
              <a:t>vs </a:t>
            </a:r>
            <a:r>
              <a:rPr lang="en-US" dirty="0" smtClean="0"/>
              <a:t>Actions</a:t>
            </a:r>
            <a:endParaRPr lang="en-US" sz="1400" b="0" dirty="0">
              <a:solidFill>
                <a:schemeClr val="tx1"/>
              </a:solidFill>
            </a:endParaRPr>
          </a:p>
          <a:p>
            <a:pPr>
              <a:spcBef>
                <a:spcPts val="0"/>
              </a:spcBef>
              <a:spcAft>
                <a:spcPts val="600"/>
              </a:spcAft>
            </a:pPr>
            <a:r>
              <a:rPr lang="en-US" sz="1200" b="0" dirty="0">
                <a:solidFill>
                  <a:schemeClr val="tx1"/>
                </a:solidFill>
              </a:rPr>
              <a:t>We used a range of outcome measures but most assessed comprehension or intentions. Unfortunately, we know the comprehension and intentions alone do not necessarily lead to action - this is known as the 'intention-action gap'.</a:t>
            </a:r>
          </a:p>
          <a:p>
            <a:pPr>
              <a:spcBef>
                <a:spcPts val="0"/>
              </a:spcBef>
              <a:spcAft>
                <a:spcPts val="600"/>
              </a:spcAft>
            </a:pPr>
            <a:r>
              <a:rPr lang="en-US" sz="1200" b="0" dirty="0" smtClean="0">
                <a:solidFill>
                  <a:schemeClr val="tx1"/>
                </a:solidFill>
              </a:rPr>
              <a:t>Nonetheless</a:t>
            </a:r>
            <a:r>
              <a:rPr lang="en-US" sz="1200" b="0" dirty="0">
                <a:solidFill>
                  <a:schemeClr val="tx1"/>
                </a:solidFill>
              </a:rPr>
              <a:t>, intentions are a necessary precursor to action so we typically assume that an increase in intentions will lead to some (smaller) increase in action</a:t>
            </a:r>
            <a:r>
              <a:rPr lang="en-US" sz="1200" b="0" dirty="0" smtClean="0">
                <a:solidFill>
                  <a:schemeClr val="tx1"/>
                </a:solidFill>
              </a:rPr>
              <a:t>.</a:t>
            </a:r>
            <a:endParaRPr lang="en-US" sz="1200" b="0" dirty="0">
              <a:solidFill>
                <a:schemeClr val="tx1"/>
              </a:solidFill>
            </a:endParaRPr>
          </a:p>
        </p:txBody>
      </p:sp>
      <p:sp>
        <p:nvSpPr>
          <p:cNvPr id="5" name="Text Placeholder 4"/>
          <p:cNvSpPr>
            <a:spLocks noGrp="1"/>
          </p:cNvSpPr>
          <p:nvPr>
            <p:ph type="body" sz="quarter" idx="18"/>
          </p:nvPr>
        </p:nvSpPr>
        <p:spPr>
          <a:xfrm>
            <a:off x="476078" y="2315731"/>
            <a:ext cx="2088000" cy="4306887"/>
          </a:xfrm>
        </p:spPr>
        <p:txBody>
          <a:bodyPr/>
          <a:lstStyle/>
          <a:p>
            <a:pPr>
              <a:spcBef>
                <a:spcPts val="0"/>
              </a:spcBef>
              <a:spcAft>
                <a:spcPts val="600"/>
              </a:spcAft>
            </a:pPr>
            <a:r>
              <a:rPr lang="en-AU" dirty="0">
                <a:solidFill>
                  <a:schemeClr val="accent5"/>
                </a:solidFill>
              </a:rPr>
              <a:t>Survey experiments</a:t>
            </a:r>
          </a:p>
          <a:p>
            <a:pPr>
              <a:spcBef>
                <a:spcPts val="0"/>
              </a:spcBef>
              <a:spcAft>
                <a:spcPts val="600"/>
              </a:spcAft>
            </a:pPr>
            <a:r>
              <a:rPr lang="en-AU" sz="1200" b="0" dirty="0">
                <a:solidFill>
                  <a:schemeClr val="tx1"/>
                </a:solidFill>
              </a:rPr>
              <a:t>We ran experiments </a:t>
            </a:r>
            <a:r>
              <a:rPr lang="en-AU" sz="1200" b="0" dirty="0" smtClean="0">
                <a:solidFill>
                  <a:schemeClr val="tx1"/>
                </a:solidFill>
              </a:rPr>
              <a:t>(RCTs) within </a:t>
            </a:r>
            <a:r>
              <a:rPr lang="en-AU" sz="1200" b="0" dirty="0">
                <a:solidFill>
                  <a:schemeClr val="tx1"/>
                </a:solidFill>
              </a:rPr>
              <a:t>a survey: different respondents saw different versions of the energy bill, and then compared their answers to questions about their comprehension or intentions. </a:t>
            </a:r>
          </a:p>
          <a:p>
            <a:pPr>
              <a:spcBef>
                <a:spcPts val="0"/>
              </a:spcBef>
              <a:spcAft>
                <a:spcPts val="600"/>
              </a:spcAft>
            </a:pPr>
            <a:r>
              <a:rPr lang="en-AU" sz="1200" b="0" dirty="0">
                <a:solidFill>
                  <a:schemeClr val="tx1"/>
                </a:solidFill>
              </a:rPr>
              <a:t>The survey environment is different from the real-world setting where people are likely to be juggling other activities and distractions when they receive their bill. </a:t>
            </a:r>
          </a:p>
          <a:p>
            <a:pPr>
              <a:spcBef>
                <a:spcPts val="0"/>
              </a:spcBef>
              <a:spcAft>
                <a:spcPts val="600"/>
              </a:spcAft>
            </a:pPr>
            <a:r>
              <a:rPr lang="en-AU" sz="1200" b="0" dirty="0" smtClean="0">
                <a:solidFill>
                  <a:schemeClr val="tx1"/>
                </a:solidFill>
              </a:rPr>
              <a:t>Consequently, the findings from survey experiments will only generalise imperfectly into the real world.</a:t>
            </a:r>
          </a:p>
          <a:p>
            <a:pPr>
              <a:spcBef>
                <a:spcPts val="0"/>
              </a:spcBef>
              <a:spcAft>
                <a:spcPts val="600"/>
              </a:spcAft>
            </a:pPr>
            <a:endParaRPr lang="en-AU" sz="1400" b="0" dirty="0">
              <a:solidFill>
                <a:schemeClr val="tx1"/>
              </a:solidFill>
            </a:endParaRPr>
          </a:p>
        </p:txBody>
      </p:sp>
      <p:sp>
        <p:nvSpPr>
          <p:cNvPr id="4" name="Text Placeholder 3"/>
          <p:cNvSpPr>
            <a:spLocks noGrp="1"/>
          </p:cNvSpPr>
          <p:nvPr>
            <p:ph type="body" sz="quarter" idx="13"/>
          </p:nvPr>
        </p:nvSpPr>
        <p:spPr>
          <a:xfrm>
            <a:off x="479424" y="1090326"/>
            <a:ext cx="11233150" cy="738664"/>
          </a:xfrm>
        </p:spPr>
        <p:txBody>
          <a:bodyPr/>
          <a:lstStyle/>
          <a:p>
            <a:r>
              <a:rPr lang="en-AU" sz="1200" b="1" dirty="0"/>
              <a:t>We did our best to design our survey and the survey experiments to generate answers to </a:t>
            </a:r>
            <a:r>
              <a:rPr lang="en-AU" sz="1200" b="1" dirty="0" smtClean="0"/>
              <a:t>the questions in our research plan. Nonetheless</a:t>
            </a:r>
            <a:r>
              <a:rPr lang="en-AU" sz="1200" b="1" dirty="0"/>
              <a:t>, like any research, our studies have limitations that should be considered when assessing our results</a:t>
            </a:r>
            <a:r>
              <a:rPr lang="en-AU" sz="1200" b="1" dirty="0" smtClean="0"/>
              <a:t>. These have been highlighted where relevant in the results above.</a:t>
            </a:r>
            <a:endParaRPr lang="en-AU" sz="1200" b="1" dirty="0"/>
          </a:p>
          <a:p>
            <a:endParaRPr lang="en-AU" sz="1200" b="1" dirty="0"/>
          </a:p>
        </p:txBody>
      </p:sp>
      <p:sp>
        <p:nvSpPr>
          <p:cNvPr id="2" name="Title 1"/>
          <p:cNvSpPr>
            <a:spLocks noGrp="1"/>
          </p:cNvSpPr>
          <p:nvPr>
            <p:ph type="title"/>
          </p:nvPr>
        </p:nvSpPr>
        <p:spPr>
          <a:xfrm>
            <a:off x="479425" y="447092"/>
            <a:ext cx="10594975" cy="387798"/>
          </a:xfrm>
        </p:spPr>
        <p:txBody>
          <a:bodyPr/>
          <a:lstStyle/>
          <a:p>
            <a:r>
              <a:rPr lang="en-AU" dirty="0" smtClean="0"/>
              <a:t>There are limitations to our research</a:t>
            </a:r>
            <a:endParaRPr lang="en-AU" dirty="0"/>
          </a:p>
        </p:txBody>
      </p:sp>
      <p:pic>
        <p:nvPicPr>
          <p:cNvPr id="9" name="Picture 8" descr="A picture of icons depicting limiations." title="Limitation icons"/>
          <p:cNvPicPr>
            <a:picLocks noChangeAspect="1"/>
          </p:cNvPicPr>
          <p:nvPr/>
        </p:nvPicPr>
        <p:blipFill>
          <a:blip r:embed="rId3"/>
          <a:stretch>
            <a:fillRect/>
          </a:stretch>
        </p:blipFill>
        <p:spPr>
          <a:xfrm>
            <a:off x="476078" y="1632920"/>
            <a:ext cx="9589839" cy="682811"/>
          </a:xfrm>
          <a:prstGeom prst="rect">
            <a:avLst/>
          </a:prstGeom>
        </p:spPr>
      </p:pic>
    </p:spTree>
    <p:extLst>
      <p:ext uri="{BB962C8B-B14F-4D97-AF65-F5344CB8AC3E}">
        <p14:creationId xmlns:p14="http://schemas.microsoft.com/office/powerpoint/2010/main" val="95326342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Grey background"/>
          <p:cNvSpPr/>
          <p:nvPr/>
        </p:nvSpPr>
        <p:spPr>
          <a:xfrm>
            <a:off x="6067168" y="0"/>
            <a:ext cx="6124832"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2"/>
              </a:solidFill>
            </a:endParaRPr>
          </a:p>
        </p:txBody>
      </p:sp>
      <p:grpSp>
        <p:nvGrpSpPr>
          <p:cNvPr id="15" name="Group 14" title="Limitation icon"/>
          <p:cNvGrpSpPr>
            <a:grpSpLocks noChangeAspect="1"/>
          </p:cNvGrpSpPr>
          <p:nvPr/>
        </p:nvGrpSpPr>
        <p:grpSpPr>
          <a:xfrm>
            <a:off x="6582279" y="858268"/>
            <a:ext cx="328308" cy="504000"/>
            <a:chOff x="9025691" y="5994980"/>
            <a:chExt cx="293688" cy="450850"/>
          </a:xfrm>
          <a:solidFill>
            <a:schemeClr val="accent6">
              <a:lumMod val="20000"/>
              <a:lumOff val="80000"/>
            </a:schemeClr>
          </a:solidFill>
          <a:effectLst>
            <a:outerShdw blurRad="50800" dist="38100" algn="l" rotWithShape="0">
              <a:prstClr val="black">
                <a:alpha val="40000"/>
              </a:prstClr>
            </a:outerShdw>
          </a:effectLst>
        </p:grpSpPr>
        <p:sp>
          <p:nvSpPr>
            <p:cNvPr id="17" name="Freeform 16"/>
            <p:cNvSpPr>
              <a:spLocks/>
            </p:cNvSpPr>
            <p:nvPr/>
          </p:nvSpPr>
          <p:spPr bwMode="auto">
            <a:xfrm>
              <a:off x="9025691" y="5994980"/>
              <a:ext cx="293688" cy="450850"/>
            </a:xfrm>
            <a:custGeom>
              <a:avLst/>
              <a:gdLst>
                <a:gd name="T0" fmla="*/ 60 w 60"/>
                <a:gd name="T1" fmla="*/ 30 h 92"/>
                <a:gd name="T2" fmla="*/ 30 w 60"/>
                <a:gd name="T3" fmla="*/ 92 h 92"/>
                <a:gd name="T4" fmla="*/ 0 w 60"/>
                <a:gd name="T5" fmla="*/ 30 h 92"/>
                <a:gd name="T6" fmla="*/ 30 w 60"/>
                <a:gd name="T7" fmla="*/ 0 h 92"/>
                <a:gd name="T8" fmla="*/ 60 w 60"/>
                <a:gd name="T9" fmla="*/ 30 h 92"/>
              </a:gdLst>
              <a:ahLst/>
              <a:cxnLst>
                <a:cxn ang="0">
                  <a:pos x="T0" y="T1"/>
                </a:cxn>
                <a:cxn ang="0">
                  <a:pos x="T2" y="T3"/>
                </a:cxn>
                <a:cxn ang="0">
                  <a:pos x="T4" y="T5"/>
                </a:cxn>
                <a:cxn ang="0">
                  <a:pos x="T6" y="T7"/>
                </a:cxn>
                <a:cxn ang="0">
                  <a:pos x="T8" y="T9"/>
                </a:cxn>
              </a:cxnLst>
              <a:rect l="0" t="0" r="r" b="b"/>
              <a:pathLst>
                <a:path w="60" h="92">
                  <a:moveTo>
                    <a:pt x="60" y="30"/>
                  </a:moveTo>
                  <a:cubicBezTo>
                    <a:pt x="60" y="47"/>
                    <a:pt x="30" y="92"/>
                    <a:pt x="30" y="92"/>
                  </a:cubicBezTo>
                  <a:cubicBezTo>
                    <a:pt x="30" y="92"/>
                    <a:pt x="0" y="47"/>
                    <a:pt x="0" y="30"/>
                  </a:cubicBezTo>
                  <a:cubicBezTo>
                    <a:pt x="0" y="13"/>
                    <a:pt x="13" y="0"/>
                    <a:pt x="30" y="0"/>
                  </a:cubicBezTo>
                  <a:cubicBezTo>
                    <a:pt x="47" y="0"/>
                    <a:pt x="60" y="13"/>
                    <a:pt x="60" y="30"/>
                  </a:cubicBezTo>
                  <a:close/>
                </a:path>
              </a:pathLst>
            </a:custGeom>
            <a:grpFill/>
            <a:ln w="28575" cap="rnd">
              <a:solidFill>
                <a:schemeClr val="tx2"/>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grpSp>
          <p:nvGrpSpPr>
            <p:cNvPr id="18" name="Group 17"/>
            <p:cNvGrpSpPr/>
            <p:nvPr/>
          </p:nvGrpSpPr>
          <p:grpSpPr>
            <a:xfrm>
              <a:off x="9151509" y="6077685"/>
              <a:ext cx="42051" cy="182037"/>
              <a:chOff x="9955172" y="6297400"/>
              <a:chExt cx="42051" cy="182037"/>
            </a:xfrm>
            <a:grpFill/>
          </p:grpSpPr>
          <p:sp>
            <p:nvSpPr>
              <p:cNvPr id="19" name="Line 193"/>
              <p:cNvSpPr>
                <a:spLocks noChangeShapeType="1"/>
              </p:cNvSpPr>
              <p:nvPr/>
            </p:nvSpPr>
            <p:spPr bwMode="auto">
              <a:xfrm>
                <a:off x="9976198" y="6297400"/>
                <a:ext cx="0" cy="114823"/>
              </a:xfrm>
              <a:prstGeom prst="line">
                <a:avLst/>
              </a:prstGeom>
              <a:grpFill/>
              <a:ln w="28575" cap="rnd">
                <a:solidFill>
                  <a:schemeClr val="tx2"/>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sp>
            <p:nvSpPr>
              <p:cNvPr id="20" name="Oval 194"/>
              <p:cNvSpPr>
                <a:spLocks noChangeArrowheads="1"/>
              </p:cNvSpPr>
              <p:nvPr/>
            </p:nvSpPr>
            <p:spPr bwMode="auto">
              <a:xfrm>
                <a:off x="9955172" y="6445830"/>
                <a:ext cx="42051" cy="33607"/>
              </a:xfrm>
              <a:prstGeom prst="ellipse">
                <a:avLst/>
              </a:prstGeom>
              <a:grpFill/>
              <a:ln w="28575">
                <a:solidFill>
                  <a:schemeClr val="tx2"/>
                </a:solidFill>
                <a:round/>
                <a:headEnd/>
                <a:tailEnd/>
              </a:ln>
            </p:spPr>
            <p:txBody>
              <a:bodyPr vert="horz" wrap="square" lIns="91440" tIns="45720" rIns="91440" bIns="45720" numCol="1" anchor="t" anchorCtr="0" compatLnSpc="1">
                <a:prstTxWarp prst="textNoShape">
                  <a:avLst/>
                </a:prstTxWarp>
              </a:bodyPr>
              <a:lstStyle/>
              <a:p>
                <a:endParaRPr lang="en-AU"/>
              </a:p>
            </p:txBody>
          </p:sp>
        </p:grpSp>
      </p:grpSp>
      <p:grpSp>
        <p:nvGrpSpPr>
          <p:cNvPr id="21" name="Group 20" title="Limitation icon"/>
          <p:cNvGrpSpPr>
            <a:grpSpLocks noChangeAspect="1"/>
          </p:cNvGrpSpPr>
          <p:nvPr/>
        </p:nvGrpSpPr>
        <p:grpSpPr>
          <a:xfrm>
            <a:off x="493192" y="938196"/>
            <a:ext cx="328308" cy="504000"/>
            <a:chOff x="9025691" y="5994980"/>
            <a:chExt cx="293688" cy="450850"/>
          </a:xfrm>
          <a:solidFill>
            <a:schemeClr val="accent6">
              <a:lumMod val="20000"/>
              <a:lumOff val="80000"/>
            </a:schemeClr>
          </a:solidFill>
          <a:effectLst>
            <a:outerShdw blurRad="50800" dist="38100" algn="l" rotWithShape="0">
              <a:prstClr val="black">
                <a:alpha val="40000"/>
              </a:prstClr>
            </a:outerShdw>
          </a:effectLst>
        </p:grpSpPr>
        <p:sp>
          <p:nvSpPr>
            <p:cNvPr id="22" name="Freeform 21"/>
            <p:cNvSpPr>
              <a:spLocks/>
            </p:cNvSpPr>
            <p:nvPr/>
          </p:nvSpPr>
          <p:spPr bwMode="auto">
            <a:xfrm>
              <a:off x="9025691" y="5994980"/>
              <a:ext cx="293688" cy="450850"/>
            </a:xfrm>
            <a:custGeom>
              <a:avLst/>
              <a:gdLst>
                <a:gd name="T0" fmla="*/ 60 w 60"/>
                <a:gd name="T1" fmla="*/ 30 h 92"/>
                <a:gd name="T2" fmla="*/ 30 w 60"/>
                <a:gd name="T3" fmla="*/ 92 h 92"/>
                <a:gd name="T4" fmla="*/ 0 w 60"/>
                <a:gd name="T5" fmla="*/ 30 h 92"/>
                <a:gd name="T6" fmla="*/ 30 w 60"/>
                <a:gd name="T7" fmla="*/ 0 h 92"/>
                <a:gd name="T8" fmla="*/ 60 w 60"/>
                <a:gd name="T9" fmla="*/ 30 h 92"/>
              </a:gdLst>
              <a:ahLst/>
              <a:cxnLst>
                <a:cxn ang="0">
                  <a:pos x="T0" y="T1"/>
                </a:cxn>
                <a:cxn ang="0">
                  <a:pos x="T2" y="T3"/>
                </a:cxn>
                <a:cxn ang="0">
                  <a:pos x="T4" y="T5"/>
                </a:cxn>
                <a:cxn ang="0">
                  <a:pos x="T6" y="T7"/>
                </a:cxn>
                <a:cxn ang="0">
                  <a:pos x="T8" y="T9"/>
                </a:cxn>
              </a:cxnLst>
              <a:rect l="0" t="0" r="r" b="b"/>
              <a:pathLst>
                <a:path w="60" h="92">
                  <a:moveTo>
                    <a:pt x="60" y="30"/>
                  </a:moveTo>
                  <a:cubicBezTo>
                    <a:pt x="60" y="47"/>
                    <a:pt x="30" y="92"/>
                    <a:pt x="30" y="92"/>
                  </a:cubicBezTo>
                  <a:cubicBezTo>
                    <a:pt x="30" y="92"/>
                    <a:pt x="0" y="47"/>
                    <a:pt x="0" y="30"/>
                  </a:cubicBezTo>
                  <a:cubicBezTo>
                    <a:pt x="0" y="13"/>
                    <a:pt x="13" y="0"/>
                    <a:pt x="30" y="0"/>
                  </a:cubicBezTo>
                  <a:cubicBezTo>
                    <a:pt x="47" y="0"/>
                    <a:pt x="60" y="13"/>
                    <a:pt x="60" y="30"/>
                  </a:cubicBezTo>
                  <a:close/>
                </a:path>
              </a:pathLst>
            </a:custGeom>
            <a:grpFill/>
            <a:ln w="28575" cap="rnd">
              <a:solidFill>
                <a:schemeClr val="accent1"/>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grpSp>
          <p:nvGrpSpPr>
            <p:cNvPr id="23" name="Group 22"/>
            <p:cNvGrpSpPr/>
            <p:nvPr/>
          </p:nvGrpSpPr>
          <p:grpSpPr>
            <a:xfrm>
              <a:off x="9151509" y="6077685"/>
              <a:ext cx="42051" cy="182037"/>
              <a:chOff x="9955172" y="6297400"/>
              <a:chExt cx="42051" cy="182037"/>
            </a:xfrm>
            <a:grpFill/>
          </p:grpSpPr>
          <p:sp>
            <p:nvSpPr>
              <p:cNvPr id="24" name="Line 193"/>
              <p:cNvSpPr>
                <a:spLocks noChangeShapeType="1"/>
              </p:cNvSpPr>
              <p:nvPr/>
            </p:nvSpPr>
            <p:spPr bwMode="auto">
              <a:xfrm>
                <a:off x="9976198" y="6297400"/>
                <a:ext cx="0" cy="114823"/>
              </a:xfrm>
              <a:prstGeom prst="line">
                <a:avLst/>
              </a:prstGeom>
              <a:grpFill/>
              <a:ln w="28575" cap="rnd">
                <a:solidFill>
                  <a:schemeClr val="accent1"/>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sp>
            <p:nvSpPr>
              <p:cNvPr id="25" name="Oval 194"/>
              <p:cNvSpPr>
                <a:spLocks noChangeArrowheads="1"/>
              </p:cNvSpPr>
              <p:nvPr/>
            </p:nvSpPr>
            <p:spPr bwMode="auto">
              <a:xfrm>
                <a:off x="9955172" y="6445830"/>
                <a:ext cx="42051" cy="33607"/>
              </a:xfrm>
              <a:prstGeom prst="ellipse">
                <a:avLst/>
              </a:prstGeom>
              <a:grpFill/>
              <a:ln w="2857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AU"/>
              </a:p>
            </p:txBody>
          </p:sp>
        </p:grpSp>
      </p:gr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00C9E6-702F-A843-8A04-80C500C6891A}" type="slidenum">
              <a:rPr kumimoji="0" lang="en-AU" sz="800" b="0" i="0" u="none" strike="noStrike" kern="1200" cap="none" spc="0" normalizeH="0" baseline="0" noProof="0" smtClean="0">
                <a:ln>
                  <a:noFill/>
                </a:ln>
                <a:solidFill>
                  <a:srgbClr val="000000">
                    <a:tint val="75000"/>
                  </a:srgb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AU" sz="800" b="0" i="0" u="none" strike="noStrike" kern="1200" cap="none" spc="0" normalizeH="0" baseline="0" noProof="0">
              <a:ln>
                <a:noFill/>
              </a:ln>
              <a:solidFill>
                <a:srgbClr val="000000">
                  <a:tint val="75000"/>
                </a:srgbClr>
              </a:solidFill>
              <a:effectLst/>
              <a:uLnTx/>
              <a:uFillTx/>
              <a:latin typeface="Helvetica"/>
              <a:ea typeface="+mn-ea"/>
              <a:cs typeface="+mn-cs"/>
            </a:endParaRPr>
          </a:p>
        </p:txBody>
      </p:sp>
      <p:sp>
        <p:nvSpPr>
          <p:cNvPr id="5" name="Text Placeholder 4"/>
          <p:cNvSpPr>
            <a:spLocks noGrp="1"/>
          </p:cNvSpPr>
          <p:nvPr>
            <p:ph type="body" sz="quarter" idx="14"/>
          </p:nvPr>
        </p:nvSpPr>
        <p:spPr>
          <a:xfrm>
            <a:off x="6535270" y="1450689"/>
            <a:ext cx="5177303" cy="4733134"/>
          </a:xfrm>
        </p:spPr>
        <p:txBody>
          <a:bodyPr/>
          <a:lstStyle/>
          <a:p>
            <a:r>
              <a:rPr lang="en-AU" b="1" dirty="0">
                <a:solidFill>
                  <a:schemeClr val="tx2"/>
                </a:solidFill>
              </a:rPr>
              <a:t>Analysis of randomised controlled trials (RCTs)</a:t>
            </a:r>
          </a:p>
          <a:p>
            <a:r>
              <a:rPr lang="en-US" sz="1200" dirty="0">
                <a:solidFill>
                  <a:schemeClr val="tx1"/>
                </a:solidFill>
              </a:rPr>
              <a:t>We </a:t>
            </a:r>
            <a:r>
              <a:rPr lang="en-US" sz="1200" dirty="0" smtClean="0">
                <a:solidFill>
                  <a:schemeClr val="tx1"/>
                </a:solidFill>
              </a:rPr>
              <a:t>ran additional </a:t>
            </a:r>
            <a:r>
              <a:rPr lang="en-US" sz="1200" dirty="0">
                <a:solidFill>
                  <a:schemeClr val="tx1"/>
                </a:solidFill>
              </a:rPr>
              <a:t>sensitivity checks to see whether keeping </a:t>
            </a:r>
            <a:r>
              <a:rPr lang="en-US" sz="1200" dirty="0" smtClean="0">
                <a:solidFill>
                  <a:schemeClr val="tx1"/>
                </a:solidFill>
              </a:rPr>
              <a:t>speeders and incomplete </a:t>
            </a:r>
            <a:r>
              <a:rPr lang="en-US" sz="1200" dirty="0">
                <a:solidFill>
                  <a:schemeClr val="tx1"/>
                </a:solidFill>
              </a:rPr>
              <a:t>responses in our dataset </a:t>
            </a:r>
            <a:r>
              <a:rPr lang="en-US" sz="1200" dirty="0" smtClean="0">
                <a:solidFill>
                  <a:schemeClr val="tx1"/>
                </a:solidFill>
              </a:rPr>
              <a:t>materially changed the RCT results</a:t>
            </a:r>
            <a:r>
              <a:rPr lang="en-US" sz="1200" dirty="0">
                <a:solidFill>
                  <a:schemeClr val="tx1"/>
                </a:solidFill>
              </a:rPr>
              <a:t>. </a:t>
            </a:r>
          </a:p>
          <a:p>
            <a:r>
              <a:rPr lang="en-US" sz="1200" dirty="0">
                <a:solidFill>
                  <a:schemeClr val="tx1"/>
                </a:solidFill>
              </a:rPr>
              <a:t>We found that although keeping </a:t>
            </a:r>
            <a:r>
              <a:rPr lang="en-US" sz="1200" dirty="0" smtClean="0">
                <a:solidFill>
                  <a:schemeClr val="tx1"/>
                </a:solidFill>
              </a:rPr>
              <a:t>these responses </a:t>
            </a:r>
            <a:r>
              <a:rPr lang="en-US" sz="1200" dirty="0">
                <a:solidFill>
                  <a:schemeClr val="tx1"/>
                </a:solidFill>
              </a:rPr>
              <a:t>does give us lower means in the analysis </a:t>
            </a:r>
            <a:r>
              <a:rPr lang="en-US" sz="1200" dirty="0" smtClean="0">
                <a:solidFill>
                  <a:schemeClr val="tx1"/>
                </a:solidFill>
              </a:rPr>
              <a:t>(i.e. a lower </a:t>
            </a:r>
            <a:r>
              <a:rPr lang="en-US" sz="1200" dirty="0">
                <a:solidFill>
                  <a:schemeClr val="tx1"/>
                </a:solidFill>
              </a:rPr>
              <a:t>proportion of correct answers overall), these were distributed evenly across treatment arms. Therefore, it has </a:t>
            </a:r>
            <a:r>
              <a:rPr lang="en-US" sz="1200" dirty="0" smtClean="0">
                <a:solidFill>
                  <a:schemeClr val="tx1"/>
                </a:solidFill>
              </a:rPr>
              <a:t>materially altered the </a:t>
            </a:r>
            <a:r>
              <a:rPr lang="en-US" sz="1200" i="1" dirty="0" smtClean="0">
                <a:solidFill>
                  <a:schemeClr val="tx1"/>
                </a:solidFill>
              </a:rPr>
              <a:t>differences </a:t>
            </a:r>
            <a:r>
              <a:rPr lang="en-US" sz="1200" dirty="0" smtClean="0">
                <a:solidFill>
                  <a:schemeClr val="tx1"/>
                </a:solidFill>
              </a:rPr>
              <a:t>between these treatment arms, nor whether these differences were statistically significant. </a:t>
            </a:r>
            <a:r>
              <a:rPr lang="en-US" sz="1200" dirty="0">
                <a:solidFill>
                  <a:schemeClr val="tx1"/>
                </a:solidFill>
              </a:rPr>
              <a:t>See Technical Appendix </a:t>
            </a:r>
            <a:r>
              <a:rPr lang="en-US" sz="1200" dirty="0" smtClean="0">
                <a:solidFill>
                  <a:schemeClr val="tx1"/>
                </a:solidFill>
              </a:rPr>
              <a:t>(Section 4) for </a:t>
            </a:r>
            <a:r>
              <a:rPr lang="en-US" sz="1200" dirty="0">
                <a:solidFill>
                  <a:schemeClr val="tx1"/>
                </a:solidFill>
              </a:rPr>
              <a:t>further details.</a:t>
            </a:r>
          </a:p>
          <a:p>
            <a:r>
              <a:rPr lang="en-AU" sz="1200" dirty="0" smtClean="0">
                <a:solidFill>
                  <a:schemeClr val="tx1"/>
                </a:solidFill>
              </a:rPr>
              <a:t>The approach to data cleaning in </a:t>
            </a:r>
            <a:r>
              <a:rPr lang="en-AU" sz="1200" dirty="0">
                <a:solidFill>
                  <a:schemeClr val="tx1"/>
                </a:solidFill>
              </a:rPr>
              <a:t>our pre-analysis plan </a:t>
            </a:r>
            <a:r>
              <a:rPr lang="en-AU" sz="1200" dirty="0" smtClean="0">
                <a:solidFill>
                  <a:schemeClr val="tx1"/>
                </a:solidFill>
              </a:rPr>
              <a:t>did </a:t>
            </a:r>
            <a:r>
              <a:rPr lang="en-AU" sz="1200" dirty="0">
                <a:solidFill>
                  <a:schemeClr val="tx1"/>
                </a:solidFill>
              </a:rPr>
              <a:t>not explicitly address speeders but we stated </a:t>
            </a:r>
            <a:r>
              <a:rPr lang="en-AU" sz="1200" dirty="0" smtClean="0">
                <a:solidFill>
                  <a:schemeClr val="tx1"/>
                </a:solidFill>
              </a:rPr>
              <a:t>we would follow standard practice and conduct an ‘intent-to-treat’ analysis. This implied that, for the RCTs, we would keep all respondents. The pre-analysis did address the issue of incomplete responses (referred to as ‘attrition’ in the plan), as follows:</a:t>
            </a:r>
            <a:endParaRPr lang="en-AU" sz="1200" dirty="0">
              <a:solidFill>
                <a:schemeClr val="tx1"/>
              </a:solidFill>
            </a:endParaRPr>
          </a:p>
          <a:p>
            <a:r>
              <a:rPr lang="en-US" sz="1200" dirty="0">
                <a:solidFill>
                  <a:schemeClr val="tx1"/>
                </a:solidFill>
              </a:rPr>
              <a:t>“Attrition related to treatment status is plausible in this trial. Some interventions presented will be harder to comprehend than others. If difficulty understanding a given intervention results in attrition (i.e., if people leave the survey because it is too difficult) then this could lead to bias in our estimates.  </a:t>
            </a:r>
          </a:p>
          <a:p>
            <a:r>
              <a:rPr lang="en-US" sz="1200" dirty="0">
                <a:solidFill>
                  <a:schemeClr val="tx1"/>
                </a:solidFill>
              </a:rPr>
              <a:t>We will include a ‘don’t know’ option for participants to use when they are not confident in the answer. We will include anybody who was </a:t>
            </a:r>
            <a:r>
              <a:rPr lang="en-US" sz="1200" dirty="0" err="1">
                <a:solidFill>
                  <a:schemeClr val="tx1"/>
                </a:solidFill>
              </a:rPr>
              <a:t>randomised</a:t>
            </a:r>
            <a:r>
              <a:rPr lang="en-US" sz="1200" dirty="0">
                <a:solidFill>
                  <a:schemeClr val="tx1"/>
                </a:solidFill>
              </a:rPr>
              <a:t> into a trial in the analysis and record any unanswered questions as zero.</a:t>
            </a:r>
          </a:p>
          <a:p>
            <a:r>
              <a:rPr lang="en-US" sz="1200" dirty="0">
                <a:solidFill>
                  <a:schemeClr val="tx1"/>
                </a:solidFill>
              </a:rPr>
              <a:t>We will assess attrition, questions skips and ‘don’t know’ responses to see if there is suggestive evidence that these are related to assignment. We will take the results of this robustness check into account when interpreting and reporting our findings.”</a:t>
            </a:r>
          </a:p>
          <a:p>
            <a:endParaRPr lang="en-US" sz="1200" dirty="0">
              <a:solidFill>
                <a:schemeClr val="tx1"/>
              </a:solidFill>
            </a:endParaRPr>
          </a:p>
          <a:p>
            <a:endParaRPr lang="en-US" sz="1200" dirty="0">
              <a:solidFill>
                <a:schemeClr val="tx1"/>
              </a:solidFill>
            </a:endParaRPr>
          </a:p>
        </p:txBody>
      </p:sp>
      <p:sp>
        <p:nvSpPr>
          <p:cNvPr id="16" name="Text Placeholder 4"/>
          <p:cNvSpPr>
            <a:spLocks noGrp="1"/>
          </p:cNvSpPr>
          <p:nvPr>
            <p:ph type="body" sz="quarter" idx="14"/>
          </p:nvPr>
        </p:nvSpPr>
        <p:spPr>
          <a:xfrm>
            <a:off x="479425" y="1475403"/>
            <a:ext cx="4920478" cy="4554479"/>
          </a:xfrm>
        </p:spPr>
        <p:txBody>
          <a:bodyPr/>
          <a:lstStyle/>
          <a:p>
            <a:r>
              <a:rPr lang="en-US" b="1" dirty="0"/>
              <a:t>Survey data cleaning and sample size</a:t>
            </a:r>
          </a:p>
          <a:p>
            <a:r>
              <a:rPr lang="en-US" sz="1200" dirty="0">
                <a:solidFill>
                  <a:schemeClr val="tx1"/>
                </a:solidFill>
              </a:rPr>
              <a:t>The survey results described </a:t>
            </a:r>
            <a:r>
              <a:rPr lang="en-US" sz="1200" dirty="0" smtClean="0">
                <a:solidFill>
                  <a:schemeClr val="tx1"/>
                </a:solidFill>
              </a:rPr>
              <a:t>in this report are </a:t>
            </a:r>
            <a:r>
              <a:rPr lang="en-US" sz="1200" dirty="0">
                <a:solidFill>
                  <a:schemeClr val="tx1"/>
                </a:solidFill>
              </a:rPr>
              <a:t>based on the questionnaire presented to the ‘Group A’ sample. Before </a:t>
            </a:r>
            <a:r>
              <a:rPr lang="en-US" sz="1200" dirty="0" err="1">
                <a:solidFill>
                  <a:schemeClr val="tx1"/>
                </a:solidFill>
              </a:rPr>
              <a:t>analysing</a:t>
            </a:r>
            <a:r>
              <a:rPr lang="en-US" sz="1200" dirty="0">
                <a:solidFill>
                  <a:schemeClr val="tx1"/>
                </a:solidFill>
              </a:rPr>
              <a:t> the results from the survey presented to the Group A sample, we cleaned the data set to remove ‘speeders’ (i.e. respondents whose survey duration was implausibly short) and ‘incompletes’ (i.e. respondents who didn’t complete the survey and trials). </a:t>
            </a:r>
            <a:r>
              <a:rPr lang="en-US" sz="1200" dirty="0" smtClean="0">
                <a:solidFill>
                  <a:schemeClr val="tx1"/>
                </a:solidFill>
              </a:rPr>
              <a:t>Speeders </a:t>
            </a:r>
            <a:r>
              <a:rPr lang="en-US" sz="1200" dirty="0">
                <a:solidFill>
                  <a:schemeClr val="tx1"/>
                </a:solidFill>
              </a:rPr>
              <a:t>were defined as the bottom quintile in terms of survey duration (i.e. the 20% fastest). </a:t>
            </a:r>
            <a:endParaRPr lang="en-US" sz="1200" dirty="0" smtClean="0">
              <a:solidFill>
                <a:schemeClr val="tx1"/>
              </a:solidFill>
            </a:endParaRPr>
          </a:p>
          <a:p>
            <a:r>
              <a:rPr lang="en-US" sz="1200" dirty="0" smtClean="0">
                <a:solidFill>
                  <a:schemeClr val="tx1"/>
                </a:solidFill>
              </a:rPr>
              <a:t>This </a:t>
            </a:r>
            <a:r>
              <a:rPr lang="en-US" sz="1200" dirty="0">
                <a:solidFill>
                  <a:schemeClr val="tx1"/>
                </a:solidFill>
              </a:rPr>
              <a:t>left a sample size of 4,818 for the cleaned dataset. Some respondents chose not to answer a specific question (this was usually less than 55 respondents) so the sample size for any specific question may be slightly smaller than the total.</a:t>
            </a:r>
          </a:p>
          <a:p>
            <a:r>
              <a:rPr lang="en-US" sz="1200" dirty="0">
                <a:solidFill>
                  <a:schemeClr val="tx1"/>
                </a:solidFill>
              </a:rPr>
              <a:t>The demographic characteristics for this cleaned dataset were very similar to those for the full dataset. There were, however, material differences in other responses, indicating that removing the speeders was important for improving the data quality.   </a:t>
            </a:r>
          </a:p>
          <a:p>
            <a:r>
              <a:rPr lang="en-US" sz="1200" dirty="0">
                <a:solidFill>
                  <a:schemeClr val="tx1"/>
                </a:solidFill>
              </a:rPr>
              <a:t>It is possible that there were still a small number of </a:t>
            </a:r>
            <a:r>
              <a:rPr lang="en-US" sz="1200" dirty="0" smtClean="0">
                <a:solidFill>
                  <a:schemeClr val="tx1"/>
                </a:solidFill>
              </a:rPr>
              <a:t>non-genuine </a:t>
            </a:r>
            <a:r>
              <a:rPr lang="en-US" sz="1200" dirty="0">
                <a:solidFill>
                  <a:schemeClr val="tx1"/>
                </a:solidFill>
              </a:rPr>
              <a:t>responses remaining in the cleaned dataset. In particular, there may have been some issues with response quality for more complex questions (e.g. a matrix of questions about how respondents use their bills). This should be borne in mind when interpreting the survey results from such questions. </a:t>
            </a:r>
          </a:p>
        </p:txBody>
      </p:sp>
      <p:sp>
        <p:nvSpPr>
          <p:cNvPr id="2" name="Title 1"/>
          <p:cNvSpPr>
            <a:spLocks noGrp="1"/>
          </p:cNvSpPr>
          <p:nvPr>
            <p:ph type="title"/>
          </p:nvPr>
        </p:nvSpPr>
        <p:spPr>
          <a:xfrm>
            <a:off x="479425" y="476250"/>
            <a:ext cx="5673166" cy="775597"/>
          </a:xfrm>
        </p:spPr>
        <p:txBody>
          <a:bodyPr/>
          <a:lstStyle/>
          <a:p>
            <a:r>
              <a:rPr lang="en-US" dirty="0" smtClean="0"/>
              <a:t>Limitations: survey data quality </a:t>
            </a:r>
            <a:endParaRPr lang="en-AU" dirty="0"/>
          </a:p>
        </p:txBody>
      </p:sp>
    </p:spTree>
    <p:extLst>
      <p:ext uri="{BB962C8B-B14F-4D97-AF65-F5344CB8AC3E}">
        <p14:creationId xmlns:p14="http://schemas.microsoft.com/office/powerpoint/2010/main" val="390292953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descr="Navy blue background"/>
          <p:cNvSpPr/>
          <p:nvPr/>
        </p:nvSpPr>
        <p:spPr>
          <a:xfrm>
            <a:off x="6964470" y="0"/>
            <a:ext cx="522753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p:cNvSpPr>
            <a:spLocks noGrp="1"/>
          </p:cNvSpPr>
          <p:nvPr>
            <p:ph type="sldNum" sz="quarter" idx="12"/>
          </p:nvPr>
        </p:nvSpPr>
        <p:spPr/>
        <p:txBody>
          <a:bodyPr/>
          <a:lstStyle/>
          <a:p>
            <a:fld id="{0500C9E6-702F-A843-8A04-80C500C6891A}" type="slidenum">
              <a:rPr lang="en-AU" smtClean="0">
                <a:solidFill>
                  <a:schemeClr val="bg1"/>
                </a:solidFill>
              </a:rPr>
              <a:t>69</a:t>
            </a:fld>
            <a:endParaRPr lang="en-AU" dirty="0">
              <a:solidFill>
                <a:schemeClr val="bg1"/>
              </a:solidFill>
            </a:endParaRPr>
          </a:p>
        </p:txBody>
      </p:sp>
      <p:pic>
        <p:nvPicPr>
          <p:cNvPr id="10" name="Picture 9" title="Icon of a book or report">
            <a:extLst>
              <a:ext uri="{FF2B5EF4-FFF2-40B4-BE49-F238E27FC236}">
                <a16:creationId xmlns:a16="http://schemas.microsoft.com/office/drawing/2014/main" id="{729B08E0-D6EA-E941-8A66-F45BC3A20C36}"/>
              </a:ext>
            </a:extLst>
          </p:cNvPr>
          <p:cNvPicPr>
            <a:picLocks noChangeAspect="1"/>
          </p:cNvPicPr>
          <p:nvPr/>
        </p:nvPicPr>
        <p:blipFill>
          <a:blip r:embed="rId2"/>
          <a:stretch>
            <a:fillRect/>
          </a:stretch>
        </p:blipFill>
        <p:spPr>
          <a:xfrm>
            <a:off x="8515349" y="3190864"/>
            <a:ext cx="3187657" cy="2954078"/>
          </a:xfrm>
          <a:prstGeom prst="rect">
            <a:avLst/>
          </a:prstGeom>
        </p:spPr>
      </p:pic>
      <p:sp>
        <p:nvSpPr>
          <p:cNvPr id="5" name="Text Placeholder 4"/>
          <p:cNvSpPr>
            <a:spLocks noGrp="1"/>
          </p:cNvSpPr>
          <p:nvPr>
            <p:ph type="body" sz="quarter" idx="14"/>
          </p:nvPr>
        </p:nvSpPr>
        <p:spPr>
          <a:xfrm>
            <a:off x="479425" y="1680892"/>
            <a:ext cx="5280025" cy="4464050"/>
          </a:xfrm>
        </p:spPr>
        <p:txBody>
          <a:bodyPr numCol="1"/>
          <a:lstStyle/>
          <a:p>
            <a:r>
              <a:rPr lang="en-US" sz="1200" dirty="0" smtClean="0">
                <a:solidFill>
                  <a:schemeClr val="tx1"/>
                </a:solidFill>
              </a:rPr>
              <a:t>This </a:t>
            </a:r>
            <a:r>
              <a:rPr lang="en-US" sz="1200" dirty="0">
                <a:solidFill>
                  <a:schemeClr val="tx1"/>
                </a:solidFill>
              </a:rPr>
              <a:t>Final Report builds on the Interim Report that was released in September. </a:t>
            </a:r>
            <a:r>
              <a:rPr lang="en-US" sz="1200" dirty="0" smtClean="0">
                <a:solidFill>
                  <a:schemeClr val="tx1"/>
                </a:solidFill>
              </a:rPr>
              <a:t>The </a:t>
            </a:r>
            <a:r>
              <a:rPr lang="en-US" sz="1200" dirty="0">
                <a:solidFill>
                  <a:schemeClr val="tx1"/>
                </a:solidFill>
              </a:rPr>
              <a:t>results in the Interim Report have not changed however they are supplemented by:</a:t>
            </a:r>
          </a:p>
          <a:p>
            <a:pPr marL="285750" indent="-285750">
              <a:buFont typeface="Arial" panose="020B0604020202020204" pitchFamily="34" charset="0"/>
              <a:buChar char="•"/>
            </a:pPr>
            <a:r>
              <a:rPr lang="en-US" sz="1200" dirty="0" smtClean="0">
                <a:solidFill>
                  <a:schemeClr val="tx1"/>
                </a:solidFill>
              </a:rPr>
              <a:t>Survey </a:t>
            </a:r>
            <a:r>
              <a:rPr lang="en-US" sz="1200" dirty="0">
                <a:solidFill>
                  <a:schemeClr val="tx1"/>
                </a:solidFill>
              </a:rPr>
              <a:t>results presented in </a:t>
            </a:r>
            <a:r>
              <a:rPr lang="en-US" sz="1200" u="sng" dirty="0">
                <a:solidFill>
                  <a:schemeClr val="tx1"/>
                </a:solidFill>
              </a:rPr>
              <a:t>Section B</a:t>
            </a:r>
            <a:r>
              <a:rPr lang="en-US" sz="1200" dirty="0">
                <a:solidFill>
                  <a:schemeClr val="tx1"/>
                </a:solidFill>
              </a:rPr>
              <a:t> and at various other points in the report.</a:t>
            </a:r>
          </a:p>
          <a:p>
            <a:pPr marL="285750" indent="-285750">
              <a:buFont typeface="Arial" panose="020B0604020202020204" pitchFamily="34" charset="0"/>
              <a:buChar char="•"/>
            </a:pPr>
            <a:r>
              <a:rPr lang="en-US" sz="1200" dirty="0" smtClean="0">
                <a:solidFill>
                  <a:schemeClr val="tx1"/>
                </a:solidFill>
              </a:rPr>
              <a:t>Additional </a:t>
            </a:r>
            <a:r>
              <a:rPr lang="en-US" sz="1200" dirty="0">
                <a:solidFill>
                  <a:schemeClr val="tx1"/>
                </a:solidFill>
              </a:rPr>
              <a:t>results in relation to benchmarks and solar exports (</a:t>
            </a:r>
            <a:r>
              <a:rPr lang="en-US" sz="1200" u="sng" dirty="0">
                <a:solidFill>
                  <a:schemeClr val="tx1"/>
                </a:solidFill>
              </a:rPr>
              <a:t>Section G</a:t>
            </a:r>
            <a:r>
              <a:rPr lang="en-US" sz="1200" dirty="0">
                <a:solidFill>
                  <a:schemeClr val="tx1"/>
                </a:solidFill>
              </a:rPr>
              <a:t>)</a:t>
            </a:r>
          </a:p>
          <a:p>
            <a:pPr marL="285750" indent="-285750">
              <a:buFont typeface="Arial" panose="020B0604020202020204" pitchFamily="34" charset="0"/>
              <a:buChar char="•"/>
            </a:pPr>
            <a:r>
              <a:rPr lang="en-US" sz="1200" dirty="0" smtClean="0">
                <a:solidFill>
                  <a:schemeClr val="tx1"/>
                </a:solidFill>
              </a:rPr>
              <a:t>Free-text </a:t>
            </a:r>
            <a:r>
              <a:rPr lang="en-US" sz="1200" dirty="0">
                <a:solidFill>
                  <a:schemeClr val="tx1"/>
                </a:solidFill>
              </a:rPr>
              <a:t>responses, on what respondents would like in </a:t>
            </a:r>
            <a:r>
              <a:rPr lang="en-US" sz="1200" dirty="0" smtClean="0">
                <a:solidFill>
                  <a:schemeClr val="tx1"/>
                </a:solidFill>
              </a:rPr>
              <a:t>a future energy bill, and what respondents liked or disliked about the bill prototypes. </a:t>
            </a:r>
            <a:r>
              <a:rPr lang="en-US" sz="1200" dirty="0">
                <a:solidFill>
                  <a:schemeClr val="tx1"/>
                </a:solidFill>
              </a:rPr>
              <a:t>This is included at various points in the report, and notably at the end of </a:t>
            </a:r>
            <a:r>
              <a:rPr lang="en-US" sz="1200" dirty="0" smtClean="0">
                <a:solidFill>
                  <a:schemeClr val="tx1"/>
                </a:solidFill>
              </a:rPr>
              <a:t/>
            </a:r>
            <a:br>
              <a:rPr lang="en-US" sz="1200" dirty="0" smtClean="0">
                <a:solidFill>
                  <a:schemeClr val="tx1"/>
                </a:solidFill>
              </a:rPr>
            </a:br>
            <a:r>
              <a:rPr lang="en-US" sz="1200" u="sng" dirty="0" smtClean="0">
                <a:solidFill>
                  <a:schemeClr val="tx1"/>
                </a:solidFill>
              </a:rPr>
              <a:t>Section </a:t>
            </a:r>
            <a:r>
              <a:rPr lang="en-US" sz="1200" u="sng" dirty="0">
                <a:solidFill>
                  <a:schemeClr val="tx1"/>
                </a:solidFill>
              </a:rPr>
              <a:t>D</a:t>
            </a:r>
            <a:r>
              <a:rPr lang="en-US" sz="1200" dirty="0">
                <a:solidFill>
                  <a:schemeClr val="tx1"/>
                </a:solidFill>
              </a:rPr>
              <a:t>.</a:t>
            </a:r>
          </a:p>
          <a:p>
            <a:pPr marL="285750" indent="-285750">
              <a:buFont typeface="Arial" panose="020B0604020202020204" pitchFamily="34" charset="0"/>
              <a:buChar char="•"/>
            </a:pPr>
            <a:r>
              <a:rPr lang="en-US" sz="1200" dirty="0" smtClean="0">
                <a:solidFill>
                  <a:schemeClr val="tx1"/>
                </a:solidFill>
              </a:rPr>
              <a:t>Focus group findings, which are referenced at various points in the report</a:t>
            </a:r>
            <a:r>
              <a:rPr lang="en-US" sz="1200" dirty="0">
                <a:solidFill>
                  <a:schemeClr val="tx1"/>
                </a:solidFill>
              </a:rPr>
              <a:t>.</a:t>
            </a:r>
          </a:p>
          <a:p>
            <a:r>
              <a:rPr lang="en-US" sz="1200" dirty="0">
                <a:solidFill>
                  <a:schemeClr val="tx1"/>
                </a:solidFill>
              </a:rPr>
              <a:t>In addition, each section </a:t>
            </a:r>
            <a:r>
              <a:rPr lang="en-US" sz="1200" dirty="0" err="1">
                <a:solidFill>
                  <a:schemeClr val="tx1"/>
                </a:solidFill>
              </a:rPr>
              <a:t>summarises</a:t>
            </a:r>
            <a:r>
              <a:rPr lang="en-US" sz="1200" dirty="0">
                <a:solidFill>
                  <a:schemeClr val="tx1"/>
                </a:solidFill>
              </a:rPr>
              <a:t> the key findings from our review of the literature and the stakeholder submissions to the Australian Energy Market Commission (AEMC) in 2020. The one substantive change to the literature review relates to benchmarks, where we now draw </a:t>
            </a:r>
            <a:r>
              <a:rPr lang="en-US" sz="1200" dirty="0" smtClean="0">
                <a:solidFill>
                  <a:schemeClr val="tx1"/>
                </a:solidFill>
              </a:rPr>
              <a:t>on </a:t>
            </a:r>
            <a:r>
              <a:rPr lang="en-US" sz="1200" dirty="0">
                <a:solidFill>
                  <a:schemeClr val="tx1"/>
                </a:solidFill>
              </a:rPr>
              <a:t>a recent, thorough review specifically on the use of benchmarks in electricity </a:t>
            </a:r>
            <a:r>
              <a:rPr lang="en-US" sz="1200" dirty="0" smtClean="0">
                <a:solidFill>
                  <a:schemeClr val="tx1"/>
                </a:solidFill>
              </a:rPr>
              <a:t>bills (</a:t>
            </a:r>
            <a:r>
              <a:rPr lang="en-US" sz="1200" dirty="0" err="1" smtClean="0">
                <a:solidFill>
                  <a:schemeClr val="tx1"/>
                </a:solidFill>
              </a:rPr>
              <a:t>Frederiks</a:t>
            </a:r>
            <a:r>
              <a:rPr lang="en-US" sz="1200" dirty="0" smtClean="0">
                <a:solidFill>
                  <a:schemeClr val="tx1"/>
                </a:solidFill>
              </a:rPr>
              <a:t>, 2021).</a:t>
            </a:r>
            <a:r>
              <a:rPr lang="en-US" sz="1200" dirty="0">
                <a:solidFill>
                  <a:schemeClr val="tx1"/>
                </a:solidFill>
              </a:rPr>
              <a:t> </a:t>
            </a:r>
          </a:p>
          <a:p>
            <a:r>
              <a:rPr lang="en-US" sz="1200" dirty="0">
                <a:solidFill>
                  <a:schemeClr val="tx1"/>
                </a:solidFill>
              </a:rPr>
              <a:t>Finally, we have attempted to </a:t>
            </a:r>
            <a:r>
              <a:rPr lang="en-US" sz="1200" dirty="0" err="1">
                <a:solidFill>
                  <a:schemeClr val="tx1"/>
                </a:solidFill>
              </a:rPr>
              <a:t>synthesise</a:t>
            </a:r>
            <a:r>
              <a:rPr lang="en-US" sz="1200" dirty="0">
                <a:solidFill>
                  <a:schemeClr val="tx1"/>
                </a:solidFill>
              </a:rPr>
              <a:t> the research and insights from all these sources in a new ‘Overview and Key Findings’ slide at the start of each section.</a:t>
            </a:r>
            <a:endParaRPr lang="en-AU" sz="1200" dirty="0">
              <a:solidFill>
                <a:schemeClr val="tx1"/>
              </a:solidFill>
            </a:endParaRPr>
          </a:p>
        </p:txBody>
      </p:sp>
      <p:sp>
        <p:nvSpPr>
          <p:cNvPr id="2" name="Title 1"/>
          <p:cNvSpPr>
            <a:spLocks noGrp="1"/>
          </p:cNvSpPr>
          <p:nvPr>
            <p:ph type="title"/>
          </p:nvPr>
        </p:nvSpPr>
        <p:spPr>
          <a:xfrm>
            <a:off x="479425" y="476250"/>
            <a:ext cx="5775325" cy="775597"/>
          </a:xfrm>
        </p:spPr>
        <p:txBody>
          <a:bodyPr/>
          <a:lstStyle/>
          <a:p>
            <a:r>
              <a:rPr lang="en-US" dirty="0"/>
              <a:t>Changes between the Interim Report and Final Report</a:t>
            </a:r>
            <a:br>
              <a:rPr lang="en-US" dirty="0"/>
            </a:br>
            <a:endParaRPr lang="en-AU" dirty="0"/>
          </a:p>
        </p:txBody>
      </p:sp>
    </p:spTree>
    <p:extLst>
      <p:ext uri="{BB962C8B-B14F-4D97-AF65-F5344CB8AC3E}">
        <p14:creationId xmlns:p14="http://schemas.microsoft.com/office/powerpoint/2010/main" val="539275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descr="Dark Navy background"/>
          <p:cNvSpPr/>
          <p:nvPr/>
        </p:nvSpPr>
        <p:spPr>
          <a:xfrm>
            <a:off x="7010399" y="0"/>
            <a:ext cx="5181601" cy="6848430"/>
          </a:xfrm>
          <a:prstGeom prst="rect">
            <a:avLst/>
          </a:prstGeom>
          <a:solidFill>
            <a:srgbClr val="142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p:cNvSpPr>
            <a:spLocks noGrp="1"/>
          </p:cNvSpPr>
          <p:nvPr>
            <p:ph type="sldNum" sz="quarter" idx="12"/>
          </p:nvPr>
        </p:nvSpPr>
        <p:spPr>
          <a:xfrm>
            <a:off x="11299823" y="6351821"/>
            <a:ext cx="412751" cy="123111"/>
          </a:xfrm>
        </p:spPr>
        <p:txBody>
          <a:bodyPr/>
          <a:lstStyle/>
          <a:p>
            <a:fld id="{0500C9E6-702F-A843-8A04-80C500C6891A}" type="slidenum">
              <a:rPr lang="en-AU" smtClean="0">
                <a:solidFill>
                  <a:schemeClr val="bg1"/>
                </a:solidFill>
              </a:rPr>
              <a:t>7</a:t>
            </a:fld>
            <a:endParaRPr lang="en-AU">
              <a:solidFill>
                <a:schemeClr val="bg1"/>
              </a:solidFill>
            </a:endParaRPr>
          </a:p>
        </p:txBody>
      </p:sp>
      <p:sp>
        <p:nvSpPr>
          <p:cNvPr id="13" name="Rectangle 12"/>
          <p:cNvSpPr/>
          <p:nvPr/>
        </p:nvSpPr>
        <p:spPr>
          <a:xfrm>
            <a:off x="7454727" y="5149271"/>
            <a:ext cx="4329699" cy="1100301"/>
          </a:xfrm>
          <a:prstGeom prst="rect">
            <a:avLst/>
          </a:prstGeom>
        </p:spPr>
        <p:txBody>
          <a:bodyPr wrap="square">
            <a:spAutoFit/>
          </a:bodyPr>
          <a:lstStyle/>
          <a:p>
            <a:pPr>
              <a:spcBef>
                <a:spcPts val="700"/>
              </a:spcBef>
            </a:pPr>
            <a:r>
              <a:rPr lang="en-US" sz="1200" dirty="0">
                <a:solidFill>
                  <a:schemeClr val="bg1"/>
                </a:solidFill>
              </a:rPr>
              <a:t>Comprehension covers a number of features:</a:t>
            </a:r>
          </a:p>
          <a:p>
            <a:pPr marL="171450" indent="-171450">
              <a:spcBef>
                <a:spcPts val="700"/>
              </a:spcBef>
              <a:buFont typeface="Arial" panose="020B0604020202020204" pitchFamily="34" charset="0"/>
              <a:buChar char="•"/>
            </a:pPr>
            <a:r>
              <a:rPr lang="en-US" sz="1200" dirty="0">
                <a:solidFill>
                  <a:schemeClr val="bg1"/>
                </a:solidFill>
              </a:rPr>
              <a:t>How the bill is calculated</a:t>
            </a:r>
          </a:p>
          <a:p>
            <a:pPr marL="171450" indent="-171450">
              <a:spcBef>
                <a:spcPts val="700"/>
              </a:spcBef>
              <a:buFont typeface="Arial" panose="020B0604020202020204" pitchFamily="34" charset="0"/>
              <a:buChar char="•"/>
            </a:pPr>
            <a:r>
              <a:rPr lang="en-US" sz="1200" dirty="0">
                <a:solidFill>
                  <a:schemeClr val="bg1"/>
                </a:solidFill>
              </a:rPr>
              <a:t>Switching and market engagement</a:t>
            </a:r>
          </a:p>
          <a:p>
            <a:pPr marL="171450" indent="-171450">
              <a:spcBef>
                <a:spcPts val="700"/>
              </a:spcBef>
              <a:buFont typeface="Arial" panose="020B0604020202020204" pitchFamily="34" charset="0"/>
              <a:buChar char="•"/>
            </a:pPr>
            <a:r>
              <a:rPr lang="en-US" sz="1200" dirty="0">
                <a:solidFill>
                  <a:schemeClr val="bg1"/>
                </a:solidFill>
              </a:rPr>
              <a:t>Energy use and solar exports</a:t>
            </a:r>
          </a:p>
        </p:txBody>
      </p:sp>
      <p:sp>
        <p:nvSpPr>
          <p:cNvPr id="17" name="Rectangle 16"/>
          <p:cNvSpPr/>
          <p:nvPr/>
        </p:nvSpPr>
        <p:spPr>
          <a:xfrm>
            <a:off x="7976594" y="4672843"/>
            <a:ext cx="3515970" cy="430887"/>
          </a:xfrm>
          <a:prstGeom prst="rect">
            <a:avLst/>
          </a:prstGeom>
        </p:spPr>
        <p:txBody>
          <a:bodyPr wrap="square" lIns="0" tIns="0" rIns="0" bIns="0">
            <a:spAutoFit/>
          </a:bodyPr>
          <a:lstStyle/>
          <a:p>
            <a:pPr lvl="0">
              <a:spcBef>
                <a:spcPts val="700"/>
              </a:spcBef>
            </a:pPr>
            <a:r>
              <a:rPr lang="en-US" sz="1400" b="1" dirty="0" smtClean="0">
                <a:solidFill>
                  <a:schemeClr val="bg2"/>
                </a:solidFill>
              </a:rPr>
              <a:t>Bill comprehension: How do </a:t>
            </a:r>
            <a:r>
              <a:rPr lang="en-US" sz="1400" b="1" dirty="0">
                <a:solidFill>
                  <a:schemeClr val="bg2"/>
                </a:solidFill>
              </a:rPr>
              <a:t>we </a:t>
            </a:r>
            <a:r>
              <a:rPr lang="en-US" sz="1400" b="1" dirty="0" err="1">
                <a:solidFill>
                  <a:schemeClr val="bg2"/>
                </a:solidFill>
              </a:rPr>
              <a:t>maximise</a:t>
            </a:r>
            <a:r>
              <a:rPr lang="en-US" sz="1400" b="1" dirty="0">
                <a:solidFill>
                  <a:schemeClr val="bg2"/>
                </a:solidFill>
              </a:rPr>
              <a:t> comprehension of bill content? </a:t>
            </a:r>
            <a:endParaRPr lang="en-US" sz="1400" b="1" dirty="0" smtClean="0">
              <a:solidFill>
                <a:schemeClr val="bg2"/>
              </a:solidFill>
            </a:endParaRPr>
          </a:p>
        </p:txBody>
      </p:sp>
      <p:grpSp>
        <p:nvGrpSpPr>
          <p:cNvPr id="68" name="Group 67" descr="Circled question mark icon"/>
          <p:cNvGrpSpPr/>
          <p:nvPr/>
        </p:nvGrpSpPr>
        <p:grpSpPr>
          <a:xfrm>
            <a:off x="7344559" y="4563765"/>
            <a:ext cx="540000" cy="540000"/>
            <a:chOff x="4481169" y="1791251"/>
            <a:chExt cx="540000" cy="540000"/>
          </a:xfrm>
          <a:solidFill>
            <a:schemeClr val="accent5"/>
          </a:solidFill>
        </p:grpSpPr>
        <p:sp>
          <p:nvSpPr>
            <p:cNvPr id="69" name="Oval 68"/>
            <p:cNvSpPr/>
            <p:nvPr/>
          </p:nvSpPr>
          <p:spPr>
            <a:xfrm>
              <a:off x="4481169" y="1791251"/>
              <a:ext cx="540000" cy="5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70" name="Group 69"/>
            <p:cNvGrpSpPr>
              <a:grpSpLocks noChangeAspect="1"/>
            </p:cNvGrpSpPr>
            <p:nvPr/>
          </p:nvGrpSpPr>
          <p:grpSpPr>
            <a:xfrm>
              <a:off x="4561948" y="1867713"/>
              <a:ext cx="378441" cy="381517"/>
              <a:chOff x="-205521" y="5663615"/>
              <a:chExt cx="195263" cy="196850"/>
            </a:xfrm>
            <a:grpFill/>
          </p:grpSpPr>
          <p:sp>
            <p:nvSpPr>
              <p:cNvPr id="71" name="Oval 291"/>
              <p:cNvSpPr>
                <a:spLocks noChangeArrowheads="1"/>
              </p:cNvSpPr>
              <p:nvPr/>
            </p:nvSpPr>
            <p:spPr bwMode="auto">
              <a:xfrm>
                <a:off x="-205521" y="5663615"/>
                <a:ext cx="195263" cy="196850"/>
              </a:xfrm>
              <a:prstGeom prst="ellipse">
                <a:avLst/>
              </a:prstGeom>
              <a:grpFill/>
              <a:ln w="28575" cap="flat">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sp>
            <p:nvSpPr>
              <p:cNvPr id="72" name="Oval 292"/>
              <p:cNvSpPr>
                <a:spLocks noChangeArrowheads="1"/>
              </p:cNvSpPr>
              <p:nvPr/>
            </p:nvSpPr>
            <p:spPr bwMode="auto">
              <a:xfrm>
                <a:off x="-118208" y="5806490"/>
                <a:ext cx="20638" cy="19050"/>
              </a:xfrm>
              <a:prstGeom prst="ellipse">
                <a:avLst/>
              </a:prstGeom>
              <a:grpFill/>
              <a:ln w="285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73" name="Freeform 293"/>
              <p:cNvSpPr>
                <a:spLocks/>
              </p:cNvSpPr>
              <p:nvPr/>
            </p:nvSpPr>
            <p:spPr bwMode="auto">
              <a:xfrm>
                <a:off x="-137258" y="5703303"/>
                <a:ext cx="58738" cy="88900"/>
              </a:xfrm>
              <a:custGeom>
                <a:avLst/>
                <a:gdLst>
                  <a:gd name="T0" fmla="*/ 0 w 12"/>
                  <a:gd name="T1" fmla="*/ 6 h 18"/>
                  <a:gd name="T2" fmla="*/ 6 w 12"/>
                  <a:gd name="T3" fmla="*/ 0 h 18"/>
                  <a:gd name="T4" fmla="*/ 12 w 12"/>
                  <a:gd name="T5" fmla="*/ 6 h 18"/>
                  <a:gd name="T6" fmla="*/ 6 w 12"/>
                  <a:gd name="T7" fmla="*/ 12 h 18"/>
                  <a:gd name="T8" fmla="*/ 6 w 12"/>
                  <a:gd name="T9" fmla="*/ 18 h 18"/>
                </a:gdLst>
                <a:ahLst/>
                <a:cxnLst>
                  <a:cxn ang="0">
                    <a:pos x="T0" y="T1"/>
                  </a:cxn>
                  <a:cxn ang="0">
                    <a:pos x="T2" y="T3"/>
                  </a:cxn>
                  <a:cxn ang="0">
                    <a:pos x="T4" y="T5"/>
                  </a:cxn>
                  <a:cxn ang="0">
                    <a:pos x="T6" y="T7"/>
                  </a:cxn>
                  <a:cxn ang="0">
                    <a:pos x="T8" y="T9"/>
                  </a:cxn>
                </a:cxnLst>
                <a:rect l="0" t="0" r="r" b="b"/>
                <a:pathLst>
                  <a:path w="12" h="18">
                    <a:moveTo>
                      <a:pt x="0" y="6"/>
                    </a:moveTo>
                    <a:cubicBezTo>
                      <a:pt x="0" y="3"/>
                      <a:pt x="3" y="0"/>
                      <a:pt x="6" y="0"/>
                    </a:cubicBezTo>
                    <a:cubicBezTo>
                      <a:pt x="9" y="0"/>
                      <a:pt x="12" y="3"/>
                      <a:pt x="12" y="6"/>
                    </a:cubicBezTo>
                    <a:cubicBezTo>
                      <a:pt x="12" y="9"/>
                      <a:pt x="9" y="12"/>
                      <a:pt x="6" y="12"/>
                    </a:cubicBezTo>
                    <a:cubicBezTo>
                      <a:pt x="6" y="18"/>
                      <a:pt x="6" y="18"/>
                      <a:pt x="6" y="18"/>
                    </a:cubicBezTo>
                  </a:path>
                </a:pathLst>
              </a:custGeom>
              <a:grpFill/>
              <a:ln w="28575" cap="rnd">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grpSp>
      </p:grpSp>
      <p:sp>
        <p:nvSpPr>
          <p:cNvPr id="12" name="Rectangle 11"/>
          <p:cNvSpPr/>
          <p:nvPr/>
        </p:nvSpPr>
        <p:spPr>
          <a:xfrm>
            <a:off x="7454727" y="3684580"/>
            <a:ext cx="4259340" cy="461665"/>
          </a:xfrm>
          <a:prstGeom prst="rect">
            <a:avLst/>
          </a:prstGeom>
        </p:spPr>
        <p:txBody>
          <a:bodyPr wrap="square">
            <a:spAutoFit/>
          </a:bodyPr>
          <a:lstStyle/>
          <a:p>
            <a:pPr lvl="0">
              <a:spcBef>
                <a:spcPts val="700"/>
              </a:spcBef>
            </a:pPr>
            <a:r>
              <a:rPr lang="en-US" sz="1200" dirty="0">
                <a:solidFill>
                  <a:schemeClr val="bg1"/>
                </a:solidFill>
              </a:rPr>
              <a:t>This covers bill length and layout, as well as inclusion of plain English definitions of technical terms.</a:t>
            </a:r>
          </a:p>
        </p:txBody>
      </p:sp>
      <p:sp>
        <p:nvSpPr>
          <p:cNvPr id="16" name="Rectangle 15"/>
          <p:cNvSpPr/>
          <p:nvPr/>
        </p:nvSpPr>
        <p:spPr>
          <a:xfrm>
            <a:off x="7983155" y="3192773"/>
            <a:ext cx="3316668" cy="430887"/>
          </a:xfrm>
          <a:prstGeom prst="rect">
            <a:avLst/>
          </a:prstGeom>
        </p:spPr>
        <p:txBody>
          <a:bodyPr wrap="square" lIns="0" tIns="0" rIns="0" bIns="0">
            <a:spAutoFit/>
          </a:bodyPr>
          <a:lstStyle/>
          <a:p>
            <a:pPr lvl="0">
              <a:spcBef>
                <a:spcPts val="700"/>
              </a:spcBef>
            </a:pPr>
            <a:r>
              <a:rPr lang="en-US" sz="1400" b="1" dirty="0" smtClean="0">
                <a:solidFill>
                  <a:schemeClr val="bg2"/>
                </a:solidFill>
              </a:rPr>
              <a:t>Bill simplification: How </a:t>
            </a:r>
            <a:r>
              <a:rPr lang="en-US" sz="1400" b="1" dirty="0">
                <a:solidFill>
                  <a:schemeClr val="bg2"/>
                </a:solidFill>
              </a:rPr>
              <a:t>do we reduce information overload in bills? </a:t>
            </a:r>
            <a:endParaRPr lang="en-US" sz="1400" b="1" dirty="0" smtClean="0">
              <a:solidFill>
                <a:schemeClr val="bg2"/>
              </a:solidFill>
            </a:endParaRPr>
          </a:p>
        </p:txBody>
      </p:sp>
      <p:grpSp>
        <p:nvGrpSpPr>
          <p:cNvPr id="62" name="Group 61" descr="Circled question mark icon"/>
          <p:cNvGrpSpPr/>
          <p:nvPr/>
        </p:nvGrpSpPr>
        <p:grpSpPr>
          <a:xfrm>
            <a:off x="7334293" y="3085947"/>
            <a:ext cx="540000" cy="540000"/>
            <a:chOff x="4481169" y="1791251"/>
            <a:chExt cx="540000" cy="540000"/>
          </a:xfrm>
          <a:solidFill>
            <a:schemeClr val="accent5"/>
          </a:solidFill>
        </p:grpSpPr>
        <p:sp>
          <p:nvSpPr>
            <p:cNvPr id="63" name="Oval 62"/>
            <p:cNvSpPr/>
            <p:nvPr/>
          </p:nvSpPr>
          <p:spPr>
            <a:xfrm>
              <a:off x="4481169" y="1791251"/>
              <a:ext cx="540000" cy="5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64" name="Group 63"/>
            <p:cNvGrpSpPr>
              <a:grpSpLocks noChangeAspect="1"/>
            </p:cNvGrpSpPr>
            <p:nvPr/>
          </p:nvGrpSpPr>
          <p:grpSpPr>
            <a:xfrm>
              <a:off x="4561948" y="1867713"/>
              <a:ext cx="378441" cy="381517"/>
              <a:chOff x="-205521" y="5663615"/>
              <a:chExt cx="195263" cy="196850"/>
            </a:xfrm>
            <a:grpFill/>
          </p:grpSpPr>
          <p:sp>
            <p:nvSpPr>
              <p:cNvPr id="65" name="Oval 291"/>
              <p:cNvSpPr>
                <a:spLocks noChangeArrowheads="1"/>
              </p:cNvSpPr>
              <p:nvPr/>
            </p:nvSpPr>
            <p:spPr bwMode="auto">
              <a:xfrm>
                <a:off x="-205521" y="5663615"/>
                <a:ext cx="195263" cy="196850"/>
              </a:xfrm>
              <a:prstGeom prst="ellipse">
                <a:avLst/>
              </a:prstGeom>
              <a:grpFill/>
              <a:ln w="28575" cap="flat">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sp>
            <p:nvSpPr>
              <p:cNvPr id="66" name="Oval 292"/>
              <p:cNvSpPr>
                <a:spLocks noChangeArrowheads="1"/>
              </p:cNvSpPr>
              <p:nvPr/>
            </p:nvSpPr>
            <p:spPr bwMode="auto">
              <a:xfrm>
                <a:off x="-118208" y="5806490"/>
                <a:ext cx="20638" cy="19050"/>
              </a:xfrm>
              <a:prstGeom prst="ellipse">
                <a:avLst/>
              </a:prstGeom>
              <a:grpFill/>
              <a:ln w="285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67" name="Freeform 293"/>
              <p:cNvSpPr>
                <a:spLocks/>
              </p:cNvSpPr>
              <p:nvPr/>
            </p:nvSpPr>
            <p:spPr bwMode="auto">
              <a:xfrm>
                <a:off x="-137258" y="5703303"/>
                <a:ext cx="58738" cy="88900"/>
              </a:xfrm>
              <a:custGeom>
                <a:avLst/>
                <a:gdLst>
                  <a:gd name="T0" fmla="*/ 0 w 12"/>
                  <a:gd name="T1" fmla="*/ 6 h 18"/>
                  <a:gd name="T2" fmla="*/ 6 w 12"/>
                  <a:gd name="T3" fmla="*/ 0 h 18"/>
                  <a:gd name="T4" fmla="*/ 12 w 12"/>
                  <a:gd name="T5" fmla="*/ 6 h 18"/>
                  <a:gd name="T6" fmla="*/ 6 w 12"/>
                  <a:gd name="T7" fmla="*/ 12 h 18"/>
                  <a:gd name="T8" fmla="*/ 6 w 12"/>
                  <a:gd name="T9" fmla="*/ 18 h 18"/>
                </a:gdLst>
                <a:ahLst/>
                <a:cxnLst>
                  <a:cxn ang="0">
                    <a:pos x="T0" y="T1"/>
                  </a:cxn>
                  <a:cxn ang="0">
                    <a:pos x="T2" y="T3"/>
                  </a:cxn>
                  <a:cxn ang="0">
                    <a:pos x="T4" y="T5"/>
                  </a:cxn>
                  <a:cxn ang="0">
                    <a:pos x="T6" y="T7"/>
                  </a:cxn>
                  <a:cxn ang="0">
                    <a:pos x="T8" y="T9"/>
                  </a:cxn>
                </a:cxnLst>
                <a:rect l="0" t="0" r="r" b="b"/>
                <a:pathLst>
                  <a:path w="12" h="18">
                    <a:moveTo>
                      <a:pt x="0" y="6"/>
                    </a:moveTo>
                    <a:cubicBezTo>
                      <a:pt x="0" y="3"/>
                      <a:pt x="3" y="0"/>
                      <a:pt x="6" y="0"/>
                    </a:cubicBezTo>
                    <a:cubicBezTo>
                      <a:pt x="9" y="0"/>
                      <a:pt x="12" y="3"/>
                      <a:pt x="12" y="6"/>
                    </a:cubicBezTo>
                    <a:cubicBezTo>
                      <a:pt x="12" y="9"/>
                      <a:pt x="9" y="12"/>
                      <a:pt x="6" y="12"/>
                    </a:cubicBezTo>
                    <a:cubicBezTo>
                      <a:pt x="6" y="18"/>
                      <a:pt x="6" y="18"/>
                      <a:pt x="6" y="18"/>
                    </a:cubicBezTo>
                  </a:path>
                </a:pathLst>
              </a:custGeom>
              <a:grpFill/>
              <a:ln w="28575" cap="rnd">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grpSp>
      </p:grpSp>
      <p:sp>
        <p:nvSpPr>
          <p:cNvPr id="11" name="Rectangle 10"/>
          <p:cNvSpPr/>
          <p:nvPr/>
        </p:nvSpPr>
        <p:spPr>
          <a:xfrm>
            <a:off x="7415072" y="2164226"/>
            <a:ext cx="4304139" cy="646331"/>
          </a:xfrm>
          <a:prstGeom prst="rect">
            <a:avLst/>
          </a:prstGeom>
        </p:spPr>
        <p:txBody>
          <a:bodyPr wrap="square">
            <a:spAutoFit/>
          </a:bodyPr>
          <a:lstStyle/>
          <a:p>
            <a:pPr lvl="0">
              <a:spcBef>
                <a:spcPts val="700"/>
              </a:spcBef>
            </a:pPr>
            <a:r>
              <a:rPr lang="en-US" sz="1200" dirty="0">
                <a:solidFill>
                  <a:schemeClr val="bg1"/>
                </a:solidFill>
              </a:rPr>
              <a:t>This covers how consumers engage with their energy bills (what elements they read, and what they use their bills for) and the impact of some new types of bill content.</a:t>
            </a:r>
          </a:p>
        </p:txBody>
      </p:sp>
      <p:sp>
        <p:nvSpPr>
          <p:cNvPr id="7" name="Text Placeholder 4"/>
          <p:cNvSpPr>
            <a:spLocks noGrp="1"/>
          </p:cNvSpPr>
          <p:nvPr>
            <p:ph type="body" sz="quarter" idx="14"/>
          </p:nvPr>
        </p:nvSpPr>
        <p:spPr>
          <a:xfrm>
            <a:off x="7976594" y="1706394"/>
            <a:ext cx="3053958" cy="483353"/>
          </a:xfrm>
        </p:spPr>
        <p:txBody>
          <a:bodyPr lIns="0" tIns="0" rIns="0" bIns="0" numCol="1"/>
          <a:lstStyle/>
          <a:p>
            <a:r>
              <a:rPr lang="en-US" b="1" dirty="0" smtClean="0">
                <a:solidFill>
                  <a:schemeClr val="bg2"/>
                </a:solidFill>
              </a:rPr>
              <a:t>Bill content: What </a:t>
            </a:r>
            <a:r>
              <a:rPr lang="en-US" b="1" dirty="0">
                <a:solidFill>
                  <a:schemeClr val="bg2"/>
                </a:solidFill>
              </a:rPr>
              <a:t>is the priority content for inclusion on the bill? </a:t>
            </a:r>
            <a:endParaRPr lang="en-US" sz="1200" dirty="0">
              <a:solidFill>
                <a:schemeClr val="tx1"/>
              </a:solidFill>
            </a:endParaRPr>
          </a:p>
          <a:p>
            <a:endParaRPr lang="en-AU" sz="1200" dirty="0">
              <a:solidFill>
                <a:schemeClr val="tx1"/>
              </a:solidFill>
            </a:endParaRPr>
          </a:p>
        </p:txBody>
      </p:sp>
      <p:grpSp>
        <p:nvGrpSpPr>
          <p:cNvPr id="42" name="Group 41" descr="Circled question mark icon"/>
          <p:cNvGrpSpPr/>
          <p:nvPr/>
        </p:nvGrpSpPr>
        <p:grpSpPr>
          <a:xfrm>
            <a:off x="7344027" y="1608130"/>
            <a:ext cx="540000" cy="540000"/>
            <a:chOff x="4481169" y="1791251"/>
            <a:chExt cx="540000" cy="540000"/>
          </a:xfrm>
          <a:solidFill>
            <a:schemeClr val="accent5"/>
          </a:solidFill>
        </p:grpSpPr>
        <p:sp>
          <p:nvSpPr>
            <p:cNvPr id="43" name="Oval 42"/>
            <p:cNvSpPr/>
            <p:nvPr/>
          </p:nvSpPr>
          <p:spPr>
            <a:xfrm>
              <a:off x="4481169" y="1791251"/>
              <a:ext cx="540000" cy="5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44" name="Group 43"/>
            <p:cNvGrpSpPr>
              <a:grpSpLocks noChangeAspect="1"/>
            </p:cNvGrpSpPr>
            <p:nvPr/>
          </p:nvGrpSpPr>
          <p:grpSpPr>
            <a:xfrm>
              <a:off x="4561948" y="1867713"/>
              <a:ext cx="378441" cy="381517"/>
              <a:chOff x="-205521" y="5663615"/>
              <a:chExt cx="195263" cy="196850"/>
            </a:xfrm>
            <a:grpFill/>
          </p:grpSpPr>
          <p:sp>
            <p:nvSpPr>
              <p:cNvPr id="45" name="Oval 291"/>
              <p:cNvSpPr>
                <a:spLocks noChangeArrowheads="1"/>
              </p:cNvSpPr>
              <p:nvPr/>
            </p:nvSpPr>
            <p:spPr bwMode="auto">
              <a:xfrm>
                <a:off x="-205521" y="5663615"/>
                <a:ext cx="195263" cy="196850"/>
              </a:xfrm>
              <a:prstGeom prst="ellipse">
                <a:avLst/>
              </a:prstGeom>
              <a:grpFill/>
              <a:ln w="28575" cap="flat">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sp>
            <p:nvSpPr>
              <p:cNvPr id="46" name="Oval 292"/>
              <p:cNvSpPr>
                <a:spLocks noChangeArrowheads="1"/>
              </p:cNvSpPr>
              <p:nvPr/>
            </p:nvSpPr>
            <p:spPr bwMode="auto">
              <a:xfrm>
                <a:off x="-118208" y="5806490"/>
                <a:ext cx="20638" cy="19050"/>
              </a:xfrm>
              <a:prstGeom prst="ellipse">
                <a:avLst/>
              </a:prstGeom>
              <a:grpFill/>
              <a:ln w="285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47" name="Freeform 293"/>
              <p:cNvSpPr>
                <a:spLocks/>
              </p:cNvSpPr>
              <p:nvPr/>
            </p:nvSpPr>
            <p:spPr bwMode="auto">
              <a:xfrm>
                <a:off x="-137258" y="5703303"/>
                <a:ext cx="58738" cy="88900"/>
              </a:xfrm>
              <a:custGeom>
                <a:avLst/>
                <a:gdLst>
                  <a:gd name="T0" fmla="*/ 0 w 12"/>
                  <a:gd name="T1" fmla="*/ 6 h 18"/>
                  <a:gd name="T2" fmla="*/ 6 w 12"/>
                  <a:gd name="T3" fmla="*/ 0 h 18"/>
                  <a:gd name="T4" fmla="*/ 12 w 12"/>
                  <a:gd name="T5" fmla="*/ 6 h 18"/>
                  <a:gd name="T6" fmla="*/ 6 w 12"/>
                  <a:gd name="T7" fmla="*/ 12 h 18"/>
                  <a:gd name="T8" fmla="*/ 6 w 12"/>
                  <a:gd name="T9" fmla="*/ 18 h 18"/>
                </a:gdLst>
                <a:ahLst/>
                <a:cxnLst>
                  <a:cxn ang="0">
                    <a:pos x="T0" y="T1"/>
                  </a:cxn>
                  <a:cxn ang="0">
                    <a:pos x="T2" y="T3"/>
                  </a:cxn>
                  <a:cxn ang="0">
                    <a:pos x="T4" y="T5"/>
                  </a:cxn>
                  <a:cxn ang="0">
                    <a:pos x="T6" y="T7"/>
                  </a:cxn>
                  <a:cxn ang="0">
                    <a:pos x="T8" y="T9"/>
                  </a:cxn>
                </a:cxnLst>
                <a:rect l="0" t="0" r="r" b="b"/>
                <a:pathLst>
                  <a:path w="12" h="18">
                    <a:moveTo>
                      <a:pt x="0" y="6"/>
                    </a:moveTo>
                    <a:cubicBezTo>
                      <a:pt x="0" y="3"/>
                      <a:pt x="3" y="0"/>
                      <a:pt x="6" y="0"/>
                    </a:cubicBezTo>
                    <a:cubicBezTo>
                      <a:pt x="9" y="0"/>
                      <a:pt x="12" y="3"/>
                      <a:pt x="12" y="6"/>
                    </a:cubicBezTo>
                    <a:cubicBezTo>
                      <a:pt x="12" y="9"/>
                      <a:pt x="9" y="12"/>
                      <a:pt x="6" y="12"/>
                    </a:cubicBezTo>
                    <a:cubicBezTo>
                      <a:pt x="6" y="18"/>
                      <a:pt x="6" y="18"/>
                      <a:pt x="6" y="18"/>
                    </a:cubicBezTo>
                  </a:path>
                </a:pathLst>
              </a:custGeom>
              <a:grpFill/>
              <a:ln w="28575" cap="rnd">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grpSp>
      </p:grpSp>
      <p:sp>
        <p:nvSpPr>
          <p:cNvPr id="15" name="Text Placeholder 4"/>
          <p:cNvSpPr>
            <a:spLocks noGrp="1"/>
          </p:cNvSpPr>
          <p:nvPr>
            <p:ph type="body" sz="quarter" idx="14"/>
          </p:nvPr>
        </p:nvSpPr>
        <p:spPr>
          <a:xfrm>
            <a:off x="7415072" y="1114565"/>
            <a:ext cx="4822337" cy="329653"/>
          </a:xfrm>
        </p:spPr>
        <p:txBody>
          <a:bodyPr numCol="1" spcCol="360000"/>
          <a:lstStyle/>
          <a:p>
            <a:r>
              <a:rPr lang="en-US" b="1" dirty="0">
                <a:solidFill>
                  <a:schemeClr val="bg1"/>
                </a:solidFill>
              </a:rPr>
              <a:t>These gaps </a:t>
            </a:r>
            <a:r>
              <a:rPr lang="en-US" b="1" dirty="0" smtClean="0">
                <a:solidFill>
                  <a:schemeClr val="bg1"/>
                </a:solidFill>
              </a:rPr>
              <a:t>shaped our three </a:t>
            </a:r>
            <a:r>
              <a:rPr lang="en-US" b="1" dirty="0">
                <a:solidFill>
                  <a:schemeClr val="bg1"/>
                </a:solidFill>
              </a:rPr>
              <a:t>research </a:t>
            </a:r>
            <a:r>
              <a:rPr lang="en-US" b="1" dirty="0" smtClean="0">
                <a:solidFill>
                  <a:schemeClr val="bg1"/>
                </a:solidFill>
              </a:rPr>
              <a:t>questions:</a:t>
            </a:r>
          </a:p>
          <a:p>
            <a:endParaRPr lang="en-AU" b="1" dirty="0">
              <a:solidFill>
                <a:schemeClr val="bg1"/>
              </a:solidFill>
            </a:endParaRPr>
          </a:p>
        </p:txBody>
      </p:sp>
      <p:grpSp>
        <p:nvGrpSpPr>
          <p:cNvPr id="6" name="Group 5" descr="Row of various icons"/>
          <p:cNvGrpSpPr/>
          <p:nvPr/>
        </p:nvGrpSpPr>
        <p:grpSpPr>
          <a:xfrm>
            <a:off x="514583" y="1568136"/>
            <a:ext cx="518081" cy="4508125"/>
            <a:chOff x="514583" y="1568136"/>
            <a:chExt cx="518081" cy="4508125"/>
          </a:xfrm>
        </p:grpSpPr>
        <p:grpSp>
          <p:nvGrpSpPr>
            <p:cNvPr id="5" name="Group 4"/>
            <p:cNvGrpSpPr/>
            <p:nvPr/>
          </p:nvGrpSpPr>
          <p:grpSpPr>
            <a:xfrm>
              <a:off x="557623" y="5644261"/>
              <a:ext cx="432000" cy="432000"/>
              <a:chOff x="557623" y="5644261"/>
              <a:chExt cx="432000" cy="432000"/>
            </a:xfrm>
          </p:grpSpPr>
          <p:sp>
            <p:nvSpPr>
              <p:cNvPr id="24" name="Oval 23"/>
              <p:cNvSpPr/>
              <p:nvPr/>
            </p:nvSpPr>
            <p:spPr>
              <a:xfrm>
                <a:off x="557623" y="5644261"/>
                <a:ext cx="432000" cy="432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57" name="Group 56"/>
              <p:cNvGrpSpPr/>
              <p:nvPr/>
            </p:nvGrpSpPr>
            <p:grpSpPr>
              <a:xfrm>
                <a:off x="598554" y="5688813"/>
                <a:ext cx="342900" cy="342900"/>
                <a:chOff x="1844676" y="2517775"/>
                <a:chExt cx="430213" cy="431801"/>
              </a:xfrm>
            </p:grpSpPr>
            <p:sp>
              <p:nvSpPr>
                <p:cNvPr id="60" name="Freeform 354"/>
                <p:cNvSpPr>
                  <a:spLocks/>
                </p:cNvSpPr>
                <p:nvPr/>
              </p:nvSpPr>
              <p:spPr bwMode="auto">
                <a:xfrm>
                  <a:off x="1922463" y="2597150"/>
                  <a:ext cx="274638" cy="273050"/>
                </a:xfrm>
                <a:custGeom>
                  <a:avLst/>
                  <a:gdLst>
                    <a:gd name="T0" fmla="*/ 56 w 56"/>
                    <a:gd name="T1" fmla="*/ 28 h 56"/>
                    <a:gd name="T2" fmla="*/ 28 w 56"/>
                    <a:gd name="T3" fmla="*/ 0 h 56"/>
                    <a:gd name="T4" fmla="*/ 28 w 56"/>
                    <a:gd name="T5" fmla="*/ 0 h 56"/>
                    <a:gd name="T6" fmla="*/ 0 w 56"/>
                    <a:gd name="T7" fmla="*/ 28 h 56"/>
                    <a:gd name="T8" fmla="*/ 0 w 56"/>
                    <a:gd name="T9" fmla="*/ 28 h 56"/>
                    <a:gd name="T10" fmla="*/ 28 w 56"/>
                    <a:gd name="T11" fmla="*/ 56 h 56"/>
                    <a:gd name="T12" fmla="*/ 28 w 56"/>
                    <a:gd name="T13" fmla="*/ 56 h 56"/>
                    <a:gd name="T14" fmla="*/ 56 w 56"/>
                    <a:gd name="T15" fmla="*/ 28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56">
                      <a:moveTo>
                        <a:pt x="56" y="28"/>
                      </a:moveTo>
                      <a:cubicBezTo>
                        <a:pt x="56" y="13"/>
                        <a:pt x="43" y="0"/>
                        <a:pt x="28" y="0"/>
                      </a:cubicBezTo>
                      <a:cubicBezTo>
                        <a:pt x="28" y="0"/>
                        <a:pt x="28" y="0"/>
                        <a:pt x="28" y="0"/>
                      </a:cubicBezTo>
                      <a:cubicBezTo>
                        <a:pt x="13" y="0"/>
                        <a:pt x="0" y="13"/>
                        <a:pt x="0" y="28"/>
                      </a:cubicBezTo>
                      <a:cubicBezTo>
                        <a:pt x="0" y="28"/>
                        <a:pt x="0" y="28"/>
                        <a:pt x="0" y="28"/>
                      </a:cubicBezTo>
                      <a:cubicBezTo>
                        <a:pt x="0" y="43"/>
                        <a:pt x="13" y="56"/>
                        <a:pt x="28" y="56"/>
                      </a:cubicBezTo>
                      <a:cubicBezTo>
                        <a:pt x="28" y="56"/>
                        <a:pt x="28" y="56"/>
                        <a:pt x="28" y="56"/>
                      </a:cubicBezTo>
                      <a:cubicBezTo>
                        <a:pt x="43" y="56"/>
                        <a:pt x="56" y="43"/>
                        <a:pt x="56" y="28"/>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1" name="Line 355"/>
                <p:cNvSpPr>
                  <a:spLocks noChangeShapeType="1"/>
                </p:cNvSpPr>
                <p:nvPr/>
              </p:nvSpPr>
              <p:spPr bwMode="auto">
                <a:xfrm>
                  <a:off x="2058988" y="2909888"/>
                  <a:ext cx="0" cy="39688"/>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4" name="Line 356"/>
                <p:cNvSpPr>
                  <a:spLocks noChangeShapeType="1"/>
                </p:cNvSpPr>
                <p:nvPr/>
              </p:nvSpPr>
              <p:spPr bwMode="auto">
                <a:xfrm>
                  <a:off x="2187576" y="2860675"/>
                  <a:ext cx="28575" cy="30163"/>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5" name="Line 357"/>
                <p:cNvSpPr>
                  <a:spLocks noChangeShapeType="1"/>
                </p:cNvSpPr>
                <p:nvPr/>
              </p:nvSpPr>
              <p:spPr bwMode="auto">
                <a:xfrm>
                  <a:off x="2235201" y="2733675"/>
                  <a:ext cx="396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6" name="Line 358"/>
                <p:cNvSpPr>
                  <a:spLocks noChangeShapeType="1"/>
                </p:cNvSpPr>
                <p:nvPr/>
              </p:nvSpPr>
              <p:spPr bwMode="auto">
                <a:xfrm flipV="1">
                  <a:off x="2187576" y="2576513"/>
                  <a:ext cx="28575" cy="30163"/>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7" name="Line 359"/>
                <p:cNvSpPr>
                  <a:spLocks noChangeShapeType="1"/>
                </p:cNvSpPr>
                <p:nvPr/>
              </p:nvSpPr>
              <p:spPr bwMode="auto">
                <a:xfrm flipV="1">
                  <a:off x="2058988" y="2517775"/>
                  <a:ext cx="0" cy="39688"/>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8" name="Line 360"/>
                <p:cNvSpPr>
                  <a:spLocks noChangeShapeType="1"/>
                </p:cNvSpPr>
                <p:nvPr/>
              </p:nvSpPr>
              <p:spPr bwMode="auto">
                <a:xfrm flipH="1" flipV="1">
                  <a:off x="1903413" y="2576513"/>
                  <a:ext cx="28575" cy="30163"/>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9" name="Line 361"/>
                <p:cNvSpPr>
                  <a:spLocks noChangeShapeType="1"/>
                </p:cNvSpPr>
                <p:nvPr/>
              </p:nvSpPr>
              <p:spPr bwMode="auto">
                <a:xfrm flipH="1">
                  <a:off x="1844676" y="2733675"/>
                  <a:ext cx="396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0" name="Line 362"/>
                <p:cNvSpPr>
                  <a:spLocks noChangeShapeType="1"/>
                </p:cNvSpPr>
                <p:nvPr/>
              </p:nvSpPr>
              <p:spPr bwMode="auto">
                <a:xfrm flipH="1">
                  <a:off x="1903413" y="2860675"/>
                  <a:ext cx="28575" cy="30163"/>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grpSp>
        </p:grpSp>
        <p:grpSp>
          <p:nvGrpSpPr>
            <p:cNvPr id="55" name="Group 54"/>
            <p:cNvGrpSpPr/>
            <p:nvPr/>
          </p:nvGrpSpPr>
          <p:grpSpPr>
            <a:xfrm>
              <a:off x="547638" y="4852635"/>
              <a:ext cx="451970" cy="451970"/>
              <a:chOff x="523828" y="5150349"/>
              <a:chExt cx="451970" cy="451970"/>
            </a:xfrm>
          </p:grpSpPr>
          <p:sp>
            <p:nvSpPr>
              <p:cNvPr id="23" name="Oval 22"/>
              <p:cNvSpPr/>
              <p:nvPr/>
            </p:nvSpPr>
            <p:spPr>
              <a:xfrm>
                <a:off x="524943" y="5159142"/>
                <a:ext cx="432000" cy="432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9" name="Picture 58" descr="Scales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828" y="5150349"/>
                <a:ext cx="451970" cy="451970"/>
              </a:xfrm>
              <a:prstGeom prst="rect">
                <a:avLst/>
              </a:prstGeom>
            </p:spPr>
          </p:pic>
        </p:grpSp>
        <p:grpSp>
          <p:nvGrpSpPr>
            <p:cNvPr id="28" name="Group 27"/>
            <p:cNvGrpSpPr/>
            <p:nvPr/>
          </p:nvGrpSpPr>
          <p:grpSpPr>
            <a:xfrm>
              <a:off x="557623" y="4080979"/>
              <a:ext cx="432000" cy="432000"/>
              <a:chOff x="488882" y="3400253"/>
              <a:chExt cx="432000" cy="432000"/>
            </a:xfrm>
            <a:solidFill>
              <a:schemeClr val="bg2"/>
            </a:solidFill>
          </p:grpSpPr>
          <p:sp>
            <p:nvSpPr>
              <p:cNvPr id="21" name="Oval 20"/>
              <p:cNvSpPr/>
              <p:nvPr/>
            </p:nvSpPr>
            <p:spPr>
              <a:xfrm>
                <a:off x="488882" y="3400253"/>
                <a:ext cx="432000" cy="43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Freeform 501"/>
              <p:cNvSpPr>
                <a:spLocks noChangeAspect="1"/>
              </p:cNvSpPr>
              <p:nvPr/>
            </p:nvSpPr>
            <p:spPr bwMode="auto">
              <a:xfrm>
                <a:off x="579136" y="3489329"/>
                <a:ext cx="252000" cy="252000"/>
              </a:xfrm>
              <a:custGeom>
                <a:avLst/>
                <a:gdLst>
                  <a:gd name="T0" fmla="*/ 66 w 321"/>
                  <a:gd name="T1" fmla="*/ 321 h 321"/>
                  <a:gd name="T2" fmla="*/ 0 w 321"/>
                  <a:gd name="T3" fmla="*/ 255 h 321"/>
                  <a:gd name="T4" fmla="*/ 96 w 321"/>
                  <a:gd name="T5" fmla="*/ 161 h 321"/>
                  <a:gd name="T6" fmla="*/ 0 w 321"/>
                  <a:gd name="T7" fmla="*/ 66 h 321"/>
                  <a:gd name="T8" fmla="*/ 66 w 321"/>
                  <a:gd name="T9" fmla="*/ 0 h 321"/>
                  <a:gd name="T10" fmla="*/ 160 w 321"/>
                  <a:gd name="T11" fmla="*/ 94 h 321"/>
                  <a:gd name="T12" fmla="*/ 257 w 321"/>
                  <a:gd name="T13" fmla="*/ 0 h 321"/>
                  <a:gd name="T14" fmla="*/ 321 w 321"/>
                  <a:gd name="T15" fmla="*/ 66 h 321"/>
                  <a:gd name="T16" fmla="*/ 226 w 321"/>
                  <a:gd name="T17" fmla="*/ 161 h 321"/>
                  <a:gd name="T18" fmla="*/ 321 w 321"/>
                  <a:gd name="T19" fmla="*/ 255 h 321"/>
                  <a:gd name="T20" fmla="*/ 257 w 321"/>
                  <a:gd name="T21" fmla="*/ 321 h 321"/>
                  <a:gd name="T22" fmla="*/ 160 w 321"/>
                  <a:gd name="T23" fmla="*/ 227 h 321"/>
                  <a:gd name="T24" fmla="*/ 66 w 321"/>
                  <a:gd name="T25" fmla="*/ 321 h 321"/>
                  <a:gd name="T26" fmla="*/ 66 w 321"/>
                  <a:gd name="T27" fmla="*/ 32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1" h="321">
                    <a:moveTo>
                      <a:pt x="66" y="321"/>
                    </a:moveTo>
                    <a:lnTo>
                      <a:pt x="0" y="255"/>
                    </a:lnTo>
                    <a:lnTo>
                      <a:pt x="96" y="161"/>
                    </a:lnTo>
                    <a:lnTo>
                      <a:pt x="0" y="66"/>
                    </a:lnTo>
                    <a:lnTo>
                      <a:pt x="66" y="0"/>
                    </a:lnTo>
                    <a:lnTo>
                      <a:pt x="160" y="94"/>
                    </a:lnTo>
                    <a:lnTo>
                      <a:pt x="257" y="0"/>
                    </a:lnTo>
                    <a:lnTo>
                      <a:pt x="321" y="66"/>
                    </a:lnTo>
                    <a:lnTo>
                      <a:pt x="226" y="161"/>
                    </a:lnTo>
                    <a:lnTo>
                      <a:pt x="321" y="255"/>
                    </a:lnTo>
                    <a:lnTo>
                      <a:pt x="257" y="321"/>
                    </a:lnTo>
                    <a:lnTo>
                      <a:pt x="160" y="227"/>
                    </a:lnTo>
                    <a:lnTo>
                      <a:pt x="66" y="321"/>
                    </a:lnTo>
                    <a:lnTo>
                      <a:pt x="66" y="321"/>
                    </a:lnTo>
                    <a:close/>
                  </a:path>
                </a:pathLst>
              </a:custGeom>
              <a:grpFill/>
              <a:ln w="19050">
                <a:solidFill>
                  <a:schemeClr val="bg1"/>
                </a:solidFill>
              </a:ln>
              <a:extLst/>
            </p:spPr>
            <p:txBody>
              <a:bodyPr vert="horz" wrap="square" lIns="91440" tIns="45720" rIns="91440" bIns="45720" numCol="1" anchor="t" anchorCtr="0" compatLnSpc="1">
                <a:prstTxWarp prst="textNoShape">
                  <a:avLst/>
                </a:prstTxWarp>
              </a:bodyPr>
              <a:lstStyle/>
              <a:p>
                <a:endParaRPr lang="en-US"/>
              </a:p>
            </p:txBody>
          </p:sp>
        </p:grpSp>
        <p:grpSp>
          <p:nvGrpSpPr>
            <p:cNvPr id="27" name="Group 26"/>
            <p:cNvGrpSpPr/>
            <p:nvPr/>
          </p:nvGrpSpPr>
          <p:grpSpPr>
            <a:xfrm>
              <a:off x="557623" y="3411236"/>
              <a:ext cx="432000" cy="432000"/>
              <a:chOff x="461205" y="4473892"/>
              <a:chExt cx="432000" cy="432000"/>
            </a:xfrm>
          </p:grpSpPr>
          <p:sp>
            <p:nvSpPr>
              <p:cNvPr id="22" name="Oval 21"/>
              <p:cNvSpPr/>
              <p:nvPr/>
            </p:nvSpPr>
            <p:spPr>
              <a:xfrm>
                <a:off x="461205" y="4473892"/>
                <a:ext cx="432000" cy="432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5" name="Picture 1024" descr="Chart ic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745" y="4543738"/>
                <a:ext cx="313696" cy="313696"/>
              </a:xfrm>
              <a:prstGeom prst="rect">
                <a:avLst/>
              </a:prstGeom>
            </p:spPr>
          </p:pic>
        </p:grpSp>
        <p:grpSp>
          <p:nvGrpSpPr>
            <p:cNvPr id="14" name="Group 13"/>
            <p:cNvGrpSpPr/>
            <p:nvPr/>
          </p:nvGrpSpPr>
          <p:grpSpPr>
            <a:xfrm>
              <a:off x="557623" y="2798159"/>
              <a:ext cx="432000" cy="432000"/>
              <a:chOff x="488882" y="2772355"/>
              <a:chExt cx="432000" cy="432000"/>
            </a:xfrm>
          </p:grpSpPr>
          <p:sp>
            <p:nvSpPr>
              <p:cNvPr id="20" name="Oval 19"/>
              <p:cNvSpPr/>
              <p:nvPr/>
            </p:nvSpPr>
            <p:spPr>
              <a:xfrm>
                <a:off x="488882" y="2772355"/>
                <a:ext cx="432000" cy="43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027" name="Group 1026"/>
              <p:cNvGrpSpPr/>
              <p:nvPr/>
            </p:nvGrpSpPr>
            <p:grpSpPr>
              <a:xfrm>
                <a:off x="625608" y="2869238"/>
                <a:ext cx="196850" cy="256887"/>
                <a:chOff x="-429218" y="3615342"/>
                <a:chExt cx="334963" cy="277812"/>
              </a:xfrm>
            </p:grpSpPr>
            <p:sp>
              <p:nvSpPr>
                <p:cNvPr id="38" name="Freeform 32"/>
                <p:cNvSpPr>
                  <a:spLocks/>
                </p:cNvSpPr>
                <p:nvPr/>
              </p:nvSpPr>
              <p:spPr bwMode="auto">
                <a:xfrm>
                  <a:off x="-429218" y="3615342"/>
                  <a:ext cx="138113" cy="100013"/>
                </a:xfrm>
                <a:custGeom>
                  <a:avLst/>
                  <a:gdLst>
                    <a:gd name="T0" fmla="*/ 0 w 87"/>
                    <a:gd name="T1" fmla="*/ 38 h 63"/>
                    <a:gd name="T2" fmla="*/ 25 w 87"/>
                    <a:gd name="T3" fmla="*/ 63 h 63"/>
                    <a:gd name="T4" fmla="*/ 87 w 87"/>
                    <a:gd name="T5" fmla="*/ 0 h 63"/>
                  </a:gdLst>
                  <a:ahLst/>
                  <a:cxnLst>
                    <a:cxn ang="0">
                      <a:pos x="T0" y="T1"/>
                    </a:cxn>
                    <a:cxn ang="0">
                      <a:pos x="T2" y="T3"/>
                    </a:cxn>
                    <a:cxn ang="0">
                      <a:pos x="T4" y="T5"/>
                    </a:cxn>
                  </a:cxnLst>
                  <a:rect l="0" t="0" r="r" b="b"/>
                  <a:pathLst>
                    <a:path w="87" h="63">
                      <a:moveTo>
                        <a:pt x="0" y="38"/>
                      </a:moveTo>
                      <a:lnTo>
                        <a:pt x="25" y="63"/>
                      </a:lnTo>
                      <a:lnTo>
                        <a:pt x="87" y="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9" name="Freeform 33"/>
                <p:cNvSpPr>
                  <a:spLocks/>
                </p:cNvSpPr>
                <p:nvPr/>
              </p:nvSpPr>
              <p:spPr bwMode="auto">
                <a:xfrm>
                  <a:off x="-429218" y="3794729"/>
                  <a:ext cx="138113" cy="98425"/>
                </a:xfrm>
                <a:custGeom>
                  <a:avLst/>
                  <a:gdLst>
                    <a:gd name="T0" fmla="*/ 0 w 87"/>
                    <a:gd name="T1" fmla="*/ 37 h 62"/>
                    <a:gd name="T2" fmla="*/ 25 w 87"/>
                    <a:gd name="T3" fmla="*/ 62 h 62"/>
                    <a:gd name="T4" fmla="*/ 87 w 87"/>
                    <a:gd name="T5" fmla="*/ 0 h 62"/>
                  </a:gdLst>
                  <a:ahLst/>
                  <a:cxnLst>
                    <a:cxn ang="0">
                      <a:pos x="T0" y="T1"/>
                    </a:cxn>
                    <a:cxn ang="0">
                      <a:pos x="T2" y="T3"/>
                    </a:cxn>
                    <a:cxn ang="0">
                      <a:pos x="T4" y="T5"/>
                    </a:cxn>
                  </a:cxnLst>
                  <a:rect l="0" t="0" r="r" b="b"/>
                  <a:pathLst>
                    <a:path w="87" h="62">
                      <a:moveTo>
                        <a:pt x="0" y="37"/>
                      </a:moveTo>
                      <a:lnTo>
                        <a:pt x="25" y="62"/>
                      </a:lnTo>
                      <a:lnTo>
                        <a:pt x="87" y="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0" name="Line 34"/>
                <p:cNvSpPr>
                  <a:spLocks noChangeShapeType="1"/>
                </p:cNvSpPr>
                <p:nvPr/>
              </p:nvSpPr>
              <p:spPr bwMode="auto">
                <a:xfrm>
                  <a:off x="-253005" y="3694717"/>
                  <a:ext cx="158750"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1" name="Line 35"/>
                <p:cNvSpPr>
                  <a:spLocks noChangeShapeType="1"/>
                </p:cNvSpPr>
                <p:nvPr/>
              </p:nvSpPr>
              <p:spPr bwMode="auto">
                <a:xfrm>
                  <a:off x="-253005" y="3874104"/>
                  <a:ext cx="158750"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grpSp>
        </p:grpSp>
        <p:grpSp>
          <p:nvGrpSpPr>
            <p:cNvPr id="29" name="Group 28"/>
            <p:cNvGrpSpPr/>
            <p:nvPr/>
          </p:nvGrpSpPr>
          <p:grpSpPr>
            <a:xfrm>
              <a:off x="514583" y="2161206"/>
              <a:ext cx="518081" cy="518081"/>
              <a:chOff x="447733" y="2116082"/>
              <a:chExt cx="518081" cy="518081"/>
            </a:xfrm>
          </p:grpSpPr>
          <p:sp>
            <p:nvSpPr>
              <p:cNvPr id="19" name="Oval 18"/>
              <p:cNvSpPr/>
              <p:nvPr/>
            </p:nvSpPr>
            <p:spPr>
              <a:xfrm>
                <a:off x="488882" y="2153044"/>
                <a:ext cx="432000" cy="432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1" name="Picture 30" descr="Speaker ic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733" y="2116082"/>
                <a:ext cx="518081" cy="518081"/>
              </a:xfrm>
              <a:prstGeom prst="rect">
                <a:avLst/>
              </a:prstGeom>
            </p:spPr>
          </p:pic>
        </p:grpSp>
        <p:grpSp>
          <p:nvGrpSpPr>
            <p:cNvPr id="54" name="Group 53"/>
            <p:cNvGrpSpPr/>
            <p:nvPr/>
          </p:nvGrpSpPr>
          <p:grpSpPr>
            <a:xfrm>
              <a:off x="557623" y="1568136"/>
              <a:ext cx="432000" cy="443181"/>
              <a:chOff x="488882" y="1511647"/>
              <a:chExt cx="432000" cy="443181"/>
            </a:xfrm>
          </p:grpSpPr>
          <p:sp>
            <p:nvSpPr>
              <p:cNvPr id="18" name="Oval 17"/>
              <p:cNvSpPr/>
              <p:nvPr/>
            </p:nvSpPr>
            <p:spPr>
              <a:xfrm>
                <a:off x="488882" y="1511647"/>
                <a:ext cx="432000" cy="43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descr="Book Ico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0429" y="1554038"/>
                <a:ext cx="400790" cy="400790"/>
              </a:xfrm>
              <a:prstGeom prst="rect">
                <a:avLst/>
              </a:prstGeom>
            </p:spPr>
          </p:pic>
        </p:grpSp>
      </p:grpSp>
      <p:sp>
        <p:nvSpPr>
          <p:cNvPr id="4" name="Rectangle 3"/>
          <p:cNvSpPr/>
          <p:nvPr/>
        </p:nvSpPr>
        <p:spPr>
          <a:xfrm>
            <a:off x="1015548" y="1521197"/>
            <a:ext cx="5556397" cy="4811574"/>
          </a:xfrm>
          <a:prstGeom prst="rect">
            <a:avLst/>
          </a:prstGeom>
        </p:spPr>
        <p:txBody>
          <a:bodyPr wrap="square" numCol="1">
            <a:spAutoFit/>
          </a:bodyPr>
          <a:lstStyle/>
          <a:p>
            <a:pPr lvl="0" algn="just">
              <a:lnSpc>
                <a:spcPts val="1600"/>
              </a:lnSpc>
            </a:pPr>
            <a:r>
              <a:rPr lang="en-US" sz="1200" b="1" dirty="0">
                <a:latin typeface="Helvetica" panose="020B0604020202020204" pitchFamily="34" charset="0"/>
                <a:ea typeface="Times New Roman" panose="02020603050405020304" pitchFamily="18" charset="0"/>
                <a:cs typeface="Times New Roman" panose="02020603050405020304" pitchFamily="18" charset="0"/>
              </a:rPr>
              <a:t>Simple definitions </a:t>
            </a:r>
            <a:r>
              <a:rPr lang="en-US" sz="1200" dirty="0">
                <a:latin typeface="Helvetica" panose="020B0604020202020204" pitchFamily="34" charset="0"/>
                <a:ea typeface="Times New Roman" panose="02020603050405020304" pitchFamily="18" charset="0"/>
                <a:cs typeface="Times New Roman" panose="02020603050405020304" pitchFamily="18" charset="0"/>
              </a:rPr>
              <a:t>of technical terms, </a:t>
            </a:r>
            <a:r>
              <a:rPr lang="en-US" sz="1200" dirty="0" err="1">
                <a:latin typeface="Helvetica" panose="020B0604020202020204" pitchFamily="34" charset="0"/>
                <a:ea typeface="Times New Roman" panose="02020603050405020304" pitchFamily="18" charset="0"/>
                <a:cs typeface="Times New Roman" panose="02020603050405020304" pitchFamily="18" charset="0"/>
              </a:rPr>
              <a:t>e.g</a:t>
            </a:r>
            <a:r>
              <a:rPr lang="en-US" sz="1200" dirty="0">
                <a:latin typeface="Helvetica" panose="020B0604020202020204" pitchFamily="34" charset="0"/>
                <a:ea typeface="Times New Roman" panose="02020603050405020304" pitchFamily="18" charset="0"/>
                <a:cs typeface="Times New Roman" panose="02020603050405020304" pitchFamily="18" charset="0"/>
              </a:rPr>
              <a:t>, kilowatt-hours, tariffs, should be tested to improve comprehension of </a:t>
            </a:r>
            <a:r>
              <a:rPr lang="en-US" sz="1200" dirty="0" smtClean="0">
                <a:latin typeface="Helvetica" panose="020B0604020202020204" pitchFamily="34" charset="0"/>
                <a:ea typeface="Times New Roman" panose="02020603050405020304" pitchFamily="18" charset="0"/>
                <a:cs typeface="Times New Roman" panose="02020603050405020304" pitchFamily="18" charset="0"/>
              </a:rPr>
              <a:t>bills. </a:t>
            </a:r>
            <a:endParaRPr lang="en-US" sz="1200" dirty="0">
              <a:latin typeface="Helvetica" panose="020B0604020202020204" pitchFamily="34" charset="0"/>
              <a:ea typeface="Times New Roman" panose="02020603050405020304" pitchFamily="18" charset="0"/>
              <a:cs typeface="Times New Roman" panose="02020603050405020304" pitchFamily="18" charset="0"/>
            </a:endParaRPr>
          </a:p>
          <a:p>
            <a:pPr lvl="0" algn="just">
              <a:lnSpc>
                <a:spcPts val="1600"/>
              </a:lnSpc>
            </a:pPr>
            <a:endParaRPr lang="en-US" sz="1200" dirty="0">
              <a:latin typeface="Helvetica" panose="020B0604020202020204" pitchFamily="34" charset="0"/>
              <a:ea typeface="Times New Roman" panose="02020603050405020304" pitchFamily="18" charset="0"/>
              <a:cs typeface="Times New Roman" panose="02020603050405020304" pitchFamily="18" charset="0"/>
            </a:endParaRPr>
          </a:p>
          <a:p>
            <a:pPr lvl="0" algn="just">
              <a:lnSpc>
                <a:spcPts val="1600"/>
              </a:lnSpc>
            </a:pPr>
            <a:r>
              <a:rPr lang="en-US" sz="12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The presentation of </a:t>
            </a:r>
            <a:r>
              <a:rPr lang="en-US" sz="1200" b="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calls to action </a:t>
            </a:r>
            <a:r>
              <a:rPr lang="en-US" sz="12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(for switching </a:t>
            </a:r>
            <a:r>
              <a:rPr lang="en-US" sz="1200" dirty="0" err="1">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behaviour</a:t>
            </a:r>
            <a:r>
              <a:rPr lang="en-US" sz="12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should be tested to improve understanding of consumers while </a:t>
            </a:r>
            <a:r>
              <a:rPr lang="en-US" sz="1200" dirty="0" err="1">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minimising</a:t>
            </a:r>
            <a:r>
              <a:rPr lang="en-US" sz="12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distrust.</a:t>
            </a:r>
            <a:endParaRPr lang="en-AU" sz="12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endParaRPr>
          </a:p>
          <a:p>
            <a:pPr lvl="0" algn="just">
              <a:lnSpc>
                <a:spcPts val="1600"/>
              </a:lnSpc>
            </a:pPr>
            <a:endParaRPr lang="en-US" sz="12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endParaRPr>
          </a:p>
          <a:p>
            <a:pPr lvl="0" algn="just">
              <a:lnSpc>
                <a:spcPts val="1600"/>
              </a:lnSpc>
            </a:pPr>
            <a:r>
              <a:rPr lang="en-US" sz="12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 </a:t>
            </a:r>
            <a:r>
              <a:rPr lang="en-US" sz="1200" dirty="0" err="1">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standardised</a:t>
            </a:r>
            <a:r>
              <a:rPr lang="en-US" sz="12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summary of </a:t>
            </a:r>
            <a:r>
              <a:rPr lang="en-US" sz="1200" b="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plan characteristics </a:t>
            </a:r>
            <a:r>
              <a:rPr lang="en-US" sz="12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placed on the front page should be tested for its potential to improve comprehension of a plan. </a:t>
            </a:r>
          </a:p>
          <a:p>
            <a:pPr lvl="0" algn="just">
              <a:lnSpc>
                <a:spcPts val="1600"/>
              </a:lnSpc>
            </a:pPr>
            <a:endParaRPr lang="en-US" sz="1200" dirty="0">
              <a:solidFill>
                <a:srgbClr val="000000"/>
              </a:solidFill>
              <a:latin typeface="Helvetica" panose="020B0604020202020204" pitchFamily="34" charset="0"/>
              <a:cs typeface="Times New Roman" panose="02020603050405020304" pitchFamily="18" charset="0"/>
            </a:endParaRPr>
          </a:p>
          <a:p>
            <a:pPr lvl="0" algn="just">
              <a:lnSpc>
                <a:spcPts val="1600"/>
              </a:lnSpc>
            </a:pPr>
            <a:r>
              <a:rPr lang="en-US" sz="12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Different displays of total usage in </a:t>
            </a:r>
            <a:r>
              <a:rPr lang="en-US" sz="1200" b="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historical usage </a:t>
            </a:r>
            <a:r>
              <a:rPr lang="en-US" sz="12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graphs should be tested to improve comprehension of bills.</a:t>
            </a:r>
            <a:endParaRPr lang="en-AU" sz="12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endParaRPr>
          </a:p>
          <a:p>
            <a:pPr lvl="0" algn="just">
              <a:lnSpc>
                <a:spcPts val="1600"/>
              </a:lnSpc>
            </a:pPr>
            <a:endParaRPr lang="en-US" sz="12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endParaRPr>
          </a:p>
          <a:p>
            <a:pPr lvl="0" algn="just">
              <a:lnSpc>
                <a:spcPts val="1600"/>
              </a:lnSpc>
            </a:pPr>
            <a:r>
              <a:rPr lang="en-US" sz="12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The impact of </a:t>
            </a:r>
            <a:r>
              <a:rPr lang="en-US" sz="1200" b="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taking non-essential information off bills</a:t>
            </a:r>
            <a:r>
              <a:rPr lang="en-US" sz="12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and/or delivering it through alternative means (such as a link from the bill to a website) should be tested to determine whether it would improve comprehension.</a:t>
            </a:r>
          </a:p>
          <a:p>
            <a:pPr lvl="0" algn="just">
              <a:lnSpc>
                <a:spcPts val="1600"/>
              </a:lnSpc>
            </a:pPr>
            <a:endParaRPr lang="en-US" sz="12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endParaRPr>
          </a:p>
          <a:p>
            <a:pPr lvl="0" algn="just">
              <a:lnSpc>
                <a:spcPts val="1600"/>
              </a:lnSpc>
            </a:pPr>
            <a:r>
              <a:rPr lang="en-US" sz="12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The efficacy and format of </a:t>
            </a:r>
            <a:r>
              <a:rPr lang="en-US" sz="1200" b="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peer comparison </a:t>
            </a:r>
            <a:r>
              <a:rPr lang="en-US" sz="12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(benchmarking) energy usage graphs should be tested to improve comprehension for consumers and reduce costs for businesses receiving complaints. </a:t>
            </a:r>
          </a:p>
          <a:p>
            <a:pPr lvl="0" algn="just">
              <a:lnSpc>
                <a:spcPts val="1600"/>
              </a:lnSpc>
            </a:pPr>
            <a:endParaRPr lang="en-US" sz="12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endParaRPr>
          </a:p>
          <a:p>
            <a:pPr algn="just">
              <a:lnSpc>
                <a:spcPts val="1600"/>
              </a:lnSpc>
            </a:pPr>
            <a:r>
              <a:rPr lang="en-US" sz="1200" b="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Communication of solar power </a:t>
            </a:r>
            <a:r>
              <a:rPr lang="en-US" sz="12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in bills should be tested to help consumers more accurately evaluate the value of their solar system and </a:t>
            </a:r>
            <a:r>
              <a:rPr lang="en-US" sz="1200" dirty="0" err="1">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optimise</a:t>
            </a:r>
            <a:r>
              <a:rPr lang="en-US" sz="12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their consumption</a:t>
            </a:r>
            <a:r>
              <a:rPr lang="en-AU" sz="12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t>
            </a:r>
          </a:p>
        </p:txBody>
      </p:sp>
      <p:sp>
        <p:nvSpPr>
          <p:cNvPr id="8" name="Text Placeholder 4"/>
          <p:cNvSpPr>
            <a:spLocks noGrp="1"/>
          </p:cNvSpPr>
          <p:nvPr>
            <p:ph type="body" sz="quarter" idx="14"/>
          </p:nvPr>
        </p:nvSpPr>
        <p:spPr>
          <a:xfrm>
            <a:off x="461205" y="1114565"/>
            <a:ext cx="4822337" cy="329653"/>
          </a:xfrm>
        </p:spPr>
        <p:txBody>
          <a:bodyPr numCol="1" spcCol="360000"/>
          <a:lstStyle/>
          <a:p>
            <a:r>
              <a:rPr lang="en-US" b="1" dirty="0" smtClean="0"/>
              <a:t>The gaps in the literature that we identified included:</a:t>
            </a:r>
            <a:endParaRPr lang="en-US" b="1" dirty="0"/>
          </a:p>
          <a:p>
            <a:pPr algn="just"/>
            <a:endParaRPr lang="en-US" b="1" dirty="0"/>
          </a:p>
          <a:p>
            <a:endParaRPr lang="en-AU" b="1" dirty="0"/>
          </a:p>
        </p:txBody>
      </p:sp>
      <p:sp>
        <p:nvSpPr>
          <p:cNvPr id="2" name="Title 1"/>
          <p:cNvSpPr>
            <a:spLocks noGrp="1"/>
          </p:cNvSpPr>
          <p:nvPr>
            <p:ph type="title"/>
          </p:nvPr>
        </p:nvSpPr>
        <p:spPr>
          <a:xfrm>
            <a:off x="479425" y="486189"/>
            <a:ext cx="5931535" cy="387798"/>
          </a:xfrm>
        </p:spPr>
        <p:txBody>
          <a:bodyPr/>
          <a:lstStyle/>
          <a:p>
            <a:r>
              <a:rPr lang="en-AU" dirty="0" smtClean="0"/>
              <a:t>We identified gaps in the literature</a:t>
            </a:r>
            <a:endParaRPr lang="en-AU" dirty="0"/>
          </a:p>
        </p:txBody>
      </p:sp>
    </p:spTree>
    <p:extLst>
      <p:ext uri="{BB962C8B-B14F-4D97-AF65-F5344CB8AC3E}">
        <p14:creationId xmlns:p14="http://schemas.microsoft.com/office/powerpoint/2010/main" val="275175063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500C9E6-702F-A843-8A04-80C500C6891A}" type="slidenum">
              <a:rPr lang="en-AU" smtClean="0"/>
              <a:t>70</a:t>
            </a:fld>
            <a:endParaRPr lang="en-AU"/>
          </a:p>
        </p:txBody>
      </p:sp>
      <p:sp>
        <p:nvSpPr>
          <p:cNvPr id="9" name="Rectangle 8"/>
          <p:cNvSpPr/>
          <p:nvPr/>
        </p:nvSpPr>
        <p:spPr>
          <a:xfrm>
            <a:off x="591850" y="5836437"/>
            <a:ext cx="10470891" cy="276999"/>
          </a:xfrm>
          <a:prstGeom prst="rect">
            <a:avLst/>
          </a:prstGeom>
        </p:spPr>
        <p:txBody>
          <a:bodyPr wrap="square">
            <a:spAutoFit/>
          </a:bodyPr>
          <a:lstStyle/>
          <a:p>
            <a:pPr lvl="0">
              <a:spcBef>
                <a:spcPts val="700"/>
              </a:spcBef>
            </a:pPr>
            <a:r>
              <a:rPr lang="en-US" sz="1200" dirty="0">
                <a:solidFill>
                  <a:srgbClr val="000000"/>
                </a:solidFill>
              </a:rPr>
              <a:t>The technical appendix and data files are available at: </a:t>
            </a:r>
            <a:r>
              <a:rPr lang="en-US" sz="1200" dirty="0">
                <a:solidFill>
                  <a:srgbClr val="000000"/>
                </a:solidFill>
                <a:hlinkClick r:id="rId2"/>
              </a:rPr>
              <a:t>https://behaviouraleconomics.pmc.gov.au/projects/improving-energy-bills</a:t>
            </a:r>
            <a:endParaRPr lang="en-US" sz="1200" dirty="0">
              <a:solidFill>
                <a:srgbClr val="000000"/>
              </a:solidFill>
            </a:endParaRPr>
          </a:p>
        </p:txBody>
      </p:sp>
      <p:sp>
        <p:nvSpPr>
          <p:cNvPr id="5" name="Text Placeholder 4"/>
          <p:cNvSpPr>
            <a:spLocks noGrp="1"/>
          </p:cNvSpPr>
          <p:nvPr>
            <p:ph type="body" sz="quarter" idx="14"/>
          </p:nvPr>
        </p:nvSpPr>
        <p:spPr>
          <a:xfrm>
            <a:off x="591850" y="2123356"/>
            <a:ext cx="11120725" cy="3049226"/>
          </a:xfrm>
        </p:spPr>
        <p:txBody>
          <a:bodyPr numCol="2" spcCol="540000"/>
          <a:lstStyle/>
          <a:p>
            <a:pPr marL="171450" indent="-171450">
              <a:buFont typeface="Arial" panose="020B0604020202020204" pitchFamily="34" charset="0"/>
              <a:buChar char="•"/>
            </a:pPr>
            <a:r>
              <a:rPr lang="en-US" sz="1200" b="1" dirty="0" smtClean="0">
                <a:solidFill>
                  <a:schemeClr val="tx1"/>
                </a:solidFill>
              </a:rPr>
              <a:t>Data quality and sample characteristics</a:t>
            </a:r>
            <a:r>
              <a:rPr lang="en-US" sz="1200" dirty="0">
                <a:solidFill>
                  <a:schemeClr val="tx1"/>
                </a:solidFill>
              </a:rPr>
              <a:t> – </a:t>
            </a:r>
            <a:r>
              <a:rPr lang="en-US" sz="1200" dirty="0" smtClean="0">
                <a:solidFill>
                  <a:schemeClr val="tx1"/>
                </a:solidFill>
              </a:rPr>
              <a:t>A discussion of how we addressed data quality issues, and a summary of the </a:t>
            </a:r>
            <a:r>
              <a:rPr lang="en-US" sz="1200" dirty="0">
                <a:solidFill>
                  <a:schemeClr val="tx1"/>
                </a:solidFill>
              </a:rPr>
              <a:t>demographic characteristics of our two </a:t>
            </a:r>
            <a:r>
              <a:rPr lang="en-US" sz="1200" dirty="0" smtClean="0">
                <a:solidFill>
                  <a:schemeClr val="tx1"/>
                </a:solidFill>
              </a:rPr>
              <a:t>samples.</a:t>
            </a:r>
            <a:endParaRPr lang="en-US" sz="1200" b="1" dirty="0" smtClean="0">
              <a:solidFill>
                <a:schemeClr val="tx1"/>
              </a:solidFill>
            </a:endParaRPr>
          </a:p>
          <a:p>
            <a:pPr marL="171450" indent="-171450">
              <a:buFont typeface="Arial" panose="020B0604020202020204" pitchFamily="34" charset="0"/>
              <a:buChar char="•"/>
            </a:pPr>
            <a:r>
              <a:rPr lang="en-US" sz="1200" b="1" dirty="0" smtClean="0">
                <a:solidFill>
                  <a:schemeClr val="tx1"/>
                </a:solidFill>
              </a:rPr>
              <a:t>Survey design and questions </a:t>
            </a:r>
            <a:r>
              <a:rPr lang="en-US" sz="1200" dirty="0" smtClean="0">
                <a:solidFill>
                  <a:schemeClr val="tx1"/>
                </a:solidFill>
              </a:rPr>
              <a:t>– Description of the survey design, including the full set of survey questions</a:t>
            </a:r>
          </a:p>
          <a:p>
            <a:pPr marL="171450" indent="-171450">
              <a:buFont typeface="Arial" panose="020B0604020202020204" pitchFamily="34" charset="0"/>
              <a:buChar char="•"/>
            </a:pPr>
            <a:r>
              <a:rPr lang="en-US" sz="1200" b="1" dirty="0" smtClean="0">
                <a:solidFill>
                  <a:schemeClr val="tx1"/>
                </a:solidFill>
              </a:rPr>
              <a:t>Overview of the experimental design and analysis for the 6 RCTs</a:t>
            </a:r>
            <a:endParaRPr lang="en-US" sz="1200" b="1" dirty="0">
              <a:solidFill>
                <a:schemeClr val="tx1"/>
              </a:solidFill>
            </a:endParaRPr>
          </a:p>
          <a:p>
            <a:pPr marL="171450" indent="-171450">
              <a:buFont typeface="Arial" panose="020B0604020202020204" pitchFamily="34" charset="0"/>
              <a:buChar char="•"/>
            </a:pPr>
            <a:r>
              <a:rPr lang="en-US" sz="1200" b="1" dirty="0" smtClean="0">
                <a:solidFill>
                  <a:schemeClr val="tx1"/>
                </a:solidFill>
              </a:rPr>
              <a:t>Details of the experimental design and analysis for the 6 RCTs:</a:t>
            </a:r>
          </a:p>
          <a:p>
            <a:pPr marL="315450" lvl="3" indent="-171450">
              <a:buClr>
                <a:schemeClr val="tx1"/>
              </a:buClr>
            </a:pPr>
            <a:r>
              <a:rPr lang="en-US" sz="1200" i="1" dirty="0" smtClean="0">
                <a:solidFill>
                  <a:schemeClr val="tx1"/>
                </a:solidFill>
              </a:rPr>
              <a:t>Length </a:t>
            </a:r>
            <a:r>
              <a:rPr lang="en-US" sz="1200" i="1" dirty="0">
                <a:solidFill>
                  <a:schemeClr val="tx1"/>
                </a:solidFill>
              </a:rPr>
              <a:t>and layout </a:t>
            </a:r>
            <a:r>
              <a:rPr lang="en-US" sz="1200" i="1" dirty="0" smtClean="0">
                <a:solidFill>
                  <a:schemeClr val="tx1"/>
                </a:solidFill>
              </a:rPr>
              <a:t>(RCT A1</a:t>
            </a:r>
            <a:r>
              <a:rPr lang="en-US" sz="1200" i="1" dirty="0">
                <a:solidFill>
                  <a:schemeClr val="tx1"/>
                </a:solidFill>
              </a:rPr>
              <a:t>)</a:t>
            </a:r>
            <a:r>
              <a:rPr lang="en-US" sz="1200" b="1" dirty="0">
                <a:solidFill>
                  <a:schemeClr val="tx1"/>
                </a:solidFill>
              </a:rPr>
              <a:t> </a:t>
            </a:r>
            <a:r>
              <a:rPr lang="en-US" sz="1200" dirty="0">
                <a:solidFill>
                  <a:schemeClr val="tx1"/>
                </a:solidFill>
              </a:rPr>
              <a:t>– tested for cognitive overload in full energy bills. </a:t>
            </a:r>
            <a:r>
              <a:rPr lang="en-US" sz="1200" dirty="0" smtClean="0">
                <a:solidFill>
                  <a:schemeClr val="tx1"/>
                </a:solidFill>
              </a:rPr>
              <a:t>This trial investigated </a:t>
            </a:r>
            <a:r>
              <a:rPr lang="en-US" sz="1200" dirty="0">
                <a:solidFill>
                  <a:schemeClr val="tx1"/>
                </a:solidFill>
              </a:rPr>
              <a:t>whether the length and layout of the bill impacts comprehension. We used bills of varying lengths and layouts to determine if providing additional information causes information overload. </a:t>
            </a:r>
            <a:endParaRPr lang="en-US" sz="1200" dirty="0"/>
          </a:p>
          <a:p>
            <a:pPr marL="315450" lvl="3" indent="-171450">
              <a:buClr>
                <a:schemeClr val="tx1"/>
              </a:buClr>
            </a:pPr>
            <a:r>
              <a:rPr lang="en-US" sz="1200" i="1" dirty="0">
                <a:solidFill>
                  <a:schemeClr val="tx1"/>
                </a:solidFill>
              </a:rPr>
              <a:t>Reference price </a:t>
            </a:r>
            <a:r>
              <a:rPr lang="en-US" sz="1200" i="1" dirty="0" smtClean="0">
                <a:solidFill>
                  <a:schemeClr val="tx1"/>
                </a:solidFill>
              </a:rPr>
              <a:t>(RCT A2</a:t>
            </a:r>
            <a:r>
              <a:rPr lang="en-US" sz="1200" i="1" dirty="0">
                <a:solidFill>
                  <a:schemeClr val="tx1"/>
                </a:solidFill>
              </a:rPr>
              <a:t>)</a:t>
            </a:r>
            <a:r>
              <a:rPr lang="en-US" sz="1200" b="1" dirty="0">
                <a:solidFill>
                  <a:schemeClr val="tx1"/>
                </a:solidFill>
              </a:rPr>
              <a:t> </a:t>
            </a:r>
            <a:r>
              <a:rPr lang="en-US" sz="1200" dirty="0">
                <a:solidFill>
                  <a:schemeClr val="tx1"/>
                </a:solidFill>
              </a:rPr>
              <a:t>– tested the inclusion of the ‘reference price’ on the bill. </a:t>
            </a:r>
            <a:endParaRPr lang="en-US" sz="1200" dirty="0"/>
          </a:p>
          <a:p>
            <a:pPr marL="315450" lvl="3" indent="-171450">
              <a:buClr>
                <a:schemeClr val="tx1"/>
              </a:buClr>
            </a:pPr>
            <a:r>
              <a:rPr lang="en-US" sz="1200" i="1" dirty="0">
                <a:solidFill>
                  <a:schemeClr val="tx1"/>
                </a:solidFill>
              </a:rPr>
              <a:t>Detailed charges table </a:t>
            </a:r>
            <a:r>
              <a:rPr lang="en-US" sz="1200" i="1" dirty="0" smtClean="0">
                <a:solidFill>
                  <a:schemeClr val="tx1"/>
                </a:solidFill>
              </a:rPr>
              <a:t>(RCT A3</a:t>
            </a:r>
            <a:r>
              <a:rPr lang="en-US" sz="1200" i="1" dirty="0">
                <a:solidFill>
                  <a:schemeClr val="tx1"/>
                </a:solidFill>
              </a:rPr>
              <a:t>)</a:t>
            </a:r>
            <a:r>
              <a:rPr lang="en-US" sz="1200" b="1" dirty="0">
                <a:solidFill>
                  <a:schemeClr val="tx1"/>
                </a:solidFill>
              </a:rPr>
              <a:t> </a:t>
            </a:r>
            <a:r>
              <a:rPr lang="en-US" sz="1200" dirty="0">
                <a:solidFill>
                  <a:schemeClr val="tx1"/>
                </a:solidFill>
              </a:rPr>
              <a:t>– tested alternative presentations of the detailed charges table. </a:t>
            </a:r>
            <a:endParaRPr lang="en-US" sz="1200" dirty="0"/>
          </a:p>
          <a:p>
            <a:pPr marL="315450" lvl="3" indent="-171450">
              <a:buClr>
                <a:schemeClr val="tx1"/>
              </a:buClr>
            </a:pPr>
            <a:r>
              <a:rPr lang="en-US" sz="1200" i="1" dirty="0">
                <a:solidFill>
                  <a:schemeClr val="tx1"/>
                </a:solidFill>
              </a:rPr>
              <a:t>Plan summary, best offer &amp; definitions </a:t>
            </a:r>
            <a:r>
              <a:rPr lang="en-US" sz="1200" i="1" dirty="0" smtClean="0">
                <a:solidFill>
                  <a:schemeClr val="tx1"/>
                </a:solidFill>
              </a:rPr>
              <a:t>(RCT B1</a:t>
            </a:r>
            <a:r>
              <a:rPr lang="en-US" sz="1200" i="1" dirty="0">
                <a:solidFill>
                  <a:schemeClr val="tx1"/>
                </a:solidFill>
              </a:rPr>
              <a:t>)</a:t>
            </a:r>
            <a:r>
              <a:rPr lang="en-US" sz="1200" b="1" dirty="0">
                <a:solidFill>
                  <a:schemeClr val="tx1"/>
                </a:solidFill>
              </a:rPr>
              <a:t> </a:t>
            </a:r>
            <a:r>
              <a:rPr lang="en-US" sz="1200" dirty="0" smtClean="0">
                <a:solidFill>
                  <a:schemeClr val="tx1"/>
                </a:solidFill>
              </a:rPr>
              <a:t>– tested the impact of including a plan summary, a ‘best offer’ prompt </a:t>
            </a:r>
            <a:r>
              <a:rPr lang="en-US" sz="1200" dirty="0">
                <a:solidFill>
                  <a:schemeClr val="tx1"/>
                </a:solidFill>
              </a:rPr>
              <a:t>to switch </a:t>
            </a:r>
            <a:r>
              <a:rPr lang="en-US" sz="1200" dirty="0" smtClean="0">
                <a:solidFill>
                  <a:schemeClr val="tx1"/>
                </a:solidFill>
              </a:rPr>
              <a:t>plans, and/or a definitions box.</a:t>
            </a:r>
            <a:endParaRPr lang="en-US" sz="1200" dirty="0"/>
          </a:p>
          <a:p>
            <a:pPr marL="315450" lvl="3" indent="-171450">
              <a:buClr>
                <a:schemeClr val="tx1"/>
              </a:buClr>
            </a:pPr>
            <a:r>
              <a:rPr lang="en-US" sz="1200" i="1" dirty="0">
                <a:solidFill>
                  <a:schemeClr val="tx1"/>
                </a:solidFill>
              </a:rPr>
              <a:t>Benchmarks </a:t>
            </a:r>
            <a:r>
              <a:rPr lang="en-US" sz="1200" i="1" dirty="0" smtClean="0">
                <a:solidFill>
                  <a:schemeClr val="tx1"/>
                </a:solidFill>
              </a:rPr>
              <a:t>(RCT B2</a:t>
            </a:r>
            <a:r>
              <a:rPr lang="en-US" sz="1200" i="1" dirty="0">
                <a:solidFill>
                  <a:schemeClr val="tx1"/>
                </a:solidFill>
              </a:rPr>
              <a:t>)</a:t>
            </a:r>
            <a:r>
              <a:rPr lang="en-US" sz="1200" b="1" dirty="0">
                <a:solidFill>
                  <a:schemeClr val="tx1"/>
                </a:solidFill>
              </a:rPr>
              <a:t> </a:t>
            </a:r>
            <a:r>
              <a:rPr lang="en-US" sz="1200" dirty="0">
                <a:solidFill>
                  <a:schemeClr val="tx1"/>
                </a:solidFill>
              </a:rPr>
              <a:t>– </a:t>
            </a:r>
            <a:r>
              <a:rPr lang="en-US" sz="1200" dirty="0" smtClean="0">
                <a:solidFill>
                  <a:schemeClr val="tx1"/>
                </a:solidFill>
              </a:rPr>
              <a:t>tested the design of benchmark peer </a:t>
            </a:r>
            <a:r>
              <a:rPr lang="en-US" sz="1200" dirty="0">
                <a:solidFill>
                  <a:schemeClr val="tx1"/>
                </a:solidFill>
              </a:rPr>
              <a:t>comparisons </a:t>
            </a:r>
            <a:endParaRPr lang="en-US" sz="1200" dirty="0"/>
          </a:p>
          <a:p>
            <a:pPr marL="315450" lvl="3" indent="-171450">
              <a:buClr>
                <a:schemeClr val="tx1"/>
              </a:buClr>
            </a:pPr>
            <a:r>
              <a:rPr lang="en-US" sz="1200" i="1" dirty="0">
                <a:solidFill>
                  <a:schemeClr val="tx1"/>
                </a:solidFill>
              </a:rPr>
              <a:t>Energy usage, solar exports </a:t>
            </a:r>
            <a:r>
              <a:rPr lang="en-US" sz="1200" i="1" dirty="0" smtClean="0">
                <a:solidFill>
                  <a:schemeClr val="tx1"/>
                </a:solidFill>
              </a:rPr>
              <a:t>and </a:t>
            </a:r>
            <a:r>
              <a:rPr lang="en-US" sz="1200" i="1" dirty="0">
                <a:solidFill>
                  <a:schemeClr val="tx1"/>
                </a:solidFill>
              </a:rPr>
              <a:t>definitions </a:t>
            </a:r>
            <a:r>
              <a:rPr lang="en-US" sz="1200" i="1" dirty="0" smtClean="0">
                <a:solidFill>
                  <a:schemeClr val="tx1"/>
                </a:solidFill>
              </a:rPr>
              <a:t>(RCT </a:t>
            </a:r>
            <a:r>
              <a:rPr lang="en-US" sz="1200" i="1" dirty="0">
                <a:solidFill>
                  <a:schemeClr val="tx1"/>
                </a:solidFill>
              </a:rPr>
              <a:t>B</a:t>
            </a:r>
            <a:r>
              <a:rPr lang="en-US" sz="1200" i="1" dirty="0" smtClean="0">
                <a:solidFill>
                  <a:schemeClr val="tx1"/>
                </a:solidFill>
              </a:rPr>
              <a:t>3</a:t>
            </a:r>
            <a:r>
              <a:rPr lang="en-US" sz="1200" i="1" dirty="0">
                <a:solidFill>
                  <a:schemeClr val="tx1"/>
                </a:solidFill>
              </a:rPr>
              <a:t>)</a:t>
            </a:r>
            <a:r>
              <a:rPr lang="en-US" sz="1200" b="1" dirty="0">
                <a:solidFill>
                  <a:schemeClr val="tx1"/>
                </a:solidFill>
              </a:rPr>
              <a:t> </a:t>
            </a:r>
            <a:r>
              <a:rPr lang="en-US" sz="1200" dirty="0" smtClean="0">
                <a:solidFill>
                  <a:schemeClr val="tx1"/>
                </a:solidFill>
              </a:rPr>
              <a:t>– tested the impact of the design of charts depicting historical energy usage </a:t>
            </a:r>
            <a:r>
              <a:rPr lang="en-US" sz="1200" dirty="0">
                <a:solidFill>
                  <a:schemeClr val="tx1"/>
                </a:solidFill>
              </a:rPr>
              <a:t>and solar </a:t>
            </a:r>
            <a:r>
              <a:rPr lang="en-US" sz="1200" dirty="0" smtClean="0">
                <a:solidFill>
                  <a:schemeClr val="tx1"/>
                </a:solidFill>
              </a:rPr>
              <a:t>exports; also tested the impact of a definitions box</a:t>
            </a:r>
            <a:endParaRPr lang="en-US" sz="1200" dirty="0"/>
          </a:p>
        </p:txBody>
      </p:sp>
      <p:sp>
        <p:nvSpPr>
          <p:cNvPr id="8" name="Rectangle 7"/>
          <p:cNvSpPr/>
          <p:nvPr/>
        </p:nvSpPr>
        <p:spPr>
          <a:xfrm>
            <a:off x="479423" y="1294823"/>
            <a:ext cx="11233151" cy="766877"/>
          </a:xfrm>
          <a:prstGeom prst="rect">
            <a:avLst/>
          </a:prstGeom>
        </p:spPr>
        <p:txBody>
          <a:bodyPr wrap="square">
            <a:spAutoFit/>
          </a:bodyPr>
          <a:lstStyle/>
          <a:p>
            <a:pPr lvl="0">
              <a:spcBef>
                <a:spcPts val="700"/>
              </a:spcBef>
            </a:pPr>
            <a:r>
              <a:rPr lang="en-US" sz="1400" b="1" dirty="0" smtClean="0">
                <a:solidFill>
                  <a:schemeClr val="accent1"/>
                </a:solidFill>
              </a:rPr>
              <a:t>The technical </a:t>
            </a:r>
            <a:r>
              <a:rPr lang="en-US" sz="1400" b="1" dirty="0">
                <a:solidFill>
                  <a:schemeClr val="accent1"/>
                </a:solidFill>
              </a:rPr>
              <a:t>appendix provides the supporting details for the results and analysis presented in this report. </a:t>
            </a:r>
            <a:endParaRPr lang="en-US" sz="1400" b="1" dirty="0" smtClean="0">
              <a:solidFill>
                <a:schemeClr val="accent1"/>
              </a:solidFill>
            </a:endParaRPr>
          </a:p>
          <a:p>
            <a:pPr>
              <a:spcBef>
                <a:spcPts val="700"/>
              </a:spcBef>
            </a:pPr>
            <a:r>
              <a:rPr lang="en-US" sz="1200" dirty="0">
                <a:solidFill>
                  <a:srgbClr val="000000"/>
                </a:solidFill>
              </a:rPr>
              <a:t>In addition, supporting data files contain cross-tabulations of the survey results, and the full statistical analysis for each </a:t>
            </a:r>
            <a:r>
              <a:rPr lang="en-US" sz="1200" dirty="0" err="1">
                <a:solidFill>
                  <a:srgbClr val="000000"/>
                </a:solidFill>
              </a:rPr>
              <a:t>randomised</a:t>
            </a:r>
            <a:r>
              <a:rPr lang="en-US" sz="1200" dirty="0">
                <a:solidFill>
                  <a:srgbClr val="000000"/>
                </a:solidFill>
              </a:rPr>
              <a:t> controlled trial (RCT). </a:t>
            </a:r>
            <a:r>
              <a:rPr lang="en-US" sz="1200" dirty="0" smtClean="0">
                <a:solidFill>
                  <a:srgbClr val="000000"/>
                </a:solidFill>
              </a:rPr>
              <a:t>The technical appendix is structured as follows:</a:t>
            </a:r>
            <a:endParaRPr lang="en-US" sz="1200" dirty="0">
              <a:solidFill>
                <a:srgbClr val="000000"/>
              </a:solidFill>
            </a:endParaRPr>
          </a:p>
        </p:txBody>
      </p:sp>
      <p:sp>
        <p:nvSpPr>
          <p:cNvPr id="2" name="Title 1"/>
          <p:cNvSpPr>
            <a:spLocks noGrp="1"/>
          </p:cNvSpPr>
          <p:nvPr>
            <p:ph type="title"/>
          </p:nvPr>
        </p:nvSpPr>
        <p:spPr/>
        <p:txBody>
          <a:bodyPr/>
          <a:lstStyle/>
          <a:p>
            <a:r>
              <a:rPr lang="en-AU" dirty="0" smtClean="0"/>
              <a:t>Technical appendix: overview</a:t>
            </a:r>
            <a:endParaRPr lang="en-AU" dirty="0"/>
          </a:p>
        </p:txBody>
      </p:sp>
    </p:spTree>
    <p:extLst>
      <p:ext uri="{BB962C8B-B14F-4D97-AF65-F5344CB8AC3E}">
        <p14:creationId xmlns:p14="http://schemas.microsoft.com/office/powerpoint/2010/main" val="8333586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500C9E6-702F-A843-8A04-80C500C6891A}" type="slidenum">
              <a:rPr lang="en-AU" smtClean="0"/>
              <a:t>71</a:t>
            </a:fld>
            <a:endParaRPr lang="en-AU"/>
          </a:p>
        </p:txBody>
      </p:sp>
      <p:sp>
        <p:nvSpPr>
          <p:cNvPr id="5" name="Text Placeholder 4"/>
          <p:cNvSpPr>
            <a:spLocks noGrp="1"/>
          </p:cNvSpPr>
          <p:nvPr>
            <p:ph type="body" sz="quarter" idx="14"/>
          </p:nvPr>
        </p:nvSpPr>
        <p:spPr>
          <a:xfrm>
            <a:off x="479424" y="988330"/>
            <a:ext cx="11233150" cy="5310293"/>
          </a:xfrm>
        </p:spPr>
        <p:txBody>
          <a:bodyPr numCol="2" spcCol="360000"/>
          <a:lstStyle/>
          <a:p>
            <a:pPr>
              <a:lnSpc>
                <a:spcPct val="107000"/>
              </a:lnSpc>
              <a:spcBef>
                <a:spcPts val="0"/>
              </a:spcBef>
              <a:spcAft>
                <a:spcPts val="600"/>
              </a:spcAft>
            </a:pPr>
            <a:r>
              <a:rPr lang="en-AU" sz="1000" dirty="0" err="1">
                <a:solidFill>
                  <a:schemeClr val="tx1"/>
                </a:solidFill>
                <a:ea typeface="Times New Roman" panose="02020603050405020304" pitchFamily="18" charset="0"/>
                <a:cs typeface="Times New Roman" panose="02020603050405020304" pitchFamily="18" charset="0"/>
              </a:rPr>
              <a:t>Accurassi</a:t>
            </a:r>
            <a:r>
              <a:rPr lang="en-AU" sz="1000" dirty="0">
                <a:solidFill>
                  <a:schemeClr val="tx1"/>
                </a:solidFill>
                <a:ea typeface="Times New Roman" panose="02020603050405020304" pitchFamily="18" charset="0"/>
                <a:cs typeface="Times New Roman" panose="02020603050405020304" pitchFamily="18" charset="0"/>
              </a:rPr>
              <a:t> (2020) </a:t>
            </a:r>
            <a:r>
              <a:rPr lang="en-US" sz="1000" dirty="0">
                <a:solidFill>
                  <a:schemeClr val="tx1"/>
                </a:solidFill>
                <a:ea typeface="Times New Roman" panose="02020603050405020304" pitchFamily="18" charset="0"/>
                <a:cs typeface="Times New Roman" panose="02020603050405020304" pitchFamily="18" charset="0"/>
              </a:rPr>
              <a:t>Submission to AEMC consultation paper.</a:t>
            </a:r>
          </a:p>
          <a:p>
            <a:pPr>
              <a:lnSpc>
                <a:spcPct val="107000"/>
              </a:lnSpc>
              <a:spcBef>
                <a:spcPts val="0"/>
              </a:spcBef>
              <a:spcAft>
                <a:spcPts val="600"/>
              </a:spcAft>
            </a:pPr>
            <a:r>
              <a:rPr lang="en-US" sz="1000" dirty="0" err="1" smtClean="0">
                <a:solidFill>
                  <a:schemeClr val="tx1"/>
                </a:solidFill>
              </a:rPr>
              <a:t>Arvola</a:t>
            </a:r>
            <a:r>
              <a:rPr lang="en-US" sz="1000" dirty="0" smtClean="0">
                <a:solidFill>
                  <a:schemeClr val="tx1"/>
                </a:solidFill>
              </a:rPr>
              <a:t> A, </a:t>
            </a:r>
            <a:r>
              <a:rPr lang="en-US" sz="1000" dirty="0" err="1" smtClean="0">
                <a:solidFill>
                  <a:schemeClr val="tx1"/>
                </a:solidFill>
              </a:rPr>
              <a:t>Uutela</a:t>
            </a:r>
            <a:r>
              <a:rPr lang="en-US" sz="1000" dirty="0" smtClean="0">
                <a:solidFill>
                  <a:schemeClr val="tx1"/>
                </a:solidFill>
              </a:rPr>
              <a:t> A, </a:t>
            </a:r>
            <a:r>
              <a:rPr lang="en-US" sz="1000" dirty="0">
                <a:solidFill>
                  <a:schemeClr val="tx1"/>
                </a:solidFill>
              </a:rPr>
              <a:t>and </a:t>
            </a:r>
            <a:r>
              <a:rPr lang="en-US" sz="1000" dirty="0" err="1">
                <a:solidFill>
                  <a:schemeClr val="tx1"/>
                </a:solidFill>
              </a:rPr>
              <a:t>Anttila</a:t>
            </a:r>
            <a:r>
              <a:rPr lang="en-US" sz="1000" dirty="0">
                <a:solidFill>
                  <a:schemeClr val="tx1"/>
                </a:solidFill>
              </a:rPr>
              <a:t> </a:t>
            </a:r>
            <a:r>
              <a:rPr lang="en-US" sz="1000" dirty="0" smtClean="0">
                <a:solidFill>
                  <a:schemeClr val="tx1"/>
                </a:solidFill>
              </a:rPr>
              <a:t>U (1993</a:t>
            </a:r>
            <a:r>
              <a:rPr lang="en-US" sz="1000" dirty="0">
                <a:solidFill>
                  <a:schemeClr val="tx1"/>
                </a:solidFill>
              </a:rPr>
              <a:t>) </a:t>
            </a:r>
            <a:r>
              <a:rPr lang="en-US" sz="1000" i="1" dirty="0">
                <a:solidFill>
                  <a:schemeClr val="tx1"/>
                </a:solidFill>
              </a:rPr>
              <a:t>Billing feedback as a means to encourage household electricity conservation: A field experiment in Helsinki</a:t>
            </a:r>
            <a:r>
              <a:rPr lang="en-US" sz="1000" dirty="0">
                <a:solidFill>
                  <a:schemeClr val="tx1"/>
                </a:solidFill>
              </a:rPr>
              <a:t>, European council for an energy efficient economy conference proceedings.</a:t>
            </a:r>
          </a:p>
          <a:p>
            <a:pPr>
              <a:lnSpc>
                <a:spcPct val="107000"/>
              </a:lnSpc>
              <a:spcBef>
                <a:spcPts val="0"/>
              </a:spcBef>
              <a:spcAft>
                <a:spcPts val="600"/>
              </a:spcAft>
            </a:pPr>
            <a:r>
              <a:rPr lang="en-US" sz="1000" dirty="0">
                <a:solidFill>
                  <a:schemeClr val="tx1"/>
                </a:solidFill>
              </a:rPr>
              <a:t>AEMC (Australian Energy Market Commission) (2021) </a:t>
            </a:r>
            <a:r>
              <a:rPr lang="en-US" sz="1000" i="1" dirty="0">
                <a:solidFill>
                  <a:schemeClr val="tx1"/>
                </a:solidFill>
              </a:rPr>
              <a:t>National Energy Retail Amendment (Bill contents and billing requirements) Rule 2021 No. 2</a:t>
            </a:r>
            <a:r>
              <a:rPr lang="en-US" sz="1000" dirty="0">
                <a:solidFill>
                  <a:schemeClr val="tx1"/>
                </a:solidFill>
              </a:rPr>
              <a:t>, </a:t>
            </a:r>
            <a:r>
              <a:rPr lang="en-AU" sz="1000" dirty="0" err="1">
                <a:solidFill>
                  <a:schemeClr val="tx1"/>
                </a:solidFill>
                <a:hlinkClick r:id="rId2"/>
              </a:rPr>
              <a:t>AEMC_Final_rule</a:t>
            </a:r>
            <a:r>
              <a:rPr lang="en-AU" sz="1000" dirty="0">
                <a:solidFill>
                  <a:schemeClr val="tx1"/>
                </a:solidFill>
              </a:rPr>
              <a:t>.</a:t>
            </a:r>
          </a:p>
          <a:p>
            <a:pPr>
              <a:spcBef>
                <a:spcPts val="0"/>
              </a:spcBef>
              <a:spcAft>
                <a:spcPts val="600"/>
              </a:spcAft>
            </a:pPr>
            <a:r>
              <a:rPr lang="en-US" sz="1000" dirty="0">
                <a:solidFill>
                  <a:schemeClr val="tx1"/>
                </a:solidFill>
              </a:rPr>
              <a:t>AER (Australian Energy Regulator) (2021) </a:t>
            </a:r>
            <a:r>
              <a:rPr lang="en-US" sz="1000" i="1" dirty="0">
                <a:solidFill>
                  <a:schemeClr val="tx1"/>
                </a:solidFill>
              </a:rPr>
              <a:t>Better Bills Guideline </a:t>
            </a:r>
            <a:r>
              <a:rPr lang="en-US" sz="1000" i="1" dirty="0" err="1">
                <a:solidFill>
                  <a:schemeClr val="tx1"/>
                </a:solidFill>
              </a:rPr>
              <a:t>Behavioural</a:t>
            </a:r>
            <a:r>
              <a:rPr lang="en-US" sz="1000" i="1" dirty="0">
                <a:solidFill>
                  <a:schemeClr val="tx1"/>
                </a:solidFill>
              </a:rPr>
              <a:t> and Consumer Research: Targeted focus group findings (Culturally and linguistically diverse consumers)</a:t>
            </a:r>
            <a:r>
              <a:rPr lang="en-US" sz="1000" dirty="0">
                <a:solidFill>
                  <a:schemeClr val="tx1"/>
                </a:solidFill>
              </a:rPr>
              <a:t>.</a:t>
            </a:r>
          </a:p>
          <a:p>
            <a:pPr>
              <a:spcBef>
                <a:spcPts val="0"/>
              </a:spcBef>
              <a:spcAft>
                <a:spcPts val="600"/>
              </a:spcAft>
            </a:pPr>
            <a:r>
              <a:rPr lang="en-US" sz="1000" dirty="0">
                <a:solidFill>
                  <a:schemeClr val="tx1"/>
                </a:solidFill>
              </a:rPr>
              <a:t>AGL (2020) Submission to AEMC consultation paper.</a:t>
            </a:r>
            <a:endParaRPr lang="en-AU" sz="1000" dirty="0">
              <a:solidFill>
                <a:schemeClr val="tx1"/>
              </a:solidFill>
            </a:endParaRPr>
          </a:p>
          <a:p>
            <a:pPr>
              <a:spcBef>
                <a:spcPts val="0"/>
              </a:spcBef>
              <a:spcAft>
                <a:spcPts val="600"/>
              </a:spcAft>
            </a:pPr>
            <a:r>
              <a:rPr lang="en-US" sz="1000" dirty="0" smtClean="0">
                <a:solidFill>
                  <a:schemeClr val="tx1"/>
                </a:solidFill>
              </a:rPr>
              <a:t>BETA </a:t>
            </a:r>
            <a:r>
              <a:rPr lang="en-US" sz="1000" dirty="0">
                <a:solidFill>
                  <a:schemeClr val="tx1"/>
                </a:solidFill>
              </a:rPr>
              <a:t>(2018) </a:t>
            </a:r>
            <a:r>
              <a:rPr lang="en-US" sz="1000" i="1" dirty="0">
                <a:solidFill>
                  <a:schemeClr val="tx1"/>
                </a:solidFill>
              </a:rPr>
              <a:t>Electricity Information to Fit the Bill: Redesigning Bills to Support Consumer Engagement</a:t>
            </a:r>
            <a:r>
              <a:rPr lang="en-US" sz="1000" dirty="0">
                <a:solidFill>
                  <a:schemeClr val="tx1"/>
                </a:solidFill>
              </a:rPr>
              <a:t>. The </a:t>
            </a:r>
            <a:r>
              <a:rPr lang="en-US" sz="1000" dirty="0" err="1">
                <a:solidFill>
                  <a:schemeClr val="tx1"/>
                </a:solidFill>
              </a:rPr>
              <a:t>Behavioural</a:t>
            </a:r>
            <a:r>
              <a:rPr lang="en-US" sz="1000" dirty="0">
                <a:solidFill>
                  <a:schemeClr val="tx1"/>
                </a:solidFill>
              </a:rPr>
              <a:t> Economics Team of the Australian Government.</a:t>
            </a:r>
          </a:p>
          <a:p>
            <a:pPr>
              <a:spcBef>
                <a:spcPts val="0"/>
              </a:spcBef>
              <a:spcAft>
                <a:spcPts val="600"/>
              </a:spcAft>
            </a:pPr>
            <a:r>
              <a:rPr lang="en-US" sz="1000" dirty="0">
                <a:solidFill>
                  <a:schemeClr val="tx1"/>
                </a:solidFill>
              </a:rPr>
              <a:t>BETA (2020) </a:t>
            </a:r>
            <a:r>
              <a:rPr lang="en-US" sz="1000" i="1" dirty="0">
                <a:solidFill>
                  <a:schemeClr val="tx1"/>
                </a:solidFill>
              </a:rPr>
              <a:t>Improving Government Forms Better Practice Guide</a:t>
            </a:r>
            <a:r>
              <a:rPr lang="en-US" sz="1000" dirty="0">
                <a:solidFill>
                  <a:schemeClr val="tx1"/>
                </a:solidFill>
              </a:rPr>
              <a:t>. The </a:t>
            </a:r>
            <a:r>
              <a:rPr lang="en-US" sz="1000" dirty="0" err="1">
                <a:solidFill>
                  <a:schemeClr val="tx1"/>
                </a:solidFill>
              </a:rPr>
              <a:t>Behavioural</a:t>
            </a:r>
            <a:r>
              <a:rPr lang="en-US" sz="1000" dirty="0">
                <a:solidFill>
                  <a:schemeClr val="tx1"/>
                </a:solidFill>
              </a:rPr>
              <a:t> Economics Team of the Australian Government.</a:t>
            </a:r>
          </a:p>
          <a:p>
            <a:pPr>
              <a:spcBef>
                <a:spcPts val="0"/>
              </a:spcBef>
              <a:spcAft>
                <a:spcPts val="600"/>
              </a:spcAft>
            </a:pPr>
            <a:r>
              <a:rPr lang="en-US" sz="1000" dirty="0" err="1" smtClean="0">
                <a:solidFill>
                  <a:schemeClr val="tx1"/>
                </a:solidFill>
              </a:rPr>
              <a:t>BEworks</a:t>
            </a:r>
            <a:r>
              <a:rPr lang="en-US" sz="1000" dirty="0" smtClean="0">
                <a:solidFill>
                  <a:schemeClr val="tx1"/>
                </a:solidFill>
              </a:rPr>
              <a:t> </a:t>
            </a:r>
            <a:r>
              <a:rPr lang="en-US" sz="1000" dirty="0">
                <a:solidFill>
                  <a:schemeClr val="tx1"/>
                </a:solidFill>
              </a:rPr>
              <a:t>(2014) </a:t>
            </a:r>
            <a:r>
              <a:rPr lang="en-US" sz="1000" i="1" dirty="0">
                <a:solidFill>
                  <a:schemeClr val="tx1"/>
                </a:solidFill>
              </a:rPr>
              <a:t>Analyzing and Nudging Energy Conservation and Demand Shifting Through Time of Use Compliance, </a:t>
            </a:r>
            <a:r>
              <a:rPr lang="en-US" sz="1000" dirty="0">
                <a:solidFill>
                  <a:schemeClr val="tx1"/>
                </a:solidFill>
              </a:rPr>
              <a:t>Prepared for the Ontario Energy Board.</a:t>
            </a:r>
          </a:p>
          <a:p>
            <a:pPr>
              <a:spcBef>
                <a:spcPts val="0"/>
              </a:spcBef>
              <a:spcAft>
                <a:spcPts val="600"/>
              </a:spcAft>
            </a:pPr>
            <a:r>
              <a:rPr lang="en-US" sz="1000" dirty="0" err="1" smtClean="0">
                <a:solidFill>
                  <a:schemeClr val="tx1"/>
                </a:solidFill>
              </a:rPr>
              <a:t>BEworks</a:t>
            </a:r>
            <a:r>
              <a:rPr lang="en-US" sz="1000" dirty="0" smtClean="0">
                <a:solidFill>
                  <a:schemeClr val="tx1"/>
                </a:solidFill>
              </a:rPr>
              <a:t> (2016) </a:t>
            </a:r>
            <a:r>
              <a:rPr lang="en-US" sz="1000" dirty="0">
                <a:solidFill>
                  <a:schemeClr val="tx1"/>
                </a:solidFill>
              </a:rPr>
              <a:t>Introduction to </a:t>
            </a:r>
            <a:r>
              <a:rPr lang="en-US" sz="1000" dirty="0" err="1">
                <a:solidFill>
                  <a:schemeClr val="tx1"/>
                </a:solidFill>
              </a:rPr>
              <a:t>Behavioural</a:t>
            </a:r>
            <a:r>
              <a:rPr lang="en-US" sz="1000" dirty="0">
                <a:solidFill>
                  <a:schemeClr val="tx1"/>
                </a:solidFill>
              </a:rPr>
              <a:t> Economics for CDM, Applications and Best Practices for Bill Design. Toronto</a:t>
            </a:r>
          </a:p>
          <a:p>
            <a:pPr>
              <a:spcBef>
                <a:spcPts val="0"/>
              </a:spcBef>
              <a:spcAft>
                <a:spcPts val="600"/>
              </a:spcAft>
            </a:pPr>
            <a:r>
              <a:rPr lang="en-AU" sz="1000" dirty="0" smtClean="0">
                <a:solidFill>
                  <a:schemeClr val="tx1"/>
                </a:solidFill>
              </a:rPr>
              <a:t>Energy Australia (2020) </a:t>
            </a:r>
            <a:r>
              <a:rPr lang="en-US" sz="1000" dirty="0">
                <a:solidFill>
                  <a:schemeClr val="tx1"/>
                </a:solidFill>
              </a:rPr>
              <a:t>Submission to AEMC consultation paper.</a:t>
            </a:r>
            <a:endParaRPr lang="en-AU" sz="1000" dirty="0">
              <a:solidFill>
                <a:schemeClr val="tx1"/>
              </a:solidFill>
            </a:endParaRPr>
          </a:p>
          <a:p>
            <a:pPr>
              <a:spcBef>
                <a:spcPts val="0"/>
              </a:spcBef>
              <a:spcAft>
                <a:spcPts val="600"/>
              </a:spcAft>
            </a:pPr>
            <a:r>
              <a:rPr lang="en-AU" sz="1000" dirty="0">
                <a:solidFill>
                  <a:schemeClr val="tx1"/>
                </a:solidFill>
              </a:rPr>
              <a:t>Ergon </a:t>
            </a:r>
            <a:r>
              <a:rPr lang="en-AU" sz="1000" dirty="0" smtClean="0">
                <a:solidFill>
                  <a:schemeClr val="tx1"/>
                </a:solidFill>
              </a:rPr>
              <a:t>Energy (</a:t>
            </a:r>
            <a:r>
              <a:rPr lang="en-US" sz="1000" dirty="0" smtClean="0">
                <a:solidFill>
                  <a:schemeClr val="tx1"/>
                </a:solidFill>
              </a:rPr>
              <a:t>2020) </a:t>
            </a:r>
            <a:r>
              <a:rPr lang="en-US" sz="1000" dirty="0">
                <a:solidFill>
                  <a:schemeClr val="tx1"/>
                </a:solidFill>
              </a:rPr>
              <a:t>Submission to AEMC consultation paper.</a:t>
            </a:r>
          </a:p>
          <a:p>
            <a:pPr>
              <a:lnSpc>
                <a:spcPct val="107000"/>
              </a:lnSpc>
              <a:spcBef>
                <a:spcPts val="0"/>
              </a:spcBef>
              <a:spcAft>
                <a:spcPts val="600"/>
              </a:spcAft>
            </a:pPr>
            <a:r>
              <a:rPr lang="en-US" sz="1000" dirty="0">
                <a:solidFill>
                  <a:schemeClr val="tx1"/>
                </a:solidFill>
                <a:ea typeface="Calibri" panose="020F0502020204030204" pitchFamily="34" charset="0"/>
                <a:cs typeface="Times New Roman" panose="02020603050405020304" pitchFamily="18" charset="0"/>
              </a:rPr>
              <a:t>EU (European Commission</a:t>
            </a:r>
            <a:r>
              <a:rPr lang="en-US" sz="1000" dirty="0" smtClean="0">
                <a:solidFill>
                  <a:schemeClr val="tx1"/>
                </a:solidFill>
                <a:ea typeface="Calibri" panose="020F0502020204030204" pitchFamily="34" charset="0"/>
                <a:cs typeface="Times New Roman" panose="02020603050405020304" pitchFamily="18" charset="0"/>
              </a:rPr>
              <a:t>) (2018) </a:t>
            </a:r>
            <a:r>
              <a:rPr lang="en-US" sz="1000" dirty="0">
                <a:solidFill>
                  <a:schemeClr val="tx1"/>
                </a:solidFill>
                <a:ea typeface="Calibri" panose="020F0502020204030204" pitchFamily="34" charset="0"/>
                <a:cs typeface="Times New Roman" panose="02020603050405020304" pitchFamily="18" charset="0"/>
              </a:rPr>
              <a:t>Pre-contractual information and billing in the energy market – improved clarity and comparability. September 2018</a:t>
            </a:r>
          </a:p>
          <a:p>
            <a:pPr>
              <a:lnSpc>
                <a:spcPct val="107000"/>
              </a:lnSpc>
              <a:spcBef>
                <a:spcPts val="0"/>
              </a:spcBef>
              <a:spcAft>
                <a:spcPts val="600"/>
              </a:spcAft>
            </a:pPr>
            <a:r>
              <a:rPr lang="en-US" sz="1000" dirty="0">
                <a:solidFill>
                  <a:schemeClr val="tx1"/>
                </a:solidFill>
              </a:rPr>
              <a:t>EWON, EWOV, EWOQ and </a:t>
            </a:r>
            <a:r>
              <a:rPr lang="en-US" sz="1000" dirty="0" smtClean="0">
                <a:solidFill>
                  <a:schemeClr val="tx1"/>
                </a:solidFill>
              </a:rPr>
              <a:t>EWOSA (2020) </a:t>
            </a:r>
            <a:r>
              <a:rPr lang="en-US" sz="1000" dirty="0">
                <a:solidFill>
                  <a:schemeClr val="tx1"/>
                </a:solidFill>
              </a:rPr>
              <a:t>AEMC Consultation Paper – Billing contents and billing requirements. Joint submission by the Energy and Water Ombudsmen of: New South Wales (EWON), South Australia (EWOSA), Queensland (EWOQ) and Victoria (EWOV).</a:t>
            </a:r>
          </a:p>
          <a:p>
            <a:pPr>
              <a:lnSpc>
                <a:spcPct val="107000"/>
              </a:lnSpc>
              <a:spcBef>
                <a:spcPts val="0"/>
              </a:spcBef>
              <a:spcAft>
                <a:spcPts val="600"/>
              </a:spcAft>
            </a:pPr>
            <a:r>
              <a:rPr lang="en-US" sz="1000" dirty="0" smtClean="0">
                <a:solidFill>
                  <a:schemeClr val="tx1"/>
                </a:solidFill>
                <a:ea typeface="Calibri" panose="020F0502020204030204" pitchFamily="34" charset="0"/>
                <a:cs typeface="Times New Roman" panose="02020603050405020304" pitchFamily="18" charset="0"/>
              </a:rPr>
              <a:t>Financial </a:t>
            </a:r>
            <a:r>
              <a:rPr lang="en-US" sz="1000" dirty="0">
                <a:solidFill>
                  <a:schemeClr val="tx1"/>
                </a:solidFill>
                <a:ea typeface="Calibri" panose="020F0502020204030204" pitchFamily="34" charset="0"/>
                <a:cs typeface="Times New Roman" panose="02020603050405020304" pitchFamily="18" charset="0"/>
              </a:rPr>
              <a:t>Conduct </a:t>
            </a:r>
            <a:r>
              <a:rPr lang="en-US" sz="1000" dirty="0" smtClean="0">
                <a:solidFill>
                  <a:schemeClr val="tx1"/>
                </a:solidFill>
                <a:ea typeface="Calibri" panose="020F0502020204030204" pitchFamily="34" charset="0"/>
                <a:cs typeface="Times New Roman" panose="02020603050405020304" pitchFamily="18" charset="0"/>
              </a:rPr>
              <a:t>Authority (2016) Attention</a:t>
            </a:r>
            <a:r>
              <a:rPr lang="en-US" sz="1000" dirty="0">
                <a:solidFill>
                  <a:schemeClr val="tx1"/>
                </a:solidFill>
                <a:ea typeface="Calibri" panose="020F0502020204030204" pitchFamily="34" charset="0"/>
                <a:cs typeface="Times New Roman" panose="02020603050405020304" pitchFamily="18" charset="0"/>
              </a:rPr>
              <a:t>, Search and Switching: Evidence on Mandated Disclosure from the Savings Market. Occasional paper 19.</a:t>
            </a:r>
          </a:p>
          <a:p>
            <a:pPr>
              <a:lnSpc>
                <a:spcPct val="107000"/>
              </a:lnSpc>
              <a:spcBef>
                <a:spcPts val="0"/>
              </a:spcBef>
              <a:spcAft>
                <a:spcPts val="600"/>
              </a:spcAft>
            </a:pPr>
            <a:r>
              <a:rPr lang="en-US" sz="1000" dirty="0">
                <a:solidFill>
                  <a:schemeClr val="tx1"/>
                </a:solidFill>
                <a:ea typeface="Times New Roman" panose="02020603050405020304" pitchFamily="18" charset="0"/>
                <a:cs typeface="Times New Roman" panose="02020603050405020304" pitchFamily="18" charset="0"/>
              </a:rPr>
              <a:t>Fletcher </a:t>
            </a:r>
            <a:r>
              <a:rPr lang="en-US" sz="1000" dirty="0" smtClean="0">
                <a:solidFill>
                  <a:schemeClr val="tx1"/>
                </a:solidFill>
                <a:ea typeface="Times New Roman" panose="02020603050405020304" pitchFamily="18" charset="0"/>
                <a:cs typeface="Times New Roman" panose="02020603050405020304" pitchFamily="18" charset="0"/>
              </a:rPr>
              <a:t>A (2016) </a:t>
            </a:r>
            <a:r>
              <a:rPr lang="en-US" sz="1000" dirty="0">
                <a:solidFill>
                  <a:schemeClr val="tx1"/>
                </a:solidFill>
                <a:ea typeface="Times New Roman" panose="02020603050405020304" pitchFamily="18" charset="0"/>
                <a:cs typeface="Times New Roman" panose="02020603050405020304" pitchFamily="18" charset="0"/>
              </a:rPr>
              <a:t>The Role of Demand-Side Remedies in Driving Effective Competition – A Review for Which. Centre for Competition Policy University of East Anglia</a:t>
            </a:r>
          </a:p>
          <a:p>
            <a:pPr>
              <a:lnSpc>
                <a:spcPct val="107000"/>
              </a:lnSpc>
              <a:spcBef>
                <a:spcPts val="0"/>
              </a:spcBef>
              <a:spcAft>
                <a:spcPts val="600"/>
              </a:spcAft>
            </a:pPr>
            <a:r>
              <a:rPr lang="en-US" sz="1000" dirty="0">
                <a:solidFill>
                  <a:schemeClr val="tx1"/>
                </a:solidFill>
                <a:ea typeface="Times New Roman" panose="02020603050405020304" pitchFamily="18" charset="0"/>
                <a:cs typeface="Times New Roman" panose="02020603050405020304" pitchFamily="18" charset="0"/>
              </a:rPr>
              <a:t>Hall &amp; </a:t>
            </a:r>
            <a:r>
              <a:rPr lang="en-US" sz="1000" dirty="0" smtClean="0">
                <a:solidFill>
                  <a:schemeClr val="tx1"/>
                </a:solidFill>
                <a:ea typeface="Times New Roman" panose="02020603050405020304" pitchFamily="18" charset="0"/>
                <a:cs typeface="Times New Roman" panose="02020603050405020304" pitchFamily="18" charset="0"/>
              </a:rPr>
              <a:t>Partners (2021) </a:t>
            </a:r>
            <a:r>
              <a:rPr lang="en-US" sz="1000" i="1" dirty="0" smtClean="0">
                <a:solidFill>
                  <a:schemeClr val="tx1"/>
                </a:solidFill>
                <a:ea typeface="Times New Roman" panose="02020603050405020304" pitchFamily="18" charset="0"/>
                <a:cs typeface="Times New Roman" panose="02020603050405020304" pitchFamily="18" charset="0"/>
              </a:rPr>
              <a:t>Australian Energy Regulator Better Bills Guidelines research: final report</a:t>
            </a:r>
            <a:r>
              <a:rPr lang="en-US" sz="1000" dirty="0" smtClean="0">
                <a:solidFill>
                  <a:schemeClr val="tx1"/>
                </a:solidFill>
                <a:ea typeface="Times New Roman" panose="02020603050405020304" pitchFamily="18" charset="0"/>
                <a:cs typeface="Times New Roman" panose="02020603050405020304" pitchFamily="18" charset="0"/>
              </a:rPr>
              <a:t>.</a:t>
            </a:r>
            <a:endParaRPr lang="en-US" sz="1000" dirty="0">
              <a:solidFill>
                <a:schemeClr val="tx1"/>
              </a:solidFill>
              <a:ea typeface="Times New Roman" panose="02020603050405020304" pitchFamily="18" charset="0"/>
              <a:cs typeface="Times New Roman" panose="02020603050405020304" pitchFamily="18" charset="0"/>
            </a:endParaRPr>
          </a:p>
          <a:p>
            <a:pPr>
              <a:lnSpc>
                <a:spcPct val="107000"/>
              </a:lnSpc>
              <a:spcBef>
                <a:spcPts val="0"/>
              </a:spcBef>
              <a:spcAft>
                <a:spcPts val="600"/>
              </a:spcAft>
            </a:pPr>
            <a:r>
              <a:rPr lang="en-US" sz="1000" dirty="0" smtClean="0">
                <a:solidFill>
                  <a:schemeClr val="tx1"/>
                </a:solidFill>
                <a:ea typeface="Calibri" panose="020F0502020204030204" pitchFamily="34" charset="0"/>
                <a:cs typeface="Times New Roman" panose="02020603050405020304" pitchFamily="18" charset="0"/>
              </a:rPr>
              <a:t>Jones M, </a:t>
            </a:r>
            <a:r>
              <a:rPr lang="en-US" sz="1000" dirty="0" err="1" smtClean="0">
                <a:solidFill>
                  <a:schemeClr val="tx1"/>
                </a:solidFill>
                <a:ea typeface="Calibri" panose="020F0502020204030204" pitchFamily="34" charset="0"/>
                <a:cs typeface="Times New Roman" panose="02020603050405020304" pitchFamily="18" charset="0"/>
              </a:rPr>
              <a:t>Mothersbaugh</a:t>
            </a:r>
            <a:r>
              <a:rPr lang="en-US" sz="1000" dirty="0" smtClean="0">
                <a:solidFill>
                  <a:schemeClr val="tx1"/>
                </a:solidFill>
                <a:ea typeface="Calibri" panose="020F0502020204030204" pitchFamily="34" charset="0"/>
                <a:cs typeface="Times New Roman" panose="02020603050405020304" pitchFamily="18" charset="0"/>
              </a:rPr>
              <a:t> D </a:t>
            </a:r>
            <a:r>
              <a:rPr lang="en-US" sz="1000" dirty="0">
                <a:solidFill>
                  <a:schemeClr val="tx1"/>
                </a:solidFill>
                <a:ea typeface="Calibri" panose="020F0502020204030204" pitchFamily="34" charset="0"/>
                <a:cs typeface="Times New Roman" panose="02020603050405020304" pitchFamily="18" charset="0"/>
              </a:rPr>
              <a:t>and </a:t>
            </a:r>
            <a:r>
              <a:rPr lang="en-US" sz="1000" dirty="0" smtClean="0">
                <a:solidFill>
                  <a:schemeClr val="tx1"/>
                </a:solidFill>
                <a:ea typeface="Calibri" panose="020F0502020204030204" pitchFamily="34" charset="0"/>
                <a:cs typeface="Times New Roman" panose="02020603050405020304" pitchFamily="18" charset="0"/>
              </a:rPr>
              <a:t>Beatty S (2002) </a:t>
            </a:r>
            <a:r>
              <a:rPr lang="en-US" sz="1000" dirty="0">
                <a:solidFill>
                  <a:schemeClr val="tx1"/>
                </a:solidFill>
                <a:ea typeface="Calibri" panose="020F0502020204030204" pitchFamily="34" charset="0"/>
                <a:cs typeface="Times New Roman" panose="02020603050405020304" pitchFamily="18" charset="0"/>
              </a:rPr>
              <a:t>Why customers stay: measuring the underlying dimensions of services switching costs and managing their differential strategic outcomes. Journal of business research, 55(6), pp.441-450.</a:t>
            </a:r>
          </a:p>
          <a:p>
            <a:pPr>
              <a:lnSpc>
                <a:spcPct val="107000"/>
              </a:lnSpc>
              <a:spcBef>
                <a:spcPts val="0"/>
              </a:spcBef>
              <a:spcAft>
                <a:spcPts val="600"/>
              </a:spcAft>
            </a:pPr>
            <a:r>
              <a:rPr lang="en-US" sz="1000" dirty="0" err="1">
                <a:solidFill>
                  <a:schemeClr val="tx1"/>
                </a:solidFill>
                <a:ea typeface="Calibri" panose="020F0502020204030204" pitchFamily="34" charset="0"/>
                <a:cs typeface="Times New Roman" panose="02020603050405020304" pitchFamily="18" charset="0"/>
              </a:rPr>
              <a:t>Karjalainen</a:t>
            </a:r>
            <a:r>
              <a:rPr lang="en-US" sz="1000" dirty="0">
                <a:solidFill>
                  <a:schemeClr val="tx1"/>
                </a:solidFill>
                <a:ea typeface="Calibri" panose="020F0502020204030204" pitchFamily="34" charset="0"/>
                <a:cs typeface="Times New Roman" panose="02020603050405020304" pitchFamily="18" charset="0"/>
              </a:rPr>
              <a:t>, S </a:t>
            </a:r>
            <a:r>
              <a:rPr lang="en-US" sz="1000" dirty="0" smtClean="0">
                <a:solidFill>
                  <a:schemeClr val="tx1"/>
                </a:solidFill>
                <a:ea typeface="Calibri" panose="020F0502020204030204" pitchFamily="34" charset="0"/>
                <a:cs typeface="Times New Roman" panose="02020603050405020304" pitchFamily="18" charset="0"/>
              </a:rPr>
              <a:t>(2011) </a:t>
            </a:r>
            <a:r>
              <a:rPr lang="en-US" sz="1000" dirty="0">
                <a:solidFill>
                  <a:schemeClr val="tx1"/>
                </a:solidFill>
                <a:ea typeface="Calibri" panose="020F0502020204030204" pitchFamily="34" charset="0"/>
                <a:cs typeface="Times New Roman" panose="02020603050405020304" pitchFamily="18" charset="0"/>
              </a:rPr>
              <a:t>Consumer preferences for feedback on household electricity consumption. Energy and buildings. 43, 458-467.</a:t>
            </a:r>
          </a:p>
          <a:p>
            <a:pPr>
              <a:lnSpc>
                <a:spcPct val="107000"/>
              </a:lnSpc>
              <a:spcBef>
                <a:spcPts val="0"/>
              </a:spcBef>
              <a:spcAft>
                <a:spcPts val="600"/>
              </a:spcAft>
            </a:pPr>
            <a:r>
              <a:rPr lang="en-US" sz="1000" dirty="0" err="1">
                <a:solidFill>
                  <a:schemeClr val="tx1"/>
                </a:solidFill>
                <a:ea typeface="Calibri" panose="020F0502020204030204" pitchFamily="34" charset="0"/>
                <a:cs typeface="Times New Roman" panose="02020603050405020304" pitchFamily="18" charset="0"/>
              </a:rPr>
              <a:t>Marzilli</a:t>
            </a:r>
            <a:r>
              <a:rPr lang="en-US" sz="1000" dirty="0">
                <a:solidFill>
                  <a:schemeClr val="tx1"/>
                </a:solidFill>
                <a:ea typeface="Calibri" panose="020F0502020204030204" pitchFamily="34" charset="0"/>
                <a:cs typeface="Times New Roman" panose="02020603050405020304" pitchFamily="18" charset="0"/>
              </a:rPr>
              <a:t> K, and </a:t>
            </a:r>
            <a:r>
              <a:rPr lang="en-US" sz="1000" dirty="0" err="1">
                <a:solidFill>
                  <a:schemeClr val="tx1"/>
                </a:solidFill>
                <a:ea typeface="Calibri" panose="020F0502020204030204" pitchFamily="34" charset="0"/>
                <a:cs typeface="Times New Roman" panose="02020603050405020304" pitchFamily="18" charset="0"/>
              </a:rPr>
              <a:t>Starc</a:t>
            </a:r>
            <a:r>
              <a:rPr lang="en-US" sz="1000" dirty="0">
                <a:solidFill>
                  <a:schemeClr val="tx1"/>
                </a:solidFill>
                <a:ea typeface="Calibri" panose="020F0502020204030204" pitchFamily="34" charset="0"/>
                <a:cs typeface="Times New Roman" panose="02020603050405020304" pitchFamily="18" charset="0"/>
              </a:rPr>
              <a:t> </a:t>
            </a:r>
            <a:r>
              <a:rPr lang="en-US" sz="1000" dirty="0" smtClean="0">
                <a:solidFill>
                  <a:schemeClr val="tx1"/>
                </a:solidFill>
                <a:ea typeface="Calibri" panose="020F0502020204030204" pitchFamily="34" charset="0"/>
                <a:cs typeface="Times New Roman" panose="02020603050405020304" pitchFamily="18" charset="0"/>
              </a:rPr>
              <a:t>A (2016) </a:t>
            </a:r>
            <a:r>
              <a:rPr lang="en-US" sz="1000" dirty="0">
                <a:solidFill>
                  <a:schemeClr val="tx1"/>
                </a:solidFill>
                <a:ea typeface="Calibri" panose="020F0502020204030204" pitchFamily="34" charset="0"/>
                <a:cs typeface="Times New Roman" panose="02020603050405020304" pitchFamily="18" charset="0"/>
              </a:rPr>
              <a:t>How product standardization affects choice: Evidence from the Massachusetts Health Insurance Exchange. Journal of Health Economics 50, 71-85.</a:t>
            </a:r>
            <a:endParaRPr lang="en-AU" sz="1000" dirty="0">
              <a:solidFill>
                <a:schemeClr val="tx1"/>
              </a:solidFill>
              <a:ea typeface="Calibri" panose="020F0502020204030204" pitchFamily="34" charset="0"/>
              <a:cs typeface="Times New Roman" panose="02020603050405020304" pitchFamily="18" charset="0"/>
            </a:endParaRPr>
          </a:p>
          <a:p>
            <a:pPr>
              <a:spcBef>
                <a:spcPts val="0"/>
              </a:spcBef>
              <a:spcAft>
                <a:spcPts val="600"/>
              </a:spcAft>
            </a:pPr>
            <a:r>
              <a:rPr lang="en-AU" sz="1000" dirty="0" err="1" smtClean="0">
                <a:solidFill>
                  <a:schemeClr val="tx1"/>
                </a:solidFill>
              </a:rPr>
              <a:t>Ofgem</a:t>
            </a:r>
            <a:r>
              <a:rPr lang="en-AU" sz="1000" dirty="0">
                <a:solidFill>
                  <a:schemeClr val="tx1"/>
                </a:solidFill>
              </a:rPr>
              <a:t> </a:t>
            </a:r>
            <a:r>
              <a:rPr lang="en-AU" sz="1000" dirty="0" smtClean="0">
                <a:solidFill>
                  <a:schemeClr val="tx1"/>
                </a:solidFill>
              </a:rPr>
              <a:t>(2009) </a:t>
            </a:r>
            <a:r>
              <a:rPr lang="en-AU" sz="1000" dirty="0" err="1">
                <a:solidFill>
                  <a:schemeClr val="tx1"/>
                </a:solidFill>
              </a:rPr>
              <a:t>Ofgem</a:t>
            </a:r>
            <a:r>
              <a:rPr lang="en-AU" sz="1000" dirty="0">
                <a:solidFill>
                  <a:schemeClr val="tx1"/>
                </a:solidFill>
              </a:rPr>
              <a:t> Consumer First Panel – Research Findings from the </a:t>
            </a:r>
            <a:r>
              <a:rPr lang="en-US" sz="1000" dirty="0">
                <a:solidFill>
                  <a:schemeClr val="tx1"/>
                </a:solidFill>
              </a:rPr>
              <a:t>Second Events – Billing Information and Price </a:t>
            </a:r>
            <a:r>
              <a:rPr lang="en-US" sz="1000" dirty="0" smtClean="0">
                <a:solidFill>
                  <a:schemeClr val="tx1"/>
                </a:solidFill>
              </a:rPr>
              <a:t>Metrics</a:t>
            </a:r>
            <a:endParaRPr lang="en-AU" sz="1000" dirty="0">
              <a:solidFill>
                <a:schemeClr val="tx1"/>
              </a:solidFill>
            </a:endParaRPr>
          </a:p>
          <a:p>
            <a:pPr>
              <a:spcBef>
                <a:spcPts val="0"/>
              </a:spcBef>
              <a:spcAft>
                <a:spcPts val="600"/>
              </a:spcAft>
            </a:pPr>
            <a:r>
              <a:rPr lang="en-AU" sz="1000" dirty="0" err="1" smtClean="0">
                <a:solidFill>
                  <a:schemeClr val="tx1"/>
                </a:solidFill>
              </a:rPr>
              <a:t>Ofgem</a:t>
            </a:r>
            <a:r>
              <a:rPr lang="en-AU" sz="1000" dirty="0" smtClean="0">
                <a:solidFill>
                  <a:schemeClr val="tx1"/>
                </a:solidFill>
              </a:rPr>
              <a:t> (2011) </a:t>
            </a:r>
            <a:r>
              <a:rPr lang="en-AU" sz="1000" dirty="0">
                <a:solidFill>
                  <a:schemeClr val="tx1"/>
                </a:solidFill>
              </a:rPr>
              <a:t>Energy Demand Research Project: Final Analysis</a:t>
            </a:r>
          </a:p>
          <a:p>
            <a:pPr>
              <a:lnSpc>
                <a:spcPct val="107000"/>
              </a:lnSpc>
              <a:spcBef>
                <a:spcPts val="0"/>
              </a:spcBef>
              <a:spcAft>
                <a:spcPts val="600"/>
              </a:spcAft>
            </a:pPr>
            <a:r>
              <a:rPr lang="en-US" sz="1000" dirty="0" err="1" smtClean="0">
                <a:solidFill>
                  <a:schemeClr val="tx1"/>
                </a:solidFill>
                <a:ea typeface="Calibri" panose="020F0502020204030204" pitchFamily="34" charset="0"/>
                <a:cs typeface="Times New Roman" panose="02020603050405020304" pitchFamily="18" charset="0"/>
              </a:rPr>
              <a:t>Powerpal</a:t>
            </a:r>
            <a:r>
              <a:rPr lang="en-US" sz="1000" dirty="0" smtClean="0">
                <a:solidFill>
                  <a:schemeClr val="tx1"/>
                </a:solidFill>
                <a:ea typeface="Calibri" panose="020F0502020204030204" pitchFamily="34" charset="0"/>
                <a:cs typeface="Times New Roman" panose="02020603050405020304" pitchFamily="18" charset="0"/>
              </a:rPr>
              <a:t> (2020) </a:t>
            </a:r>
            <a:r>
              <a:rPr lang="en-US" sz="1000" dirty="0">
                <a:solidFill>
                  <a:schemeClr val="tx1"/>
                </a:solidFill>
                <a:ea typeface="Calibri" panose="020F0502020204030204" pitchFamily="34" charset="0"/>
                <a:cs typeface="Times New Roman" panose="02020603050405020304" pitchFamily="18" charset="0"/>
              </a:rPr>
              <a:t>Submission to AEMC consultation paper.</a:t>
            </a:r>
          </a:p>
          <a:p>
            <a:pPr>
              <a:lnSpc>
                <a:spcPct val="107000"/>
              </a:lnSpc>
              <a:spcBef>
                <a:spcPts val="0"/>
              </a:spcBef>
              <a:spcAft>
                <a:spcPts val="600"/>
              </a:spcAft>
            </a:pPr>
            <a:r>
              <a:rPr lang="en-US" sz="1000" dirty="0">
                <a:solidFill>
                  <a:schemeClr val="tx1"/>
                </a:solidFill>
                <a:ea typeface="Calibri" panose="020F0502020204030204" pitchFamily="34" charset="0"/>
                <a:cs typeface="Times New Roman" panose="02020603050405020304" pitchFamily="18" charset="0"/>
              </a:rPr>
              <a:t>Queensland Council of Social </a:t>
            </a:r>
            <a:r>
              <a:rPr lang="en-US" sz="1000" dirty="0" smtClean="0">
                <a:solidFill>
                  <a:schemeClr val="tx1"/>
                </a:solidFill>
                <a:ea typeface="Calibri" panose="020F0502020204030204" pitchFamily="34" charset="0"/>
                <a:cs typeface="Times New Roman" panose="02020603050405020304" pitchFamily="18" charset="0"/>
              </a:rPr>
              <a:t>Services (2020) </a:t>
            </a:r>
            <a:r>
              <a:rPr lang="en-US" sz="1000" dirty="0">
                <a:solidFill>
                  <a:schemeClr val="tx1"/>
                </a:solidFill>
                <a:ea typeface="Calibri" panose="020F0502020204030204" pitchFamily="34" charset="0"/>
                <a:cs typeface="Times New Roman" panose="02020603050405020304" pitchFamily="18" charset="0"/>
              </a:rPr>
              <a:t>Submission to AEMC consultation paper.</a:t>
            </a:r>
          </a:p>
          <a:p>
            <a:pPr>
              <a:lnSpc>
                <a:spcPts val="1600"/>
              </a:lnSpc>
              <a:spcBef>
                <a:spcPts val="0"/>
              </a:spcBef>
              <a:spcAft>
                <a:spcPts val="600"/>
              </a:spcAft>
            </a:pPr>
            <a:r>
              <a:rPr lang="en-AU" sz="1000" dirty="0" smtClean="0">
                <a:solidFill>
                  <a:schemeClr val="tx1"/>
                </a:solidFill>
                <a:ea typeface="Calibri" panose="020F0502020204030204" pitchFamily="34" charset="0"/>
                <a:cs typeface="Times New Roman" panose="02020603050405020304" pitchFamily="18" charset="0"/>
              </a:rPr>
              <a:t>Samuelson</a:t>
            </a:r>
            <a:r>
              <a:rPr lang="en-AU" sz="1000" dirty="0" smtClean="0">
                <a:solidFill>
                  <a:schemeClr val="tx1"/>
                </a:solidFill>
                <a:ea typeface="Times New Roman" panose="02020603050405020304" pitchFamily="18" charset="0"/>
                <a:cs typeface="Times New Roman" panose="02020603050405020304" pitchFamily="18" charset="0"/>
              </a:rPr>
              <a:t> W and </a:t>
            </a:r>
            <a:r>
              <a:rPr lang="en-AU" sz="1000" dirty="0" err="1" smtClean="0">
                <a:solidFill>
                  <a:schemeClr val="tx1"/>
                </a:solidFill>
                <a:ea typeface="Times New Roman" panose="02020603050405020304" pitchFamily="18" charset="0"/>
                <a:cs typeface="Times New Roman" panose="02020603050405020304" pitchFamily="18" charset="0"/>
              </a:rPr>
              <a:t>Zeckhauser</a:t>
            </a:r>
            <a:r>
              <a:rPr lang="en-AU" sz="1000" dirty="0" smtClean="0">
                <a:solidFill>
                  <a:schemeClr val="tx1"/>
                </a:solidFill>
                <a:ea typeface="Times New Roman" panose="02020603050405020304" pitchFamily="18" charset="0"/>
                <a:cs typeface="Times New Roman" panose="02020603050405020304" pitchFamily="18" charset="0"/>
              </a:rPr>
              <a:t> R (1988) </a:t>
            </a:r>
            <a:r>
              <a:rPr lang="en-AU" sz="1000" dirty="0">
                <a:solidFill>
                  <a:schemeClr val="tx1"/>
                </a:solidFill>
                <a:ea typeface="Times New Roman" panose="02020603050405020304" pitchFamily="18" charset="0"/>
                <a:cs typeface="Times New Roman" panose="02020603050405020304" pitchFamily="18" charset="0"/>
              </a:rPr>
              <a:t>Status quo bias in decision making. J Risk Uncertainty 1, 7–59. </a:t>
            </a:r>
          </a:p>
          <a:p>
            <a:pPr>
              <a:lnSpc>
                <a:spcPts val="1600"/>
              </a:lnSpc>
              <a:spcBef>
                <a:spcPts val="0"/>
              </a:spcBef>
              <a:spcAft>
                <a:spcPts val="600"/>
              </a:spcAft>
            </a:pPr>
            <a:r>
              <a:rPr lang="en-AU" sz="1000" dirty="0">
                <a:solidFill>
                  <a:schemeClr val="tx1"/>
                </a:solidFill>
                <a:ea typeface="Times New Roman" panose="02020603050405020304" pitchFamily="18" charset="0"/>
                <a:cs typeface="Times New Roman" panose="02020603050405020304" pitchFamily="18" charset="0"/>
              </a:rPr>
              <a:t>Schultz W, Nolan J, </a:t>
            </a:r>
            <a:r>
              <a:rPr lang="en-AU" sz="1000" dirty="0" err="1">
                <a:solidFill>
                  <a:schemeClr val="tx1"/>
                </a:solidFill>
                <a:ea typeface="Times New Roman" panose="02020603050405020304" pitchFamily="18" charset="0"/>
                <a:cs typeface="Times New Roman" panose="02020603050405020304" pitchFamily="18" charset="0"/>
              </a:rPr>
              <a:t>Cialdini</a:t>
            </a:r>
            <a:r>
              <a:rPr lang="en-AU" sz="1000" dirty="0">
                <a:solidFill>
                  <a:schemeClr val="tx1"/>
                </a:solidFill>
                <a:ea typeface="Times New Roman" panose="02020603050405020304" pitchFamily="18" charset="0"/>
                <a:cs typeface="Times New Roman" panose="02020603050405020304" pitchFamily="18" charset="0"/>
              </a:rPr>
              <a:t> R, Goldstein </a:t>
            </a:r>
            <a:r>
              <a:rPr lang="en-AU" sz="1000" dirty="0" smtClean="0">
                <a:solidFill>
                  <a:schemeClr val="tx1"/>
                </a:solidFill>
                <a:ea typeface="Times New Roman" panose="02020603050405020304" pitchFamily="18" charset="0"/>
                <a:cs typeface="Times New Roman" panose="02020603050405020304" pitchFamily="18" charset="0"/>
              </a:rPr>
              <a:t>N </a:t>
            </a:r>
            <a:r>
              <a:rPr lang="en-AU" sz="1000" dirty="0">
                <a:solidFill>
                  <a:schemeClr val="tx1"/>
                </a:solidFill>
                <a:ea typeface="Times New Roman" panose="02020603050405020304" pitchFamily="18" charset="0"/>
                <a:cs typeface="Times New Roman" panose="02020603050405020304" pitchFamily="18" charset="0"/>
              </a:rPr>
              <a:t>and </a:t>
            </a:r>
            <a:r>
              <a:rPr lang="en-AU" sz="1000" dirty="0" err="1">
                <a:solidFill>
                  <a:schemeClr val="tx1"/>
                </a:solidFill>
                <a:ea typeface="Times New Roman" panose="02020603050405020304" pitchFamily="18" charset="0"/>
                <a:cs typeface="Times New Roman" panose="02020603050405020304" pitchFamily="18" charset="0"/>
              </a:rPr>
              <a:t>Griskevicius</a:t>
            </a:r>
            <a:r>
              <a:rPr lang="en-AU" sz="1000" dirty="0">
                <a:solidFill>
                  <a:schemeClr val="tx1"/>
                </a:solidFill>
                <a:ea typeface="Times New Roman" panose="02020603050405020304" pitchFamily="18" charset="0"/>
                <a:cs typeface="Times New Roman" panose="02020603050405020304" pitchFamily="18" charset="0"/>
              </a:rPr>
              <a:t> </a:t>
            </a:r>
            <a:r>
              <a:rPr lang="en-AU" sz="1000" dirty="0" smtClean="0">
                <a:solidFill>
                  <a:schemeClr val="tx1"/>
                </a:solidFill>
                <a:ea typeface="Times New Roman" panose="02020603050405020304" pitchFamily="18" charset="0"/>
                <a:cs typeface="Times New Roman" panose="02020603050405020304" pitchFamily="18" charset="0"/>
              </a:rPr>
              <a:t>V (2007) </a:t>
            </a:r>
            <a:r>
              <a:rPr lang="en-AU" sz="1000" dirty="0">
                <a:solidFill>
                  <a:schemeClr val="tx1"/>
                </a:solidFill>
                <a:ea typeface="Times New Roman" panose="02020603050405020304" pitchFamily="18" charset="0"/>
                <a:cs typeface="Times New Roman" panose="02020603050405020304" pitchFamily="18" charset="0"/>
              </a:rPr>
              <a:t>The Constructive, Destructive, and Reconstructive Power of Social Norms. Psychological Science 18, 429–434</a:t>
            </a:r>
          </a:p>
          <a:p>
            <a:pPr>
              <a:lnSpc>
                <a:spcPts val="1600"/>
              </a:lnSpc>
              <a:spcBef>
                <a:spcPts val="0"/>
              </a:spcBef>
              <a:spcAft>
                <a:spcPts val="600"/>
              </a:spcAft>
            </a:pPr>
            <a:r>
              <a:rPr lang="en-US" sz="1000" dirty="0" err="1" smtClean="0">
                <a:solidFill>
                  <a:schemeClr val="tx1"/>
                </a:solidFill>
                <a:ea typeface="Times New Roman" panose="02020603050405020304" pitchFamily="18" charset="0"/>
                <a:cs typeface="Times New Roman" panose="02020603050405020304" pitchFamily="18" charset="0"/>
              </a:rPr>
              <a:t>Sitzia</a:t>
            </a:r>
            <a:r>
              <a:rPr lang="en-US" sz="1000" dirty="0" smtClean="0">
                <a:solidFill>
                  <a:schemeClr val="tx1"/>
                </a:solidFill>
                <a:ea typeface="Times New Roman" panose="02020603050405020304" pitchFamily="18" charset="0"/>
                <a:cs typeface="Times New Roman" panose="02020603050405020304" pitchFamily="18" charset="0"/>
              </a:rPr>
              <a:t> S, Zheng J </a:t>
            </a:r>
            <a:r>
              <a:rPr lang="en-US" sz="1000" dirty="0">
                <a:solidFill>
                  <a:schemeClr val="tx1"/>
                </a:solidFill>
                <a:ea typeface="Times New Roman" panose="02020603050405020304" pitchFamily="18" charset="0"/>
                <a:cs typeface="Times New Roman" panose="02020603050405020304" pitchFamily="18" charset="0"/>
              </a:rPr>
              <a:t>and </a:t>
            </a:r>
            <a:r>
              <a:rPr lang="en-US" sz="1000" dirty="0" err="1">
                <a:solidFill>
                  <a:schemeClr val="tx1"/>
                </a:solidFill>
                <a:ea typeface="Times New Roman" panose="02020603050405020304" pitchFamily="18" charset="0"/>
                <a:cs typeface="Times New Roman" panose="02020603050405020304" pitchFamily="18" charset="0"/>
              </a:rPr>
              <a:t>Zizzo</a:t>
            </a:r>
            <a:r>
              <a:rPr lang="en-US" sz="1000" dirty="0">
                <a:solidFill>
                  <a:schemeClr val="tx1"/>
                </a:solidFill>
                <a:ea typeface="Times New Roman" panose="02020603050405020304" pitchFamily="18" charset="0"/>
                <a:cs typeface="Times New Roman" panose="02020603050405020304" pitchFamily="18" charset="0"/>
              </a:rPr>
              <a:t>, </a:t>
            </a:r>
            <a:r>
              <a:rPr lang="en-US" sz="1000" dirty="0" smtClean="0">
                <a:solidFill>
                  <a:schemeClr val="tx1"/>
                </a:solidFill>
                <a:ea typeface="Times New Roman" panose="02020603050405020304" pitchFamily="18" charset="0"/>
                <a:cs typeface="Times New Roman" panose="02020603050405020304" pitchFamily="18" charset="0"/>
              </a:rPr>
              <a:t>DJ (2015</a:t>
            </a:r>
            <a:r>
              <a:rPr lang="en-US" sz="1000" dirty="0">
                <a:solidFill>
                  <a:schemeClr val="tx1"/>
                </a:solidFill>
                <a:ea typeface="Times New Roman" panose="02020603050405020304" pitchFamily="18" charset="0"/>
                <a:cs typeface="Times New Roman" panose="02020603050405020304" pitchFamily="18" charset="0"/>
              </a:rPr>
              <a:t>)</a:t>
            </a:r>
            <a:r>
              <a:rPr lang="en-US" sz="1000" dirty="0" smtClean="0">
                <a:solidFill>
                  <a:schemeClr val="tx1"/>
                </a:solidFill>
                <a:ea typeface="Times New Roman" panose="02020603050405020304" pitchFamily="18" charset="0"/>
                <a:cs typeface="Times New Roman" panose="02020603050405020304" pitchFamily="18" charset="0"/>
              </a:rPr>
              <a:t> </a:t>
            </a:r>
            <a:r>
              <a:rPr lang="en-US" sz="1000" dirty="0">
                <a:solidFill>
                  <a:schemeClr val="tx1"/>
                </a:solidFill>
                <a:ea typeface="Times New Roman" panose="02020603050405020304" pitchFamily="18" charset="0"/>
                <a:cs typeface="Times New Roman" panose="02020603050405020304" pitchFamily="18" charset="0"/>
              </a:rPr>
              <a:t>Inattentive consumers in markets for services. Theory and Decision 79, 307-332</a:t>
            </a:r>
            <a:endParaRPr lang="en-AU" sz="1000" dirty="0">
              <a:solidFill>
                <a:schemeClr val="tx1"/>
              </a:solidFill>
              <a:ea typeface="Times New Roman" panose="02020603050405020304" pitchFamily="18" charset="0"/>
              <a:cs typeface="Times New Roman" panose="02020603050405020304" pitchFamily="18" charset="0"/>
            </a:endParaRPr>
          </a:p>
          <a:p>
            <a:pPr>
              <a:lnSpc>
                <a:spcPct val="107000"/>
              </a:lnSpc>
              <a:spcBef>
                <a:spcPts val="0"/>
              </a:spcBef>
              <a:spcAft>
                <a:spcPts val="600"/>
              </a:spcAft>
            </a:pPr>
            <a:endParaRPr lang="en-AU" sz="1000" dirty="0">
              <a:solidFill>
                <a:schemeClr val="tx1"/>
              </a:solidFill>
              <a:cs typeface="Times New Roman" panose="02020603050405020304" pitchFamily="18" charset="0"/>
            </a:endParaRPr>
          </a:p>
        </p:txBody>
      </p:sp>
      <p:sp>
        <p:nvSpPr>
          <p:cNvPr id="2" name="Title 1"/>
          <p:cNvSpPr>
            <a:spLocks noGrp="1"/>
          </p:cNvSpPr>
          <p:nvPr>
            <p:ph type="title"/>
          </p:nvPr>
        </p:nvSpPr>
        <p:spPr>
          <a:xfrm>
            <a:off x="435583" y="570938"/>
            <a:ext cx="11233150" cy="387798"/>
          </a:xfrm>
        </p:spPr>
        <p:txBody>
          <a:bodyPr/>
          <a:lstStyle/>
          <a:p>
            <a:r>
              <a:rPr lang="en-AU" dirty="0" smtClean="0"/>
              <a:t>References</a:t>
            </a:r>
            <a:endParaRPr lang="en-AU" dirty="0"/>
          </a:p>
        </p:txBody>
      </p:sp>
    </p:spTree>
    <p:extLst>
      <p:ext uri="{BB962C8B-B14F-4D97-AF65-F5344CB8AC3E}">
        <p14:creationId xmlns:p14="http://schemas.microsoft.com/office/powerpoint/2010/main" val="26248378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500C9E6-702F-A843-8A04-80C500C6891A}" type="slidenum">
              <a:rPr lang="en-AU" smtClean="0"/>
              <a:t>72</a:t>
            </a:fld>
            <a:endParaRPr lang="en-AU" dirty="0"/>
          </a:p>
        </p:txBody>
      </p:sp>
      <p:sp>
        <p:nvSpPr>
          <p:cNvPr id="6" name="Text Placeholder 3"/>
          <p:cNvSpPr txBox="1">
            <a:spLocks/>
          </p:cNvSpPr>
          <p:nvPr/>
        </p:nvSpPr>
        <p:spPr>
          <a:xfrm>
            <a:off x="8670148" y="2707358"/>
            <a:ext cx="2988000" cy="2754312"/>
          </a:xfrm>
          <a:prstGeom prst="rect">
            <a:avLst/>
          </a:prstGeom>
        </p:spPr>
        <p:txBody>
          <a:bodyPr vert="horz" lIns="0" tIns="0" rIns="0" bIns="0" rtlCol="0">
            <a:noAutofit/>
          </a:bodyPr>
          <a:lstStyle>
            <a:lvl1pPr marL="360000" indent="-360000" algn="l" defTabSz="914400" rtl="0" eaLnBrk="1" latinLnBrk="0" hangingPunct="1">
              <a:lnSpc>
                <a:spcPct val="100000"/>
              </a:lnSpc>
              <a:spcBef>
                <a:spcPts val="800"/>
              </a:spcBef>
              <a:buClr>
                <a:schemeClr val="bg2"/>
              </a:buClr>
              <a:buFont typeface="+mj-lt"/>
              <a:buAutoNum type="arabicPeriod"/>
              <a:tabLst>
                <a:tab pos="5505450" algn="r"/>
              </a:tabLst>
              <a:defRPr sz="2000" b="1" kern="1200">
                <a:solidFill>
                  <a:schemeClr val="tx1"/>
                </a:solidFill>
                <a:latin typeface="+mn-lt"/>
                <a:ea typeface="+mn-ea"/>
                <a:cs typeface="+mn-cs"/>
              </a:defRPr>
            </a:lvl1pPr>
            <a:lvl2pPr marL="628650" indent="-269875" algn="l" defTabSz="914400" rtl="0" eaLnBrk="1" latinLnBrk="0" hangingPunct="1">
              <a:lnSpc>
                <a:spcPct val="100000"/>
              </a:lnSpc>
              <a:spcBef>
                <a:spcPts val="1400"/>
              </a:spcBef>
              <a:buClr>
                <a:schemeClr val="bg2"/>
              </a:buClr>
              <a:buFont typeface="+mj-lt"/>
              <a:buAutoNum type="alphaUcPeriod"/>
              <a:tabLst>
                <a:tab pos="5505450" algn="r"/>
              </a:tabLst>
              <a:defRPr sz="1600" b="0" kern="1200">
                <a:solidFill>
                  <a:schemeClr val="tx1"/>
                </a:solidFill>
                <a:latin typeface="+mn-lt"/>
                <a:ea typeface="+mn-ea"/>
                <a:cs typeface="+mn-cs"/>
              </a:defRPr>
            </a:lvl2pPr>
            <a:lvl3pPr marL="0" indent="0" algn="l" defTabSz="914400" rtl="0" eaLnBrk="1" latinLnBrk="0" hangingPunct="1">
              <a:lnSpc>
                <a:spcPct val="110000"/>
              </a:lnSpc>
              <a:spcBef>
                <a:spcPts val="700"/>
              </a:spcBef>
              <a:buFont typeface="Arial" panose="020B0604020202020204" pitchFamily="34" charset="0"/>
              <a:buNone/>
              <a:defRPr lang="en-GB" sz="1000" kern="1200">
                <a:solidFill>
                  <a:schemeClr val="tx1"/>
                </a:solidFill>
                <a:latin typeface="+mn-lt"/>
                <a:ea typeface="+mn-ea"/>
                <a:cs typeface="+mn-cs"/>
              </a:defRPr>
            </a:lvl3pPr>
            <a:lvl4pPr marL="144000" indent="-144000" algn="l" defTabSz="914400" rtl="0" eaLnBrk="1" latinLnBrk="0" hangingPunct="1">
              <a:lnSpc>
                <a:spcPct val="110000"/>
              </a:lnSpc>
              <a:spcBef>
                <a:spcPts val="700"/>
              </a:spcBef>
              <a:buClr>
                <a:schemeClr val="accent2"/>
              </a:buClr>
              <a:buFont typeface="Arial" panose="020B0604020202020204" pitchFamily="34" charset="0"/>
              <a:buChar char="•"/>
              <a:defRPr sz="1000" kern="1200">
                <a:solidFill>
                  <a:schemeClr val="tx1"/>
                </a:solidFill>
                <a:latin typeface="+mn-lt"/>
                <a:ea typeface="+mn-ea"/>
                <a:cs typeface="+mn-cs"/>
              </a:defRPr>
            </a:lvl4pPr>
            <a:lvl5pPr marL="288000" indent="-144000" algn="l" defTabSz="914400" rtl="0" eaLnBrk="1" latinLnBrk="0" hangingPunct="1">
              <a:lnSpc>
                <a:spcPct val="110000"/>
              </a:lnSpc>
              <a:spcBef>
                <a:spcPts val="700"/>
              </a:spcBef>
              <a:buClr>
                <a:schemeClr val="accent2"/>
              </a:buClr>
              <a:buFont typeface="System Font Regular"/>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200" b="0" dirty="0" smtClean="0"/>
              <a:t>Behavioural </a:t>
            </a:r>
            <a:r>
              <a:rPr lang="en-US" sz="1200" b="0" dirty="0"/>
              <a:t>insights apply behavioural </a:t>
            </a:r>
            <a:r>
              <a:rPr lang="en-US" sz="1200" b="0" dirty="0" smtClean="0"/>
              <a:t>concepts </a:t>
            </a:r>
            <a:r>
              <a:rPr lang="en-US" sz="1200" b="0" dirty="0"/>
              <a:t>to the real world </a:t>
            </a:r>
            <a:r>
              <a:rPr lang="en-US" sz="1200" b="0" dirty="0" smtClean="0"/>
              <a:t>by drawing </a:t>
            </a:r>
            <a:r>
              <a:rPr lang="en-US" sz="1200" b="0" dirty="0"/>
              <a:t>on empirically-tested results. These new tools can inform the design </a:t>
            </a:r>
            <a:r>
              <a:rPr lang="en-US" sz="1200" b="0" dirty="0" smtClean="0"/>
              <a:t>of government </a:t>
            </a:r>
            <a:r>
              <a:rPr lang="en-US" sz="1200" b="0" dirty="0"/>
              <a:t>interventions to improve the welfare of citizens.</a:t>
            </a:r>
          </a:p>
          <a:p>
            <a:pPr marL="0" indent="0" algn="just">
              <a:buNone/>
            </a:pPr>
            <a:r>
              <a:rPr lang="en-US" sz="1200" b="0" dirty="0"/>
              <a:t>Rather than expect citizens to be optimal decision makers, drawing on </a:t>
            </a:r>
            <a:r>
              <a:rPr lang="en-US" sz="1200" b="0" dirty="0" smtClean="0"/>
              <a:t>behavioural insights </a:t>
            </a:r>
            <a:r>
              <a:rPr lang="en-US" sz="1200" b="0" dirty="0"/>
              <a:t>ensures policy makers will design policies that go with the grain of </a:t>
            </a:r>
            <a:r>
              <a:rPr lang="en-US" sz="1200" b="0" dirty="0" smtClean="0"/>
              <a:t>human </a:t>
            </a:r>
            <a:r>
              <a:rPr lang="en-US" sz="1200" b="0" dirty="0" err="1" smtClean="0"/>
              <a:t>behaviour</a:t>
            </a:r>
            <a:r>
              <a:rPr lang="en-US" sz="1200" b="0" dirty="0"/>
              <a:t>. </a:t>
            </a:r>
            <a:endParaRPr lang="en-AU" sz="2400" b="0" dirty="0"/>
          </a:p>
        </p:txBody>
      </p:sp>
      <p:sp>
        <p:nvSpPr>
          <p:cNvPr id="10" name="Text Placeholder 3"/>
          <p:cNvSpPr txBox="1">
            <a:spLocks/>
          </p:cNvSpPr>
          <p:nvPr/>
        </p:nvSpPr>
        <p:spPr>
          <a:xfrm>
            <a:off x="8670148" y="1130531"/>
            <a:ext cx="2988000" cy="1312525"/>
          </a:xfrm>
          <a:prstGeom prst="rect">
            <a:avLst/>
          </a:prstGeom>
        </p:spPr>
        <p:txBody>
          <a:bodyPr vert="horz" lIns="0" tIns="0" rIns="0" bIns="0" rtlCol="0" anchor="b">
            <a:noAutofit/>
          </a:bodyPr>
          <a:lstStyle>
            <a:lvl1pPr marL="360000" indent="-360000" algn="l" defTabSz="914400" rtl="0" eaLnBrk="1" latinLnBrk="0" hangingPunct="1">
              <a:lnSpc>
                <a:spcPct val="100000"/>
              </a:lnSpc>
              <a:spcBef>
                <a:spcPts val="800"/>
              </a:spcBef>
              <a:buClr>
                <a:schemeClr val="bg2"/>
              </a:buClr>
              <a:buFont typeface="+mj-lt"/>
              <a:buAutoNum type="arabicPeriod"/>
              <a:tabLst>
                <a:tab pos="5505450" algn="r"/>
              </a:tabLst>
              <a:defRPr sz="2000" b="1" kern="1200">
                <a:solidFill>
                  <a:schemeClr val="tx1"/>
                </a:solidFill>
                <a:latin typeface="+mn-lt"/>
                <a:ea typeface="+mn-ea"/>
                <a:cs typeface="+mn-cs"/>
              </a:defRPr>
            </a:lvl1pPr>
            <a:lvl2pPr marL="628650" indent="-269875" algn="l" defTabSz="914400" rtl="0" eaLnBrk="1" latinLnBrk="0" hangingPunct="1">
              <a:lnSpc>
                <a:spcPct val="100000"/>
              </a:lnSpc>
              <a:spcBef>
                <a:spcPts val="1400"/>
              </a:spcBef>
              <a:buClr>
                <a:schemeClr val="bg2"/>
              </a:buClr>
              <a:buFont typeface="+mj-lt"/>
              <a:buAutoNum type="alphaUcPeriod"/>
              <a:tabLst>
                <a:tab pos="5505450" algn="r"/>
              </a:tabLst>
              <a:defRPr sz="1600" b="0" kern="1200">
                <a:solidFill>
                  <a:schemeClr val="tx1"/>
                </a:solidFill>
                <a:latin typeface="+mn-lt"/>
                <a:ea typeface="+mn-ea"/>
                <a:cs typeface="+mn-cs"/>
              </a:defRPr>
            </a:lvl2pPr>
            <a:lvl3pPr marL="0" indent="0" algn="l" defTabSz="914400" rtl="0" eaLnBrk="1" latinLnBrk="0" hangingPunct="1">
              <a:lnSpc>
                <a:spcPct val="110000"/>
              </a:lnSpc>
              <a:spcBef>
                <a:spcPts val="700"/>
              </a:spcBef>
              <a:buFont typeface="Arial" panose="020B0604020202020204" pitchFamily="34" charset="0"/>
              <a:buNone/>
              <a:defRPr lang="en-GB" sz="1000" kern="1200">
                <a:solidFill>
                  <a:schemeClr val="tx1"/>
                </a:solidFill>
                <a:latin typeface="+mn-lt"/>
                <a:ea typeface="+mn-ea"/>
                <a:cs typeface="+mn-cs"/>
              </a:defRPr>
            </a:lvl3pPr>
            <a:lvl4pPr marL="144000" indent="-144000" algn="l" defTabSz="914400" rtl="0" eaLnBrk="1" latinLnBrk="0" hangingPunct="1">
              <a:lnSpc>
                <a:spcPct val="110000"/>
              </a:lnSpc>
              <a:spcBef>
                <a:spcPts val="700"/>
              </a:spcBef>
              <a:buClr>
                <a:schemeClr val="accent2"/>
              </a:buClr>
              <a:buFont typeface="Arial" panose="020B0604020202020204" pitchFamily="34" charset="0"/>
              <a:buChar char="•"/>
              <a:defRPr sz="1000" kern="1200">
                <a:solidFill>
                  <a:schemeClr val="tx1"/>
                </a:solidFill>
                <a:latin typeface="+mn-lt"/>
                <a:ea typeface="+mn-ea"/>
                <a:cs typeface="+mn-cs"/>
              </a:defRPr>
            </a:lvl4pPr>
            <a:lvl5pPr marL="288000" indent="-144000" algn="l" defTabSz="914400" rtl="0" eaLnBrk="1" latinLnBrk="0" hangingPunct="1">
              <a:lnSpc>
                <a:spcPct val="110000"/>
              </a:lnSpc>
              <a:spcBef>
                <a:spcPts val="700"/>
              </a:spcBef>
              <a:buClr>
                <a:schemeClr val="accent2"/>
              </a:buClr>
              <a:buFont typeface="System Font Regular"/>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en-AU" dirty="0" smtClean="0"/>
              <a:t>Why is it useful for public policy?</a:t>
            </a:r>
          </a:p>
        </p:txBody>
      </p:sp>
      <p:sp>
        <p:nvSpPr>
          <p:cNvPr id="5" name="Text Placeholder 3"/>
          <p:cNvSpPr txBox="1">
            <a:spLocks/>
          </p:cNvSpPr>
          <p:nvPr/>
        </p:nvSpPr>
        <p:spPr>
          <a:xfrm>
            <a:off x="4602000" y="2738070"/>
            <a:ext cx="2988000" cy="2754312"/>
          </a:xfrm>
          <a:prstGeom prst="rect">
            <a:avLst/>
          </a:prstGeom>
        </p:spPr>
        <p:txBody>
          <a:bodyPr vert="horz" lIns="0" tIns="0" rIns="0" bIns="0" rtlCol="0">
            <a:noAutofit/>
          </a:bodyPr>
          <a:lstStyle>
            <a:lvl1pPr marL="360000" indent="-360000" algn="l" defTabSz="914400" rtl="0" eaLnBrk="1" latinLnBrk="0" hangingPunct="1">
              <a:lnSpc>
                <a:spcPct val="100000"/>
              </a:lnSpc>
              <a:spcBef>
                <a:spcPts val="800"/>
              </a:spcBef>
              <a:buClr>
                <a:schemeClr val="bg2"/>
              </a:buClr>
              <a:buFont typeface="+mj-lt"/>
              <a:buAutoNum type="arabicPeriod"/>
              <a:tabLst>
                <a:tab pos="5505450" algn="r"/>
              </a:tabLst>
              <a:defRPr sz="2000" b="1" kern="1200">
                <a:solidFill>
                  <a:schemeClr val="tx1"/>
                </a:solidFill>
                <a:latin typeface="+mn-lt"/>
                <a:ea typeface="+mn-ea"/>
                <a:cs typeface="+mn-cs"/>
              </a:defRPr>
            </a:lvl1pPr>
            <a:lvl2pPr marL="628650" indent="-269875" algn="l" defTabSz="914400" rtl="0" eaLnBrk="1" latinLnBrk="0" hangingPunct="1">
              <a:lnSpc>
                <a:spcPct val="100000"/>
              </a:lnSpc>
              <a:spcBef>
                <a:spcPts val="1400"/>
              </a:spcBef>
              <a:buClr>
                <a:schemeClr val="bg2"/>
              </a:buClr>
              <a:buFont typeface="+mj-lt"/>
              <a:buAutoNum type="alphaUcPeriod"/>
              <a:tabLst>
                <a:tab pos="5505450" algn="r"/>
              </a:tabLst>
              <a:defRPr sz="1600" b="0" kern="1200">
                <a:solidFill>
                  <a:schemeClr val="tx1"/>
                </a:solidFill>
                <a:latin typeface="+mn-lt"/>
                <a:ea typeface="+mn-ea"/>
                <a:cs typeface="+mn-cs"/>
              </a:defRPr>
            </a:lvl2pPr>
            <a:lvl3pPr marL="0" indent="0" algn="l" defTabSz="914400" rtl="0" eaLnBrk="1" latinLnBrk="0" hangingPunct="1">
              <a:lnSpc>
                <a:spcPct val="110000"/>
              </a:lnSpc>
              <a:spcBef>
                <a:spcPts val="700"/>
              </a:spcBef>
              <a:buFont typeface="Arial" panose="020B0604020202020204" pitchFamily="34" charset="0"/>
              <a:buNone/>
              <a:defRPr lang="en-GB" sz="1000" kern="1200">
                <a:solidFill>
                  <a:schemeClr val="tx1"/>
                </a:solidFill>
                <a:latin typeface="+mn-lt"/>
                <a:ea typeface="+mn-ea"/>
                <a:cs typeface="+mn-cs"/>
              </a:defRPr>
            </a:lvl3pPr>
            <a:lvl4pPr marL="144000" indent="-144000" algn="l" defTabSz="914400" rtl="0" eaLnBrk="1" latinLnBrk="0" hangingPunct="1">
              <a:lnSpc>
                <a:spcPct val="110000"/>
              </a:lnSpc>
              <a:spcBef>
                <a:spcPts val="700"/>
              </a:spcBef>
              <a:buClr>
                <a:schemeClr val="accent2"/>
              </a:buClr>
              <a:buFont typeface="Arial" panose="020B0604020202020204" pitchFamily="34" charset="0"/>
              <a:buChar char="•"/>
              <a:defRPr sz="1000" kern="1200">
                <a:solidFill>
                  <a:schemeClr val="tx1"/>
                </a:solidFill>
                <a:latin typeface="+mn-lt"/>
                <a:ea typeface="+mn-ea"/>
                <a:cs typeface="+mn-cs"/>
              </a:defRPr>
            </a:lvl4pPr>
            <a:lvl5pPr marL="288000" indent="-144000" algn="l" defTabSz="914400" rtl="0" eaLnBrk="1" latinLnBrk="0" hangingPunct="1">
              <a:lnSpc>
                <a:spcPct val="110000"/>
              </a:lnSpc>
              <a:spcBef>
                <a:spcPts val="700"/>
              </a:spcBef>
              <a:buClr>
                <a:schemeClr val="accent2"/>
              </a:buClr>
              <a:buFont typeface="System Font Regular"/>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200" b="0" dirty="0"/>
              <a:t>Economics has traditionally assumed people always make decisions in their best interests. Behavioural </a:t>
            </a:r>
            <a:r>
              <a:rPr lang="en-US" sz="1200" b="0" dirty="0" smtClean="0"/>
              <a:t>insights </a:t>
            </a:r>
            <a:r>
              <a:rPr lang="en-US" sz="1200" b="0" dirty="0"/>
              <a:t>challenges this view by providing a more realistic model of human </a:t>
            </a:r>
            <a:r>
              <a:rPr lang="en-US" sz="1200" b="0" dirty="0" err="1"/>
              <a:t>behaviour</a:t>
            </a:r>
            <a:r>
              <a:rPr lang="en-US" sz="1200" b="0" dirty="0"/>
              <a:t>. It </a:t>
            </a:r>
            <a:r>
              <a:rPr lang="en-US" sz="1200" b="0" dirty="0" err="1"/>
              <a:t>recognises</a:t>
            </a:r>
            <a:r>
              <a:rPr lang="en-US" sz="1200" b="0" dirty="0"/>
              <a:t> we are systematically biased (for example, we tend to satisfy our present self rather than planning for the future) and can make decisions that conflict with our own interests.</a:t>
            </a:r>
            <a:endParaRPr lang="en-AU" sz="2400" b="0" dirty="0"/>
          </a:p>
        </p:txBody>
      </p:sp>
      <p:sp>
        <p:nvSpPr>
          <p:cNvPr id="9" name="Text Placeholder 3"/>
          <p:cNvSpPr txBox="1">
            <a:spLocks/>
          </p:cNvSpPr>
          <p:nvPr/>
        </p:nvSpPr>
        <p:spPr>
          <a:xfrm>
            <a:off x="4602000" y="1761137"/>
            <a:ext cx="2908033" cy="681919"/>
          </a:xfrm>
          <a:prstGeom prst="rect">
            <a:avLst/>
          </a:prstGeom>
        </p:spPr>
        <p:txBody>
          <a:bodyPr vert="horz" lIns="0" tIns="0" rIns="0" bIns="0" rtlCol="0" anchor="b">
            <a:noAutofit/>
          </a:bodyPr>
          <a:lstStyle>
            <a:lvl1pPr marL="360000" indent="-360000" algn="l" defTabSz="914400" rtl="0" eaLnBrk="1" latinLnBrk="0" hangingPunct="1">
              <a:lnSpc>
                <a:spcPct val="100000"/>
              </a:lnSpc>
              <a:spcBef>
                <a:spcPts val="800"/>
              </a:spcBef>
              <a:buClr>
                <a:schemeClr val="bg2"/>
              </a:buClr>
              <a:buFont typeface="+mj-lt"/>
              <a:buAutoNum type="arabicPeriod"/>
              <a:tabLst>
                <a:tab pos="5505450" algn="r"/>
              </a:tabLst>
              <a:defRPr sz="2000" b="1" kern="1200">
                <a:solidFill>
                  <a:schemeClr val="tx1"/>
                </a:solidFill>
                <a:latin typeface="+mn-lt"/>
                <a:ea typeface="+mn-ea"/>
                <a:cs typeface="+mn-cs"/>
              </a:defRPr>
            </a:lvl1pPr>
            <a:lvl2pPr marL="628650" indent="-269875" algn="l" defTabSz="914400" rtl="0" eaLnBrk="1" latinLnBrk="0" hangingPunct="1">
              <a:lnSpc>
                <a:spcPct val="100000"/>
              </a:lnSpc>
              <a:spcBef>
                <a:spcPts val="1400"/>
              </a:spcBef>
              <a:buClr>
                <a:schemeClr val="bg2"/>
              </a:buClr>
              <a:buFont typeface="+mj-lt"/>
              <a:buAutoNum type="alphaUcPeriod"/>
              <a:tabLst>
                <a:tab pos="5505450" algn="r"/>
              </a:tabLst>
              <a:defRPr sz="1600" b="0" kern="1200">
                <a:solidFill>
                  <a:schemeClr val="tx1"/>
                </a:solidFill>
                <a:latin typeface="+mn-lt"/>
                <a:ea typeface="+mn-ea"/>
                <a:cs typeface="+mn-cs"/>
              </a:defRPr>
            </a:lvl2pPr>
            <a:lvl3pPr marL="0" indent="0" algn="l" defTabSz="914400" rtl="0" eaLnBrk="1" latinLnBrk="0" hangingPunct="1">
              <a:lnSpc>
                <a:spcPct val="110000"/>
              </a:lnSpc>
              <a:spcBef>
                <a:spcPts val="700"/>
              </a:spcBef>
              <a:buFont typeface="Arial" panose="020B0604020202020204" pitchFamily="34" charset="0"/>
              <a:buNone/>
              <a:defRPr lang="en-GB" sz="1000" kern="1200">
                <a:solidFill>
                  <a:schemeClr val="tx1"/>
                </a:solidFill>
                <a:latin typeface="+mn-lt"/>
                <a:ea typeface="+mn-ea"/>
                <a:cs typeface="+mn-cs"/>
              </a:defRPr>
            </a:lvl3pPr>
            <a:lvl4pPr marL="144000" indent="-144000" algn="l" defTabSz="914400" rtl="0" eaLnBrk="1" latinLnBrk="0" hangingPunct="1">
              <a:lnSpc>
                <a:spcPct val="110000"/>
              </a:lnSpc>
              <a:spcBef>
                <a:spcPts val="700"/>
              </a:spcBef>
              <a:buClr>
                <a:schemeClr val="accent2"/>
              </a:buClr>
              <a:buFont typeface="Arial" panose="020B0604020202020204" pitchFamily="34" charset="0"/>
              <a:buChar char="•"/>
              <a:defRPr sz="1000" kern="1200">
                <a:solidFill>
                  <a:schemeClr val="tx1"/>
                </a:solidFill>
                <a:latin typeface="+mn-lt"/>
                <a:ea typeface="+mn-ea"/>
                <a:cs typeface="+mn-cs"/>
              </a:defRPr>
            </a:lvl4pPr>
            <a:lvl5pPr marL="288000" indent="-144000" algn="l" defTabSz="914400" rtl="0" eaLnBrk="1" latinLnBrk="0" hangingPunct="1">
              <a:lnSpc>
                <a:spcPct val="110000"/>
              </a:lnSpc>
              <a:spcBef>
                <a:spcPts val="700"/>
              </a:spcBef>
              <a:buClr>
                <a:schemeClr val="accent2"/>
              </a:buClr>
              <a:buFont typeface="System Font Regular"/>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en-AU" dirty="0"/>
              <a:t>What is behavioural insights?</a:t>
            </a:r>
          </a:p>
        </p:txBody>
      </p:sp>
      <p:sp>
        <p:nvSpPr>
          <p:cNvPr id="4" name="Text Placeholder 3"/>
          <p:cNvSpPr>
            <a:spLocks noGrp="1"/>
          </p:cNvSpPr>
          <p:nvPr>
            <p:ph type="body" sz="quarter" idx="4294967295"/>
          </p:nvPr>
        </p:nvSpPr>
        <p:spPr>
          <a:xfrm>
            <a:off x="479425" y="2738070"/>
            <a:ext cx="2988000" cy="2754312"/>
          </a:xfrm>
        </p:spPr>
        <p:txBody>
          <a:bodyPr/>
          <a:lstStyle/>
          <a:p>
            <a:pPr marL="0" indent="0" algn="just">
              <a:spcBef>
                <a:spcPts val="0"/>
              </a:spcBef>
              <a:buClrTx/>
              <a:buNone/>
              <a:tabLst/>
            </a:pPr>
            <a:r>
              <a:rPr lang="en-US" sz="1200" b="0" spc="-20" dirty="0">
                <a:solidFill>
                  <a:srgbClr val="000000"/>
                </a:solidFill>
                <a:latin typeface="Helvetica" pitchFamily="50" charset="0"/>
              </a:rPr>
              <a:t>The Behavioural Economics Team of the Australian Government, or BETA, is the Australian Government’s </a:t>
            </a:r>
            <a:r>
              <a:rPr lang="en-US" sz="1200" b="0" spc="-20" dirty="0" smtClean="0">
                <a:solidFill>
                  <a:srgbClr val="000000"/>
                </a:solidFill>
                <a:latin typeface="Helvetica" pitchFamily="50" charset="0"/>
              </a:rPr>
              <a:t>central </a:t>
            </a:r>
            <a:r>
              <a:rPr lang="en-US" sz="1200" b="0" spc="-20" dirty="0">
                <a:solidFill>
                  <a:srgbClr val="000000"/>
                </a:solidFill>
                <a:latin typeface="Helvetica" pitchFamily="50" charset="0"/>
              </a:rPr>
              <a:t>unit applying behavioural insights to improve public policy, programs and processes</a:t>
            </a:r>
            <a:r>
              <a:rPr lang="en-US" sz="1200" b="0" spc="-20" dirty="0" smtClean="0">
                <a:solidFill>
                  <a:srgbClr val="000000"/>
                </a:solidFill>
                <a:latin typeface="Helvetica" pitchFamily="50" charset="0"/>
              </a:rPr>
              <a:t>.</a:t>
            </a:r>
            <a:endParaRPr lang="en-US" sz="1200" b="0" spc="-20" dirty="0">
              <a:solidFill>
                <a:srgbClr val="000000"/>
              </a:solidFill>
              <a:latin typeface="Helvetica" pitchFamily="50" charset="0"/>
            </a:endParaRPr>
          </a:p>
          <a:p>
            <a:pPr marL="0" indent="0" algn="just">
              <a:buClrTx/>
              <a:buNone/>
              <a:tabLst/>
            </a:pPr>
            <a:r>
              <a:rPr lang="en-US" sz="1200" b="0" spc="-20" dirty="0" smtClean="0">
                <a:solidFill>
                  <a:srgbClr val="000000"/>
                </a:solidFill>
                <a:latin typeface="Helvetica" pitchFamily="50" charset="0"/>
              </a:rPr>
              <a:t>BETA’s </a:t>
            </a:r>
            <a:r>
              <a:rPr lang="en-US" sz="1200" b="0" spc="-20" dirty="0">
                <a:solidFill>
                  <a:srgbClr val="000000"/>
                </a:solidFill>
                <a:latin typeface="Helvetica" pitchFamily="50" charset="0"/>
              </a:rPr>
              <a:t>mission is to advance the wellbeing of Australians through the application and rigorous evaluation of behavioural insights to public policy and administration.</a:t>
            </a:r>
            <a:endParaRPr lang="en-AU" sz="1200" b="0" spc="-20" dirty="0">
              <a:solidFill>
                <a:srgbClr val="000000"/>
              </a:solidFill>
              <a:latin typeface="Helvetica" pitchFamily="50" charset="0"/>
            </a:endParaRPr>
          </a:p>
          <a:p>
            <a:pPr marL="0" indent="0" algn="just">
              <a:buNone/>
            </a:pPr>
            <a:endParaRPr lang="en-AU" sz="2400" dirty="0"/>
          </a:p>
        </p:txBody>
      </p:sp>
      <p:sp>
        <p:nvSpPr>
          <p:cNvPr id="8" name="Text Placeholder 3"/>
          <p:cNvSpPr txBox="1">
            <a:spLocks/>
          </p:cNvSpPr>
          <p:nvPr/>
        </p:nvSpPr>
        <p:spPr>
          <a:xfrm>
            <a:off x="479425" y="2101446"/>
            <a:ext cx="3402620" cy="341610"/>
          </a:xfrm>
          <a:prstGeom prst="rect">
            <a:avLst/>
          </a:prstGeom>
        </p:spPr>
        <p:txBody>
          <a:bodyPr vert="horz" lIns="0" tIns="0" rIns="0" bIns="0" rtlCol="0">
            <a:noAutofit/>
          </a:bodyPr>
          <a:lstStyle>
            <a:lvl1pPr marL="360000" indent="-360000" algn="l" defTabSz="914400" rtl="0" eaLnBrk="1" latinLnBrk="0" hangingPunct="1">
              <a:lnSpc>
                <a:spcPct val="100000"/>
              </a:lnSpc>
              <a:spcBef>
                <a:spcPts val="800"/>
              </a:spcBef>
              <a:buClr>
                <a:schemeClr val="bg2"/>
              </a:buClr>
              <a:buFont typeface="+mj-lt"/>
              <a:buAutoNum type="arabicPeriod"/>
              <a:tabLst>
                <a:tab pos="5505450" algn="r"/>
              </a:tabLst>
              <a:defRPr sz="2000" b="1" kern="1200">
                <a:solidFill>
                  <a:schemeClr val="tx1"/>
                </a:solidFill>
                <a:latin typeface="+mn-lt"/>
                <a:ea typeface="+mn-ea"/>
                <a:cs typeface="+mn-cs"/>
              </a:defRPr>
            </a:lvl1pPr>
            <a:lvl2pPr marL="628650" indent="-269875" algn="l" defTabSz="914400" rtl="0" eaLnBrk="1" latinLnBrk="0" hangingPunct="1">
              <a:lnSpc>
                <a:spcPct val="100000"/>
              </a:lnSpc>
              <a:spcBef>
                <a:spcPts val="1400"/>
              </a:spcBef>
              <a:buClr>
                <a:schemeClr val="bg2"/>
              </a:buClr>
              <a:buFont typeface="+mj-lt"/>
              <a:buAutoNum type="alphaUcPeriod"/>
              <a:tabLst>
                <a:tab pos="5505450" algn="r"/>
              </a:tabLst>
              <a:defRPr sz="1600" b="0" kern="1200">
                <a:solidFill>
                  <a:schemeClr val="tx1"/>
                </a:solidFill>
                <a:latin typeface="+mn-lt"/>
                <a:ea typeface="+mn-ea"/>
                <a:cs typeface="+mn-cs"/>
              </a:defRPr>
            </a:lvl2pPr>
            <a:lvl3pPr marL="0" indent="0" algn="l" defTabSz="914400" rtl="0" eaLnBrk="1" latinLnBrk="0" hangingPunct="1">
              <a:lnSpc>
                <a:spcPct val="110000"/>
              </a:lnSpc>
              <a:spcBef>
                <a:spcPts val="700"/>
              </a:spcBef>
              <a:buFont typeface="Arial" panose="020B0604020202020204" pitchFamily="34" charset="0"/>
              <a:buNone/>
              <a:defRPr lang="en-GB" sz="1000" kern="1200">
                <a:solidFill>
                  <a:schemeClr val="tx1"/>
                </a:solidFill>
                <a:latin typeface="+mn-lt"/>
                <a:ea typeface="+mn-ea"/>
                <a:cs typeface="+mn-cs"/>
              </a:defRPr>
            </a:lvl3pPr>
            <a:lvl4pPr marL="144000" indent="-144000" algn="l" defTabSz="914400" rtl="0" eaLnBrk="1" latinLnBrk="0" hangingPunct="1">
              <a:lnSpc>
                <a:spcPct val="110000"/>
              </a:lnSpc>
              <a:spcBef>
                <a:spcPts val="700"/>
              </a:spcBef>
              <a:buClr>
                <a:schemeClr val="accent2"/>
              </a:buClr>
              <a:buFont typeface="Arial" panose="020B0604020202020204" pitchFamily="34" charset="0"/>
              <a:buChar char="•"/>
              <a:defRPr sz="1000" kern="1200">
                <a:solidFill>
                  <a:schemeClr val="tx1"/>
                </a:solidFill>
                <a:latin typeface="+mn-lt"/>
                <a:ea typeface="+mn-ea"/>
                <a:cs typeface="+mn-cs"/>
              </a:defRPr>
            </a:lvl4pPr>
            <a:lvl5pPr marL="288000" indent="-144000" algn="l" defTabSz="914400" rtl="0" eaLnBrk="1" latinLnBrk="0" hangingPunct="1">
              <a:lnSpc>
                <a:spcPct val="110000"/>
              </a:lnSpc>
              <a:spcBef>
                <a:spcPts val="700"/>
              </a:spcBef>
              <a:buClr>
                <a:schemeClr val="accent2"/>
              </a:buClr>
              <a:buFont typeface="System Font Regular"/>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en-AU" dirty="0" smtClean="0"/>
              <a:t>About BETA</a:t>
            </a:r>
          </a:p>
        </p:txBody>
      </p:sp>
      <p:sp>
        <p:nvSpPr>
          <p:cNvPr id="2" name="Title 1"/>
          <p:cNvSpPr>
            <a:spLocks noGrp="1"/>
          </p:cNvSpPr>
          <p:nvPr>
            <p:ph type="title"/>
          </p:nvPr>
        </p:nvSpPr>
        <p:spPr>
          <a:xfrm>
            <a:off x="479425" y="476250"/>
            <a:ext cx="11233150" cy="389979"/>
          </a:xfrm>
        </p:spPr>
        <p:txBody>
          <a:bodyPr/>
          <a:lstStyle/>
          <a:p>
            <a:r>
              <a:rPr lang="en-AU" dirty="0" smtClean="0"/>
              <a:t>BETA and behavioural insights</a:t>
            </a:r>
            <a:endParaRPr lang="en-AU" dirty="0"/>
          </a:p>
        </p:txBody>
      </p:sp>
    </p:spTree>
    <p:extLst>
      <p:ext uri="{BB962C8B-B14F-4D97-AF65-F5344CB8AC3E}">
        <p14:creationId xmlns:p14="http://schemas.microsoft.com/office/powerpoint/2010/main" val="113971818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Navy blue background"/>
          <p:cNvSpPr/>
          <p:nvPr/>
        </p:nvSpPr>
        <p:spPr>
          <a:xfrm>
            <a:off x="6964471" y="0"/>
            <a:ext cx="522753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Placeholder 11" descr="An icon of a lightbulb" title="Lighbulb icon">
            <a:extLst>
              <a:ext uri="{FF2B5EF4-FFF2-40B4-BE49-F238E27FC236}">
                <a16:creationId xmlns:a16="http://schemas.microsoft.com/office/drawing/2014/main" id="{ACF9BCD5-AD42-5141-9BB4-B5A864F2B060}"/>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104068" t="-21184" r="-1" b="-3929"/>
          <a:stretch/>
        </p:blipFill>
        <p:spPr>
          <a:xfrm>
            <a:off x="7170738" y="1673522"/>
            <a:ext cx="4541837" cy="4600278"/>
          </a:xfrm>
          <a:prstGeom prst="rect">
            <a:avLst/>
          </a:prstGeom>
        </p:spPr>
      </p:pic>
      <p:sp>
        <p:nvSpPr>
          <p:cNvPr id="3" name="Slide Number Placeholder 2"/>
          <p:cNvSpPr>
            <a:spLocks noGrp="1"/>
          </p:cNvSpPr>
          <p:nvPr>
            <p:ph type="sldNum" sz="quarter" idx="12"/>
          </p:nvPr>
        </p:nvSpPr>
        <p:spPr/>
        <p:txBody>
          <a:bodyPr/>
          <a:lstStyle/>
          <a:p>
            <a:fld id="{0500C9E6-702F-A843-8A04-80C500C6891A}" type="slidenum">
              <a:rPr lang="en-AU" smtClean="0">
                <a:solidFill>
                  <a:schemeClr val="bg1"/>
                </a:solidFill>
              </a:rPr>
              <a:t>73</a:t>
            </a:fld>
            <a:endParaRPr lang="en-AU" dirty="0">
              <a:solidFill>
                <a:schemeClr val="bg1"/>
              </a:solidFill>
            </a:endParaRPr>
          </a:p>
        </p:txBody>
      </p:sp>
      <p:sp>
        <p:nvSpPr>
          <p:cNvPr id="6" name="Text Placeholder 3"/>
          <p:cNvSpPr txBox="1">
            <a:spLocks/>
          </p:cNvSpPr>
          <p:nvPr/>
        </p:nvSpPr>
        <p:spPr>
          <a:xfrm>
            <a:off x="482871" y="3202241"/>
            <a:ext cx="5974296" cy="1184895"/>
          </a:xfrm>
          <a:prstGeom prst="rect">
            <a:avLst/>
          </a:prstGeom>
        </p:spPr>
        <p:txBody>
          <a:bodyPr vert="horz" lIns="0" tIns="0" rIns="0" bIns="0" rtlCol="0">
            <a:noAutofit/>
          </a:bodyPr>
          <a:lstStyle>
            <a:lvl1pPr marL="360000" indent="-360000" algn="l" defTabSz="914400" rtl="0" eaLnBrk="1" latinLnBrk="0" hangingPunct="1">
              <a:lnSpc>
                <a:spcPct val="100000"/>
              </a:lnSpc>
              <a:spcBef>
                <a:spcPts val="800"/>
              </a:spcBef>
              <a:buClr>
                <a:schemeClr val="bg2"/>
              </a:buClr>
              <a:buFont typeface="+mj-lt"/>
              <a:buAutoNum type="arabicPeriod"/>
              <a:tabLst>
                <a:tab pos="5505450" algn="r"/>
              </a:tabLst>
              <a:defRPr sz="2000" b="1" kern="1200">
                <a:solidFill>
                  <a:schemeClr val="tx1"/>
                </a:solidFill>
                <a:latin typeface="+mn-lt"/>
                <a:ea typeface="+mn-ea"/>
                <a:cs typeface="+mn-cs"/>
              </a:defRPr>
            </a:lvl1pPr>
            <a:lvl2pPr marL="628650" indent="-269875" algn="l" defTabSz="914400" rtl="0" eaLnBrk="1" latinLnBrk="0" hangingPunct="1">
              <a:lnSpc>
                <a:spcPct val="100000"/>
              </a:lnSpc>
              <a:spcBef>
                <a:spcPts val="1400"/>
              </a:spcBef>
              <a:buClr>
                <a:schemeClr val="bg2"/>
              </a:buClr>
              <a:buFont typeface="+mj-lt"/>
              <a:buAutoNum type="alphaUcPeriod"/>
              <a:tabLst>
                <a:tab pos="5505450" algn="r"/>
              </a:tabLst>
              <a:defRPr sz="1600" b="0" kern="1200">
                <a:solidFill>
                  <a:schemeClr val="tx1"/>
                </a:solidFill>
                <a:latin typeface="+mn-lt"/>
                <a:ea typeface="+mn-ea"/>
                <a:cs typeface="+mn-cs"/>
              </a:defRPr>
            </a:lvl2pPr>
            <a:lvl3pPr marL="0" indent="0" algn="l" defTabSz="914400" rtl="0" eaLnBrk="1" latinLnBrk="0" hangingPunct="1">
              <a:lnSpc>
                <a:spcPct val="110000"/>
              </a:lnSpc>
              <a:spcBef>
                <a:spcPts val="700"/>
              </a:spcBef>
              <a:buFont typeface="Arial" panose="020B0604020202020204" pitchFamily="34" charset="0"/>
              <a:buNone/>
              <a:defRPr lang="en-GB" sz="1000" kern="1200">
                <a:solidFill>
                  <a:schemeClr val="tx1"/>
                </a:solidFill>
                <a:latin typeface="+mn-lt"/>
                <a:ea typeface="+mn-ea"/>
                <a:cs typeface="+mn-cs"/>
              </a:defRPr>
            </a:lvl3pPr>
            <a:lvl4pPr marL="144000" indent="-144000" algn="l" defTabSz="914400" rtl="0" eaLnBrk="1" latinLnBrk="0" hangingPunct="1">
              <a:lnSpc>
                <a:spcPct val="110000"/>
              </a:lnSpc>
              <a:spcBef>
                <a:spcPts val="700"/>
              </a:spcBef>
              <a:buClr>
                <a:schemeClr val="accent2"/>
              </a:buClr>
              <a:buFont typeface="Arial" panose="020B0604020202020204" pitchFamily="34" charset="0"/>
              <a:buChar char="•"/>
              <a:defRPr sz="1000" kern="1200">
                <a:solidFill>
                  <a:schemeClr val="tx1"/>
                </a:solidFill>
                <a:latin typeface="+mn-lt"/>
                <a:ea typeface="+mn-ea"/>
                <a:cs typeface="+mn-cs"/>
              </a:defRPr>
            </a:lvl4pPr>
            <a:lvl5pPr marL="288000" indent="-144000" algn="l" defTabSz="914400" rtl="0" eaLnBrk="1" latinLnBrk="0" hangingPunct="1">
              <a:lnSpc>
                <a:spcPct val="110000"/>
              </a:lnSpc>
              <a:spcBef>
                <a:spcPts val="700"/>
              </a:spcBef>
              <a:buClr>
                <a:schemeClr val="accent2"/>
              </a:buClr>
              <a:buFont typeface="System Font Regular"/>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400" dirty="0" smtClean="0"/>
              <a:t>Acknowledgements</a:t>
            </a:r>
          </a:p>
          <a:p>
            <a:pPr marL="0" indent="0">
              <a:buNone/>
            </a:pPr>
            <a:r>
              <a:rPr lang="en-AU" sz="1200" b="0" dirty="0" smtClean="0"/>
              <a:t>Thank you to the Australian Energy Regulator (AER) and Consumers, Policy and Markets Division for their support and valuable contribution in making this project happen. In particular, special thanks to Simone Tyson, Tony Weir, Lois Shedd, Bronwen Jennings, Keira Germech and Arek Gulbenkoglu for their work on this project.</a:t>
            </a:r>
          </a:p>
        </p:txBody>
      </p:sp>
      <p:sp>
        <p:nvSpPr>
          <p:cNvPr id="8" name="Text Placeholder 3"/>
          <p:cNvSpPr txBox="1">
            <a:spLocks/>
          </p:cNvSpPr>
          <p:nvPr/>
        </p:nvSpPr>
        <p:spPr>
          <a:xfrm>
            <a:off x="482871" y="471610"/>
            <a:ext cx="5883796" cy="2385345"/>
          </a:xfrm>
          <a:prstGeom prst="rect">
            <a:avLst/>
          </a:prstGeom>
        </p:spPr>
        <p:txBody>
          <a:bodyPr vert="horz" lIns="0" tIns="0" rIns="0" bIns="0" rtlCol="0">
            <a:noAutofit/>
          </a:bodyPr>
          <a:lstStyle>
            <a:lvl1pPr marL="360000" indent="-360000" algn="l" defTabSz="914400" rtl="0" eaLnBrk="1" latinLnBrk="0" hangingPunct="1">
              <a:lnSpc>
                <a:spcPct val="100000"/>
              </a:lnSpc>
              <a:spcBef>
                <a:spcPts val="800"/>
              </a:spcBef>
              <a:buClr>
                <a:schemeClr val="bg2"/>
              </a:buClr>
              <a:buFont typeface="+mj-lt"/>
              <a:buAutoNum type="arabicPeriod"/>
              <a:tabLst>
                <a:tab pos="5505450" algn="r"/>
              </a:tabLst>
              <a:defRPr sz="2000" b="1" kern="1200">
                <a:solidFill>
                  <a:schemeClr val="tx1"/>
                </a:solidFill>
                <a:latin typeface="+mn-lt"/>
                <a:ea typeface="+mn-ea"/>
                <a:cs typeface="+mn-cs"/>
              </a:defRPr>
            </a:lvl1pPr>
            <a:lvl2pPr marL="628650" indent="-269875" algn="l" defTabSz="914400" rtl="0" eaLnBrk="1" latinLnBrk="0" hangingPunct="1">
              <a:lnSpc>
                <a:spcPct val="100000"/>
              </a:lnSpc>
              <a:spcBef>
                <a:spcPts val="1400"/>
              </a:spcBef>
              <a:buClr>
                <a:schemeClr val="bg2"/>
              </a:buClr>
              <a:buFont typeface="+mj-lt"/>
              <a:buAutoNum type="alphaUcPeriod"/>
              <a:tabLst>
                <a:tab pos="5505450" algn="r"/>
              </a:tabLst>
              <a:defRPr sz="1600" b="0" kern="1200">
                <a:solidFill>
                  <a:schemeClr val="tx1"/>
                </a:solidFill>
                <a:latin typeface="+mn-lt"/>
                <a:ea typeface="+mn-ea"/>
                <a:cs typeface="+mn-cs"/>
              </a:defRPr>
            </a:lvl2pPr>
            <a:lvl3pPr marL="0" indent="0" algn="l" defTabSz="914400" rtl="0" eaLnBrk="1" latinLnBrk="0" hangingPunct="1">
              <a:lnSpc>
                <a:spcPct val="110000"/>
              </a:lnSpc>
              <a:spcBef>
                <a:spcPts val="700"/>
              </a:spcBef>
              <a:buFont typeface="Arial" panose="020B0604020202020204" pitchFamily="34" charset="0"/>
              <a:buNone/>
              <a:defRPr lang="en-GB" sz="1000" kern="1200">
                <a:solidFill>
                  <a:schemeClr val="tx1"/>
                </a:solidFill>
                <a:latin typeface="+mn-lt"/>
                <a:ea typeface="+mn-ea"/>
                <a:cs typeface="+mn-cs"/>
              </a:defRPr>
            </a:lvl3pPr>
            <a:lvl4pPr marL="144000" indent="-144000" algn="l" defTabSz="914400" rtl="0" eaLnBrk="1" latinLnBrk="0" hangingPunct="1">
              <a:lnSpc>
                <a:spcPct val="110000"/>
              </a:lnSpc>
              <a:spcBef>
                <a:spcPts val="700"/>
              </a:spcBef>
              <a:buClr>
                <a:schemeClr val="accent2"/>
              </a:buClr>
              <a:buFont typeface="Arial" panose="020B0604020202020204" pitchFamily="34" charset="0"/>
              <a:buChar char="•"/>
              <a:defRPr sz="1000" kern="1200">
                <a:solidFill>
                  <a:schemeClr val="tx1"/>
                </a:solidFill>
                <a:latin typeface="+mn-lt"/>
                <a:ea typeface="+mn-ea"/>
                <a:cs typeface="+mn-cs"/>
              </a:defRPr>
            </a:lvl4pPr>
            <a:lvl5pPr marL="288000" indent="-144000" algn="l" defTabSz="914400" rtl="0" eaLnBrk="1" latinLnBrk="0" hangingPunct="1">
              <a:lnSpc>
                <a:spcPct val="110000"/>
              </a:lnSpc>
              <a:spcBef>
                <a:spcPts val="700"/>
              </a:spcBef>
              <a:buClr>
                <a:schemeClr val="accent2"/>
              </a:buClr>
              <a:buFont typeface="System Font Regular"/>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smtClean="0"/>
              <a:t>Research team</a:t>
            </a:r>
          </a:p>
          <a:p>
            <a:pPr marL="0" indent="0">
              <a:buNone/>
            </a:pPr>
            <a:r>
              <a:rPr lang="en-US" sz="1200" b="0" dirty="0" smtClean="0"/>
              <a:t>Laura Bennetts Kneebone </a:t>
            </a:r>
            <a:r>
              <a:rPr lang="en-US" sz="1200" b="0" dirty="0"/>
              <a:t>was the principal investigator for this project. Other (current and former) staff who contributed </a:t>
            </a:r>
            <a:r>
              <a:rPr lang="en-US" sz="1200" b="0" dirty="0" smtClean="0"/>
              <a:t>were</a:t>
            </a:r>
            <a:r>
              <a:rPr lang="en-US" sz="1200" b="0" dirty="0"/>
              <a:t>: </a:t>
            </a:r>
            <a:r>
              <a:rPr lang="en-US" sz="1200" b="0" dirty="0" smtClean="0"/>
              <a:t>Michael Bleasdale, Michael Ridgway, Alex McKenzie, Nicholas Hilderson, Jacqui Brewer, Scott Copley, Martin </a:t>
            </a:r>
            <a:r>
              <a:rPr lang="en-US" sz="1200" b="0" dirty="0" err="1" smtClean="0"/>
              <a:t>Brumption</a:t>
            </a:r>
            <a:r>
              <a:rPr lang="en-US" sz="1200" b="0" dirty="0" smtClean="0"/>
              <a:t> </a:t>
            </a:r>
            <a:r>
              <a:rPr lang="en-US" sz="1200" b="0" dirty="0"/>
              <a:t>and </a:t>
            </a:r>
            <a:r>
              <a:rPr lang="en-US" sz="1200" b="0" dirty="0" smtClean="0"/>
              <a:t>Harry Greenwell.</a:t>
            </a:r>
            <a:endParaRPr lang="en-AU" sz="1200" b="0" dirty="0" smtClean="0"/>
          </a:p>
          <a:p>
            <a:pPr marL="0" indent="0">
              <a:buNone/>
            </a:pPr>
            <a:r>
              <a:rPr lang="en-AU" sz="1200" b="0" dirty="0" smtClean="0"/>
              <a:t>The trial was pre-registered on the BETA website and the American Economic Association registry</a:t>
            </a:r>
            <a:r>
              <a:rPr lang="en-AU" sz="1200" b="0" dirty="0"/>
              <a:t>: </a:t>
            </a:r>
            <a:endParaRPr lang="en-AU" sz="1200" b="0" dirty="0" smtClean="0"/>
          </a:p>
          <a:p>
            <a:pPr marL="0" indent="0">
              <a:buNone/>
            </a:pPr>
            <a:r>
              <a:rPr lang="en-AU" sz="1200" b="0" dirty="0" smtClean="0">
                <a:hlinkClick r:id="rId5"/>
              </a:rPr>
              <a:t>https</a:t>
            </a:r>
            <a:r>
              <a:rPr lang="en-AU" sz="1200" b="0" dirty="0">
                <a:hlinkClick r:id="rId5"/>
              </a:rPr>
              <a:t>://behaviouraleconomics.pmc.gov.au/projects/improving-energy-bills</a:t>
            </a:r>
            <a:endParaRPr lang="en-AU" sz="1200" b="0" dirty="0"/>
          </a:p>
          <a:p>
            <a:pPr marL="0" indent="0">
              <a:buNone/>
            </a:pPr>
            <a:r>
              <a:rPr lang="en-AU" sz="1200" b="0" dirty="0">
                <a:hlinkClick r:id="rId6"/>
              </a:rPr>
              <a:t>https://www.socialscienceregistry.org/trials/7974</a:t>
            </a:r>
            <a:r>
              <a:rPr lang="en-AU" sz="1200" b="0" dirty="0"/>
              <a:t> </a:t>
            </a:r>
          </a:p>
          <a:p>
            <a:pPr marL="0" indent="0">
              <a:buNone/>
            </a:pPr>
            <a:r>
              <a:rPr lang="en-AU" sz="1200" b="0" dirty="0">
                <a:hlinkClick r:id="rId7"/>
              </a:rPr>
              <a:t>https://www.socialscienceregistry.org/trials/7970</a:t>
            </a:r>
            <a:r>
              <a:rPr lang="en-AU" sz="1200" b="0" dirty="0"/>
              <a:t>   </a:t>
            </a:r>
          </a:p>
          <a:p>
            <a:pPr marL="0" indent="0" algn="just">
              <a:buNone/>
            </a:pPr>
            <a:endParaRPr lang="en-US" sz="1200" b="0" dirty="0" smtClean="0"/>
          </a:p>
          <a:p>
            <a:pPr marL="0" indent="0" algn="just">
              <a:buNone/>
            </a:pPr>
            <a:endParaRPr lang="en-AU" sz="1200" b="0" dirty="0"/>
          </a:p>
        </p:txBody>
      </p:sp>
    </p:spTree>
    <p:extLst>
      <p:ext uri="{BB962C8B-B14F-4D97-AF65-F5344CB8AC3E}">
        <p14:creationId xmlns:p14="http://schemas.microsoft.com/office/powerpoint/2010/main" val="228410856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6095828" y="2838250"/>
            <a:ext cx="5580357" cy="330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spAutoFit/>
          </a:bodyPr>
          <a:lstStyle/>
          <a:p>
            <a:pPr lvl="0" eaLnBrk="0" fontAlgn="base" hangingPunct="0">
              <a:spcBef>
                <a:spcPct val="0"/>
              </a:spcBef>
              <a:spcAft>
                <a:spcPct val="0"/>
              </a:spcAft>
            </a:pPr>
            <a:r>
              <a:rPr lang="en-AU" altLang="en-US" sz="1100" b="1" dirty="0" smtClean="0">
                <a:solidFill>
                  <a:schemeClr val="accent5"/>
                </a:solidFill>
                <a:latin typeface="Helvetica" panose="020B0604020202020204" pitchFamily="34" charset="0"/>
                <a:ea typeface="Times New Roman" panose="02020603050405020304" pitchFamily="18" charset="0"/>
                <a:cs typeface="Times New Roman" panose="02020603050405020304" pitchFamily="18" charset="0"/>
              </a:rPr>
              <a:t>Use </a:t>
            </a:r>
            <a:r>
              <a:rPr lang="en-AU" altLang="en-US" sz="1100" b="1" dirty="0">
                <a:solidFill>
                  <a:schemeClr val="accent5"/>
                </a:solidFill>
                <a:latin typeface="Helvetica" panose="020B0604020202020204" pitchFamily="34" charset="0"/>
                <a:ea typeface="Times New Roman" panose="02020603050405020304" pitchFamily="18" charset="0"/>
                <a:cs typeface="Times New Roman" panose="02020603050405020304" pitchFamily="18" charset="0"/>
              </a:rPr>
              <a:t>of the Coat of Arms</a:t>
            </a:r>
            <a:endParaRPr lang="en-AU" altLang="en-US" sz="1100" dirty="0">
              <a:solidFill>
                <a:schemeClr val="accent5"/>
              </a:solidFill>
            </a:endParaRPr>
          </a:p>
          <a:p>
            <a:pPr lvl="0" eaLnBrk="0" fontAlgn="base" hangingPunct="0">
              <a:spcBef>
                <a:spcPct val="0"/>
              </a:spcBef>
              <a:spcAft>
                <a:spcPct val="0"/>
              </a:spcAft>
            </a:pPr>
            <a:r>
              <a:rPr lang="en-AU" altLang="en-US" sz="1100" dirty="0">
                <a:solidFill>
                  <a:schemeClr val="accent5">
                    <a:lumMod val="20000"/>
                    <a:lumOff val="80000"/>
                  </a:schemeClr>
                </a:solidFill>
                <a:latin typeface="Helvetica" panose="020B0604020202020204" pitchFamily="34" charset="0"/>
                <a:ea typeface="Times New Roman" panose="02020603050405020304" pitchFamily="18" charset="0"/>
                <a:cs typeface="Helvetica" panose="020B0604020202020204" pitchFamily="34" charset="0"/>
              </a:rPr>
              <a:t>The terms under which the Coat of Arms can be used are detailed on the following website: </a:t>
            </a:r>
            <a:r>
              <a:rPr lang="en-US" altLang="en-US" sz="1100" b="1" dirty="0">
                <a:solidFill>
                  <a:srgbClr val="20B9A3"/>
                </a:solidFill>
                <a:latin typeface="Helvetica" panose="020B0604020202020204" pitchFamily="34" charset="0"/>
                <a:ea typeface="Times New Roman" panose="02020603050405020304" pitchFamily="18" charset="0"/>
                <a:cs typeface="Helvetica" panose="020B0604020202020204" pitchFamily="34" charset="0"/>
              </a:rPr>
              <a:t>https://pmc.gov.au/cca </a:t>
            </a:r>
          </a:p>
          <a:p>
            <a:pPr lvl="0" eaLnBrk="0" fontAlgn="base" hangingPunct="0">
              <a:spcBef>
                <a:spcPct val="0"/>
              </a:spcBef>
              <a:spcAft>
                <a:spcPct val="0"/>
              </a:spcAft>
            </a:pPr>
            <a:endParaRPr lang="en-US" altLang="en-US" sz="1100" b="1" dirty="0" smtClean="0">
              <a:solidFill>
                <a:schemeClr val="accent5"/>
              </a:solidFill>
              <a:latin typeface="Helvetica" panose="020B0604020202020204" pitchFamily="34" charset="0"/>
              <a:ea typeface="Times New Roman" panose="02020603050405020304" pitchFamily="18" charset="0"/>
              <a:cs typeface="Helvetica" panose="020B0604020202020204" pitchFamily="34" charset="0"/>
            </a:endParaRPr>
          </a:p>
          <a:p>
            <a:pPr lvl="0" eaLnBrk="0" fontAlgn="base" hangingPunct="0">
              <a:spcBef>
                <a:spcPct val="0"/>
              </a:spcBef>
              <a:spcAft>
                <a:spcPct val="0"/>
              </a:spcAft>
            </a:pPr>
            <a:r>
              <a:rPr lang="en-US" altLang="en-US" sz="1100" b="1" dirty="0" smtClean="0">
                <a:solidFill>
                  <a:schemeClr val="accent5"/>
                </a:solidFill>
                <a:latin typeface="Helvetica" panose="020B0604020202020204" pitchFamily="34" charset="0"/>
                <a:ea typeface="Times New Roman" panose="02020603050405020304" pitchFamily="18" charset="0"/>
                <a:cs typeface="Helvetica" panose="020B0604020202020204" pitchFamily="34" charset="0"/>
              </a:rPr>
              <a:t>Other </a:t>
            </a:r>
            <a:r>
              <a:rPr lang="en-US" altLang="en-US" sz="1100" b="1" dirty="0">
                <a:solidFill>
                  <a:schemeClr val="accent5"/>
                </a:solidFill>
                <a:latin typeface="Helvetica" panose="020B0604020202020204" pitchFamily="34" charset="0"/>
                <a:ea typeface="Times New Roman" panose="02020603050405020304" pitchFamily="18" charset="0"/>
                <a:cs typeface="Helvetica" panose="020B0604020202020204" pitchFamily="34" charset="0"/>
              </a:rPr>
              <a:t>uses</a:t>
            </a:r>
          </a:p>
          <a:p>
            <a:pPr eaLnBrk="0" fontAlgn="base" hangingPunct="0">
              <a:spcBef>
                <a:spcPct val="0"/>
              </a:spcBef>
              <a:spcAft>
                <a:spcPct val="0"/>
              </a:spcAft>
            </a:pPr>
            <a:r>
              <a:rPr lang="en-US" sz="1100" dirty="0" smtClean="0">
                <a:solidFill>
                  <a:schemeClr val="accent5">
                    <a:lumMod val="20000"/>
                    <a:lumOff val="80000"/>
                  </a:schemeClr>
                </a:solidFill>
                <a:latin typeface="Helvetica" panose="020B0604020202020204" pitchFamily="34" charset="0"/>
                <a:ea typeface="Times New Roman" panose="02020603050405020304" pitchFamily="18" charset="0"/>
                <a:cs typeface="Times New Roman" panose="02020603050405020304" pitchFamily="18" charset="0"/>
              </a:rPr>
              <a:t>Enquiries </a:t>
            </a:r>
            <a:r>
              <a:rPr lang="en-US" sz="1100" dirty="0">
                <a:solidFill>
                  <a:schemeClr val="accent5">
                    <a:lumMod val="20000"/>
                    <a:lumOff val="80000"/>
                  </a:schemeClr>
                </a:solidFill>
                <a:latin typeface="Helvetica" panose="020B0604020202020204" pitchFamily="34" charset="0"/>
                <a:ea typeface="Times New Roman" panose="02020603050405020304" pitchFamily="18" charset="0"/>
                <a:cs typeface="Times New Roman" panose="02020603050405020304" pitchFamily="18" charset="0"/>
              </a:rPr>
              <a:t>regarding this license and any other use of this document are welcome at:</a:t>
            </a:r>
          </a:p>
          <a:p>
            <a:pPr lvl="1" eaLnBrk="0" fontAlgn="base" hangingPunct="0">
              <a:spcBef>
                <a:spcPct val="0"/>
              </a:spcBef>
              <a:spcAft>
                <a:spcPct val="0"/>
              </a:spcAft>
            </a:pPr>
            <a:r>
              <a:rPr lang="en-US" sz="1100" dirty="0">
                <a:solidFill>
                  <a:schemeClr val="accent5">
                    <a:lumMod val="20000"/>
                    <a:lumOff val="80000"/>
                  </a:schemeClr>
                </a:solidFill>
                <a:latin typeface="Helvetica" panose="020B0604020202020204" pitchFamily="34" charset="0"/>
                <a:ea typeface="Times New Roman" panose="02020603050405020304" pitchFamily="18" charset="0"/>
                <a:cs typeface="Times New Roman" panose="02020603050405020304" pitchFamily="18" charset="0"/>
              </a:rPr>
              <a:t>Managing Director</a:t>
            </a:r>
          </a:p>
          <a:p>
            <a:pPr lvl="1" eaLnBrk="0" fontAlgn="base" hangingPunct="0">
              <a:spcBef>
                <a:spcPct val="0"/>
              </a:spcBef>
              <a:spcAft>
                <a:spcPct val="0"/>
              </a:spcAft>
            </a:pPr>
            <a:r>
              <a:rPr lang="en-US" sz="1100" dirty="0" err="1">
                <a:solidFill>
                  <a:schemeClr val="accent5">
                    <a:lumMod val="20000"/>
                    <a:lumOff val="80000"/>
                  </a:schemeClr>
                </a:solidFill>
                <a:latin typeface="Helvetica" panose="020B0604020202020204" pitchFamily="34" charset="0"/>
                <a:ea typeface="Times New Roman" panose="02020603050405020304" pitchFamily="18" charset="0"/>
                <a:cs typeface="Times New Roman" panose="02020603050405020304" pitchFamily="18" charset="0"/>
              </a:rPr>
              <a:t>Behavioural</a:t>
            </a:r>
            <a:r>
              <a:rPr lang="en-US" sz="1100" dirty="0">
                <a:solidFill>
                  <a:schemeClr val="accent5">
                    <a:lumMod val="20000"/>
                    <a:lumOff val="80000"/>
                  </a:schemeClr>
                </a:solidFill>
                <a:latin typeface="Helvetica" panose="020B0604020202020204" pitchFamily="34" charset="0"/>
                <a:ea typeface="Times New Roman" panose="02020603050405020304" pitchFamily="18" charset="0"/>
                <a:cs typeface="Times New Roman" panose="02020603050405020304" pitchFamily="18" charset="0"/>
              </a:rPr>
              <a:t> Economics Team of the Australian Government</a:t>
            </a:r>
          </a:p>
          <a:p>
            <a:pPr lvl="1" eaLnBrk="0" fontAlgn="base" hangingPunct="0">
              <a:spcBef>
                <a:spcPct val="0"/>
              </a:spcBef>
              <a:spcAft>
                <a:spcPct val="0"/>
              </a:spcAft>
            </a:pPr>
            <a:r>
              <a:rPr lang="en-US" sz="1100" dirty="0">
                <a:solidFill>
                  <a:schemeClr val="accent5">
                    <a:lumMod val="20000"/>
                    <a:lumOff val="80000"/>
                  </a:schemeClr>
                </a:solidFill>
                <a:latin typeface="Helvetica" panose="020B0604020202020204" pitchFamily="34" charset="0"/>
                <a:ea typeface="Times New Roman" panose="02020603050405020304" pitchFamily="18" charset="0"/>
                <a:cs typeface="Times New Roman" panose="02020603050405020304" pitchFamily="18" charset="0"/>
              </a:rPr>
              <a:t>Department of the Prime Minister and Cabinet</a:t>
            </a:r>
          </a:p>
          <a:p>
            <a:pPr lvl="1" eaLnBrk="0" fontAlgn="base" hangingPunct="0">
              <a:spcBef>
                <a:spcPct val="0"/>
              </a:spcBef>
              <a:spcAft>
                <a:spcPct val="0"/>
              </a:spcAft>
            </a:pPr>
            <a:r>
              <a:rPr lang="en-US" sz="1100" dirty="0">
                <a:solidFill>
                  <a:schemeClr val="accent5">
                    <a:lumMod val="20000"/>
                    <a:lumOff val="80000"/>
                  </a:schemeClr>
                </a:solidFill>
                <a:latin typeface="Helvetica" panose="020B0604020202020204" pitchFamily="34" charset="0"/>
                <a:ea typeface="Times New Roman" panose="02020603050405020304" pitchFamily="18" charset="0"/>
                <a:cs typeface="Times New Roman" panose="02020603050405020304" pitchFamily="18" charset="0"/>
              </a:rPr>
              <a:t>1 National Circuit</a:t>
            </a:r>
          </a:p>
          <a:p>
            <a:pPr lvl="1" eaLnBrk="0" fontAlgn="base" hangingPunct="0">
              <a:spcBef>
                <a:spcPct val="0"/>
              </a:spcBef>
              <a:spcAft>
                <a:spcPct val="0"/>
              </a:spcAft>
            </a:pPr>
            <a:r>
              <a:rPr lang="en-US" sz="1100" dirty="0">
                <a:solidFill>
                  <a:schemeClr val="accent5">
                    <a:lumMod val="20000"/>
                    <a:lumOff val="80000"/>
                  </a:schemeClr>
                </a:solidFill>
                <a:latin typeface="Helvetica" panose="020B0604020202020204" pitchFamily="34" charset="0"/>
                <a:ea typeface="Times New Roman" panose="02020603050405020304" pitchFamily="18" charset="0"/>
                <a:cs typeface="Times New Roman" panose="02020603050405020304" pitchFamily="18" charset="0"/>
              </a:rPr>
              <a:t>Barton ACT 2600</a:t>
            </a:r>
          </a:p>
          <a:p>
            <a:pPr lvl="1"/>
            <a:r>
              <a:rPr lang="en-AU" sz="1100" dirty="0" smtClean="0">
                <a:solidFill>
                  <a:srgbClr val="20B9A3">
                    <a:lumMod val="20000"/>
                    <a:lumOff val="80000"/>
                  </a:srgbClr>
                </a:solidFill>
              </a:rPr>
              <a:t>Email: </a:t>
            </a:r>
            <a:r>
              <a:rPr lang="en-AU" sz="1100" b="1" dirty="0" smtClean="0">
                <a:solidFill>
                  <a:srgbClr val="20B9A3"/>
                </a:solidFill>
              </a:rPr>
              <a:t>beta@pmc.gov.au</a:t>
            </a:r>
            <a:endParaRPr lang="en-AU" sz="1100" dirty="0">
              <a:solidFill>
                <a:srgbClr val="20B9A3"/>
              </a:solidFill>
            </a:endParaRPr>
          </a:p>
          <a:p>
            <a:pPr lvl="0"/>
            <a:endParaRPr lang="en-US" sz="1100" dirty="0">
              <a:solidFill>
                <a:srgbClr val="20B9A3"/>
              </a:solidFill>
            </a:endParaRPr>
          </a:p>
          <a:p>
            <a:pPr lvl="0" eaLnBrk="0" fontAlgn="base" hangingPunct="0">
              <a:spcBef>
                <a:spcPct val="0"/>
              </a:spcBef>
              <a:spcAft>
                <a:spcPct val="0"/>
              </a:spcAft>
            </a:pPr>
            <a:r>
              <a:rPr lang="en-US" sz="1100" dirty="0">
                <a:solidFill>
                  <a:schemeClr val="accent5">
                    <a:lumMod val="20000"/>
                    <a:lumOff val="80000"/>
                  </a:schemeClr>
                </a:solidFill>
                <a:latin typeface="Helvetica" panose="020B0604020202020204" pitchFamily="34" charset="0"/>
                <a:ea typeface="Times New Roman" panose="02020603050405020304" pitchFamily="18" charset="0"/>
                <a:cs typeface="Times New Roman" panose="02020603050405020304" pitchFamily="18" charset="0"/>
              </a:rPr>
              <a:t>The views expressed in this paper are those of the authors and do not necessarily reflect those of the Department of the Prime Minister and Cabinet or the Australian Government.</a:t>
            </a:r>
          </a:p>
          <a:p>
            <a:pPr lvl="0"/>
            <a:endParaRPr lang="en-AU" sz="1100" dirty="0" smtClean="0">
              <a:solidFill>
                <a:srgbClr val="20B9A3"/>
              </a:solidFill>
            </a:endParaRPr>
          </a:p>
          <a:p>
            <a:pPr lvl="0"/>
            <a:r>
              <a:rPr lang="en-AU" sz="1100" dirty="0">
                <a:solidFill>
                  <a:srgbClr val="20B9A3">
                    <a:lumMod val="20000"/>
                    <a:lumOff val="80000"/>
                  </a:srgbClr>
                </a:solidFill>
              </a:rPr>
              <a:t>Media enquiries </a:t>
            </a:r>
            <a:r>
              <a:rPr lang="en-AU" sz="1100" b="1" dirty="0">
                <a:solidFill>
                  <a:srgbClr val="20B9A3"/>
                </a:solidFill>
              </a:rPr>
              <a:t>media@pmc.gov.au</a:t>
            </a:r>
            <a:endParaRPr lang="en-AU" sz="1100" dirty="0" smtClean="0">
              <a:solidFill>
                <a:srgbClr val="20B9A3"/>
              </a:solidFill>
            </a:endParaRPr>
          </a:p>
          <a:p>
            <a:pPr lvl="0" eaLnBrk="0" fontAlgn="base" hangingPunct="0">
              <a:spcBef>
                <a:spcPct val="0"/>
              </a:spcBef>
              <a:spcAft>
                <a:spcPct val="0"/>
              </a:spcAft>
            </a:pPr>
            <a:r>
              <a:rPr lang="en-AU" sz="1100" dirty="0">
                <a:solidFill>
                  <a:srgbClr val="20B9A3">
                    <a:lumMod val="20000"/>
                    <a:lumOff val="80000"/>
                  </a:srgbClr>
                </a:solidFill>
              </a:rPr>
              <a:t>Find out </a:t>
            </a:r>
            <a:r>
              <a:rPr lang="en-AU" sz="1100" dirty="0" smtClean="0">
                <a:solidFill>
                  <a:srgbClr val="20B9A3">
                    <a:lumMod val="20000"/>
                    <a:lumOff val="80000"/>
                  </a:srgbClr>
                </a:solidFill>
              </a:rPr>
              <a:t>more: </a:t>
            </a:r>
            <a:r>
              <a:rPr lang="en-AU" sz="1100" b="1" dirty="0">
                <a:solidFill>
                  <a:srgbClr val="20B9A3"/>
                </a:solidFill>
              </a:rPr>
              <a:t>pmc.gov.au/beta</a:t>
            </a:r>
            <a:endParaRPr kumimoji="0" lang="en-AU" altLang="en-US" sz="1100" b="0" i="0" u="none" strike="noStrike" cap="none" normalizeH="0" baseline="0" dirty="0" smtClean="0">
              <a:ln>
                <a:noFill/>
              </a:ln>
              <a:solidFill>
                <a:schemeClr val="tx1"/>
              </a:solidFill>
              <a:effectLst/>
              <a:latin typeface="Arial" panose="020B0604020202020204" pitchFamily="34" charset="0"/>
            </a:endParaRPr>
          </a:p>
        </p:txBody>
      </p:sp>
      <p:pic>
        <p:nvPicPr>
          <p:cNvPr id="4" name="Picture 3" descr="Creative commons logo" title="Creative commons"/>
          <p:cNvPicPr/>
          <p:nvPr/>
        </p:nvPicPr>
        <p:blipFill>
          <a:blip r:embed="rId3" cstate="print">
            <a:extLst>
              <a:ext uri="{28A0092B-C50C-407E-A947-70E740481C1C}">
                <a14:useLocalDpi xmlns:a14="http://schemas.microsoft.com/office/drawing/2010/main" val="0"/>
              </a:ext>
            </a:extLst>
          </a:blip>
          <a:stretch>
            <a:fillRect/>
          </a:stretch>
        </p:blipFill>
        <p:spPr>
          <a:xfrm>
            <a:off x="495843" y="4138254"/>
            <a:ext cx="770890" cy="307340"/>
          </a:xfrm>
          <a:prstGeom prst="rect">
            <a:avLst/>
          </a:prstGeom>
        </p:spPr>
      </p:pic>
      <p:sp>
        <p:nvSpPr>
          <p:cNvPr id="3" name="Rectangle 3"/>
          <p:cNvSpPr>
            <a:spLocks noChangeArrowheads="1"/>
          </p:cNvSpPr>
          <p:nvPr/>
        </p:nvSpPr>
        <p:spPr bwMode="auto">
          <a:xfrm>
            <a:off x="495843" y="2809775"/>
            <a:ext cx="5292087" cy="330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smtClean="0">
                <a:ln>
                  <a:noFill/>
                </a:ln>
                <a:solidFill>
                  <a:schemeClr val="accent5"/>
                </a:solidFill>
                <a:effectLst/>
                <a:latin typeface="Helvetica" panose="020B0604020202020204" pitchFamily="34" charset="0"/>
                <a:ea typeface="Times New Roman" panose="02020603050405020304" pitchFamily="18" charset="0"/>
                <a:cs typeface="Times New Roman" panose="02020603050405020304" pitchFamily="18" charset="0"/>
              </a:rPr>
              <a:t>Commonwealth of Australia 2021</a:t>
            </a:r>
            <a:endParaRPr kumimoji="0" lang="en-AU" altLang="en-US" sz="1100" b="0" i="0" u="none" strike="noStrike" cap="none" normalizeH="0" baseline="0" dirty="0" smtClean="0">
              <a:ln>
                <a:noFill/>
              </a:ln>
              <a:solidFill>
                <a:schemeClr val="accent5"/>
              </a:solidFill>
              <a:effectLst/>
            </a:endParaRPr>
          </a:p>
          <a:p>
            <a:pPr lvl="0" eaLnBrk="0" fontAlgn="base" hangingPunct="0">
              <a:spcBef>
                <a:spcPct val="0"/>
              </a:spcBef>
              <a:spcAft>
                <a:spcPct val="0"/>
              </a:spcAft>
            </a:pPr>
            <a:r>
              <a:rPr lang="en-AU" altLang="en-US" sz="1100" dirty="0">
                <a:solidFill>
                  <a:schemeClr val="accent5">
                    <a:lumMod val="20000"/>
                    <a:lumOff val="80000"/>
                  </a:schemeClr>
                </a:solidFill>
                <a:latin typeface="Helvetica" panose="020B0604020202020204" pitchFamily="34" charset="0"/>
                <a:ea typeface="Times New Roman" panose="02020603050405020304" pitchFamily="18" charset="0"/>
                <a:cs typeface="Times New Roman" panose="02020603050405020304" pitchFamily="18" charset="0"/>
              </a:rPr>
              <a:t>ISBN 978-1-925364-85-9 </a:t>
            </a:r>
            <a:r>
              <a:rPr lang="en-US" altLang="en-US" sz="1100" dirty="0">
                <a:solidFill>
                  <a:schemeClr val="accent5">
                    <a:lumMod val="20000"/>
                    <a:lumOff val="80000"/>
                  </a:schemeClr>
                </a:solidFill>
                <a:latin typeface="Helvetica" panose="020B0604020202020204" pitchFamily="34" charset="0"/>
                <a:ea typeface="Times New Roman" panose="02020603050405020304" pitchFamily="18" charset="0"/>
                <a:cs typeface="Times New Roman" panose="02020603050405020304" pitchFamily="18" charset="0"/>
              </a:rPr>
              <a:t>Improving energy bills: </a:t>
            </a:r>
            <a:r>
              <a:rPr lang="en-US" altLang="en-US" sz="1100" dirty="0" smtClean="0">
                <a:solidFill>
                  <a:schemeClr val="accent5">
                    <a:lumMod val="20000"/>
                    <a:lumOff val="80000"/>
                  </a:schemeClr>
                </a:solidFill>
                <a:latin typeface="Helvetica" panose="020B0604020202020204" pitchFamily="34" charset="0"/>
                <a:ea typeface="Times New Roman" panose="02020603050405020304" pitchFamily="18" charset="0"/>
                <a:cs typeface="Times New Roman" panose="02020603050405020304" pitchFamily="18" charset="0"/>
              </a:rPr>
              <a:t>final report</a:t>
            </a:r>
            <a:endParaRPr kumimoji="0" lang="en-AU" altLang="en-US" sz="1100" b="0" i="0" u="none" strike="noStrike" cap="none" normalizeH="0" baseline="0" dirty="0" smtClean="0">
              <a:ln>
                <a:noFill/>
              </a:ln>
              <a:solidFill>
                <a:schemeClr val="accent5">
                  <a:lumMod val="20000"/>
                  <a:lumOff val="80000"/>
                </a:schemeClr>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100" b="1" i="0" u="none" strike="noStrike" cap="none" normalizeH="0" baseline="0" dirty="0" smtClean="0">
              <a:ln>
                <a:noFill/>
              </a:ln>
              <a:solidFill>
                <a:schemeClr val="accent5"/>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1" i="0" u="none" strike="noStrike" cap="none" normalizeH="0" baseline="0" dirty="0" smtClean="0">
                <a:ln>
                  <a:noFill/>
                </a:ln>
                <a:solidFill>
                  <a:schemeClr val="accent5"/>
                </a:solidFill>
                <a:effectLst/>
                <a:latin typeface="Helvetica" panose="020B0604020202020204" pitchFamily="34" charset="0"/>
                <a:ea typeface="Times New Roman" panose="02020603050405020304" pitchFamily="18" charset="0"/>
                <a:cs typeface="Times New Roman" panose="02020603050405020304" pitchFamily="18" charset="0"/>
              </a:rPr>
              <a:t>Copyright Notice</a:t>
            </a:r>
            <a:endParaRPr kumimoji="0" lang="en-AU" altLang="en-US" sz="1100" b="0" i="0" u="none" strike="noStrike" cap="none" normalizeH="0" baseline="0" dirty="0" smtClean="0">
              <a:ln>
                <a:noFill/>
              </a:ln>
              <a:solidFill>
                <a:schemeClr val="accent5"/>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smtClean="0">
                <a:ln>
                  <a:noFill/>
                </a:ln>
                <a:solidFill>
                  <a:schemeClr val="accent5">
                    <a:lumMod val="20000"/>
                    <a:lumOff val="80000"/>
                  </a:schemeClr>
                </a:solidFill>
                <a:effectLst/>
                <a:latin typeface="Helvetica" panose="020B0604020202020204" pitchFamily="34" charset="0"/>
                <a:ea typeface="Times New Roman" panose="02020603050405020304" pitchFamily="18" charset="0"/>
                <a:cs typeface="Times New Roman" panose="02020603050405020304" pitchFamily="18" charset="0"/>
              </a:rPr>
              <a:t>With the exception of the Commonwealth Coat of Arms, this work is licensed under a Creative Commons Attribution 4.0 International license (CC BY 4.0) (</a:t>
            </a:r>
            <a:r>
              <a:rPr kumimoji="0" lang="en-AU" altLang="en-US" sz="1100" b="1" i="0" u="none" strike="noStrike" cap="none" normalizeH="0" baseline="0" dirty="0" smtClean="0">
                <a:ln>
                  <a:noFill/>
                </a:ln>
                <a:solidFill>
                  <a:schemeClr val="accent5"/>
                </a:solidFill>
                <a:effectLst/>
                <a:latin typeface="Helvetica" panose="020B0604020202020204" pitchFamily="34" charset="0"/>
                <a:ea typeface="Times New Roman" panose="02020603050405020304" pitchFamily="18" charset="0"/>
                <a:cs typeface="Times New Roman" panose="02020603050405020304" pitchFamily="18" charset="0"/>
              </a:rPr>
              <a:t>https://creativecommons.org/licenses/by/4.0/</a:t>
            </a:r>
            <a:r>
              <a:rPr kumimoji="0" lang="en-AU" altLang="en-US" sz="1100" b="0" i="0" u="none" strike="noStrike" cap="none" normalizeH="0" baseline="0" dirty="0" smtClean="0">
                <a:ln>
                  <a:noFill/>
                </a:ln>
                <a:solidFill>
                  <a:schemeClr val="accent5">
                    <a:lumMod val="20000"/>
                    <a:lumOff val="80000"/>
                  </a:schemeClr>
                </a:solidFill>
                <a:effectLst/>
                <a:latin typeface="Helvetica" panose="020B0604020202020204" pitchFamily="34" charset="0"/>
                <a:ea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100" b="0" i="0" u="none" strike="noStrike" cap="none" normalizeH="0" baseline="0" dirty="0" smtClean="0">
              <a:ln>
                <a:noFill/>
              </a:ln>
              <a:solidFill>
                <a:schemeClr val="accent5">
                  <a:lumMod val="20000"/>
                  <a:lumOff val="80000"/>
                </a:schemeClr>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smtClean="0">
                <a:ln>
                  <a:noFill/>
                </a:ln>
                <a:solidFill>
                  <a:schemeClr val="tx1"/>
                </a:solidFill>
                <a:effectLst/>
                <a:latin typeface="Arial" panose="020B0604020202020204" pitchFamily="34" charset="0"/>
              </a:rPr>
              <a:t>…</a:t>
            </a:r>
          </a:p>
          <a:p>
            <a:pPr lvl="0" eaLnBrk="0" fontAlgn="base" hangingPunct="0">
              <a:spcBef>
                <a:spcPct val="0"/>
              </a:spcBef>
              <a:spcAft>
                <a:spcPct val="0"/>
              </a:spcAft>
            </a:pPr>
            <a:endParaRPr lang="en-AU" altLang="en-US" sz="1100" b="1" dirty="0" smtClean="0">
              <a:solidFill>
                <a:schemeClr val="accent5"/>
              </a:solidFill>
              <a:latin typeface="Helvetica" panose="020B0604020202020204" pitchFamily="34" charset="0"/>
              <a:ea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AU" altLang="en-US" sz="1100" b="1" dirty="0" smtClean="0">
                <a:solidFill>
                  <a:schemeClr val="accent5"/>
                </a:solidFill>
                <a:latin typeface="Helvetica" panose="020B0604020202020204" pitchFamily="34" charset="0"/>
                <a:ea typeface="Times New Roman" panose="02020603050405020304" pitchFamily="18" charset="0"/>
                <a:cs typeface="Times New Roman" panose="02020603050405020304" pitchFamily="18" charset="0"/>
              </a:rPr>
              <a:t>Third </a:t>
            </a:r>
            <a:r>
              <a:rPr lang="en-AU" altLang="en-US" sz="1100" b="1" dirty="0">
                <a:solidFill>
                  <a:schemeClr val="accent5"/>
                </a:solidFill>
                <a:latin typeface="Helvetica" panose="020B0604020202020204" pitchFamily="34" charset="0"/>
                <a:ea typeface="Times New Roman" panose="02020603050405020304" pitchFamily="18" charset="0"/>
                <a:cs typeface="Times New Roman" panose="02020603050405020304" pitchFamily="18" charset="0"/>
              </a:rPr>
              <a:t>party copyright</a:t>
            </a:r>
            <a:endParaRPr lang="en-AU" altLang="en-US" sz="1100" dirty="0">
              <a:solidFill>
                <a:schemeClr val="accent5"/>
              </a:solidFill>
            </a:endParaRPr>
          </a:p>
          <a:p>
            <a:pPr lvl="0" eaLnBrk="0" fontAlgn="base" hangingPunct="0">
              <a:spcBef>
                <a:spcPct val="0"/>
              </a:spcBef>
              <a:spcAft>
                <a:spcPct val="0"/>
              </a:spcAft>
            </a:pPr>
            <a:r>
              <a:rPr lang="en-AU" altLang="en-US" sz="1100" dirty="0">
                <a:solidFill>
                  <a:schemeClr val="accent5">
                    <a:lumMod val="20000"/>
                    <a:lumOff val="80000"/>
                  </a:schemeClr>
                </a:solidFill>
                <a:latin typeface="Helvetica" panose="020B0604020202020204" pitchFamily="34" charset="0"/>
                <a:ea typeface="Times New Roman" panose="02020603050405020304" pitchFamily="18" charset="0"/>
                <a:cs typeface="Times New Roman" panose="02020603050405020304" pitchFamily="18" charset="0"/>
              </a:rPr>
              <a:t>Wherever a third party holds copyright in this material, the copyright remains with that party. Their permission may be required to use the material. Please contact them directly.</a:t>
            </a:r>
            <a:endParaRPr lang="en-AU" altLang="en-US" sz="1100" dirty="0">
              <a:solidFill>
                <a:schemeClr val="accent5">
                  <a:lumMod val="20000"/>
                  <a:lumOff val="80000"/>
                </a:schemeClr>
              </a:solidFill>
            </a:endParaRPr>
          </a:p>
          <a:p>
            <a:pPr lvl="0" eaLnBrk="0" fontAlgn="base" hangingPunct="0">
              <a:spcBef>
                <a:spcPct val="0"/>
              </a:spcBef>
              <a:spcAft>
                <a:spcPct val="0"/>
              </a:spcAft>
            </a:pPr>
            <a:endParaRPr lang="en-AU" altLang="en-US" sz="1100" b="1" dirty="0" smtClean="0">
              <a:solidFill>
                <a:schemeClr val="accent5"/>
              </a:solidFill>
              <a:latin typeface="Helvetica" panose="020B0604020202020204" pitchFamily="34" charset="0"/>
              <a:ea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AU" altLang="en-US" sz="1100" b="1" dirty="0" smtClean="0">
                <a:solidFill>
                  <a:schemeClr val="accent5"/>
                </a:solidFill>
                <a:latin typeface="Helvetica" panose="020B0604020202020204" pitchFamily="34" charset="0"/>
                <a:ea typeface="Times New Roman" panose="02020603050405020304" pitchFamily="18" charset="0"/>
                <a:cs typeface="Times New Roman" panose="02020603050405020304" pitchFamily="18" charset="0"/>
              </a:rPr>
              <a:t>Attribution</a:t>
            </a:r>
            <a:endParaRPr lang="en-AU" altLang="en-US" sz="1100" dirty="0">
              <a:solidFill>
                <a:schemeClr val="accent5"/>
              </a:solidFill>
            </a:endParaRPr>
          </a:p>
          <a:p>
            <a:pPr lvl="0" eaLnBrk="0" fontAlgn="base" hangingPunct="0">
              <a:spcBef>
                <a:spcPct val="0"/>
              </a:spcBef>
              <a:spcAft>
                <a:spcPct val="0"/>
              </a:spcAft>
            </a:pPr>
            <a:r>
              <a:rPr lang="en-AU" altLang="en-US" sz="1100" dirty="0">
                <a:solidFill>
                  <a:schemeClr val="accent5">
                    <a:lumMod val="20000"/>
                    <a:lumOff val="80000"/>
                  </a:schemeClr>
                </a:solidFill>
                <a:latin typeface="Helvetica" panose="020B0604020202020204" pitchFamily="34" charset="0"/>
                <a:ea typeface="Times New Roman" panose="02020603050405020304" pitchFamily="18" charset="0"/>
                <a:cs typeface="Times New Roman" panose="02020603050405020304" pitchFamily="18" charset="0"/>
              </a:rPr>
              <a:t>This publication should be attributed as follows: </a:t>
            </a:r>
            <a:endParaRPr lang="en-AU" altLang="en-US" sz="1100" dirty="0">
              <a:solidFill>
                <a:schemeClr val="accent5">
                  <a:lumMod val="20000"/>
                  <a:lumOff val="80000"/>
                </a:schemeClr>
              </a:solidFill>
            </a:endParaRPr>
          </a:p>
          <a:p>
            <a:pPr lvl="0" eaLnBrk="0" fontAlgn="base" hangingPunct="0">
              <a:spcBef>
                <a:spcPct val="0"/>
              </a:spcBef>
              <a:spcAft>
                <a:spcPct val="0"/>
              </a:spcAft>
            </a:pPr>
            <a:r>
              <a:rPr lang="en-AU" altLang="en-US" sz="1100" dirty="0">
                <a:solidFill>
                  <a:schemeClr val="accent5">
                    <a:lumMod val="20000"/>
                    <a:lumOff val="80000"/>
                  </a:schemeClr>
                </a:solidFill>
                <a:latin typeface="Helvetica" panose="020B0604020202020204" pitchFamily="34" charset="0"/>
                <a:ea typeface="Times New Roman" panose="02020603050405020304" pitchFamily="18" charset="0"/>
                <a:cs typeface="Times New Roman" panose="02020603050405020304" pitchFamily="18" charset="0"/>
              </a:rPr>
              <a:t>© </a:t>
            </a:r>
            <a:r>
              <a:rPr lang="en-AU" altLang="en-US" sz="1100" dirty="0" smtClean="0">
                <a:solidFill>
                  <a:schemeClr val="accent5">
                    <a:lumMod val="20000"/>
                    <a:lumOff val="80000"/>
                  </a:schemeClr>
                </a:solidFill>
                <a:latin typeface="Helvetica" panose="020B0604020202020204" pitchFamily="34" charset="0"/>
                <a:ea typeface="Times New Roman" panose="02020603050405020304" pitchFamily="18" charset="0"/>
                <a:cs typeface="Times New Roman" panose="02020603050405020304" pitchFamily="18" charset="0"/>
              </a:rPr>
              <a:t>Commonwealth </a:t>
            </a:r>
            <a:r>
              <a:rPr lang="en-AU" altLang="en-US" sz="1100" dirty="0">
                <a:solidFill>
                  <a:schemeClr val="accent5">
                    <a:lumMod val="20000"/>
                    <a:lumOff val="80000"/>
                  </a:schemeClr>
                </a:solidFill>
                <a:latin typeface="Helvetica" panose="020B0604020202020204" pitchFamily="34" charset="0"/>
                <a:ea typeface="Times New Roman" panose="02020603050405020304" pitchFamily="18" charset="0"/>
                <a:cs typeface="Times New Roman" panose="02020603050405020304" pitchFamily="18" charset="0"/>
              </a:rPr>
              <a:t>of Australia, Department of the Prime Minister and Cabinet, </a:t>
            </a:r>
            <a:r>
              <a:rPr lang="en-US" altLang="en-US" sz="1100" i="1" dirty="0">
                <a:solidFill>
                  <a:schemeClr val="accent5">
                    <a:lumMod val="20000"/>
                    <a:lumOff val="80000"/>
                  </a:schemeClr>
                </a:solidFill>
                <a:latin typeface="Helvetica" panose="020B0604020202020204" pitchFamily="34" charset="0"/>
                <a:ea typeface="Times New Roman" panose="02020603050405020304" pitchFamily="18" charset="0"/>
                <a:cs typeface="Times New Roman" panose="02020603050405020304" pitchFamily="18" charset="0"/>
              </a:rPr>
              <a:t>Improving energy bills: </a:t>
            </a:r>
            <a:r>
              <a:rPr lang="en-US" altLang="en-US" sz="1100" i="1" dirty="0" smtClean="0">
                <a:solidFill>
                  <a:schemeClr val="accent5">
                    <a:lumMod val="20000"/>
                    <a:lumOff val="80000"/>
                  </a:schemeClr>
                </a:solidFill>
                <a:latin typeface="Helvetica" panose="020B0604020202020204" pitchFamily="34" charset="0"/>
                <a:ea typeface="Times New Roman" panose="02020603050405020304" pitchFamily="18" charset="0"/>
                <a:cs typeface="Times New Roman" panose="02020603050405020304" pitchFamily="18" charset="0"/>
              </a:rPr>
              <a:t>final report </a:t>
            </a:r>
            <a:r>
              <a:rPr lang="en-AU" altLang="en-US" sz="1100" dirty="0">
                <a:solidFill>
                  <a:schemeClr val="accent5">
                    <a:lumMod val="20000"/>
                    <a:lumOff val="80000"/>
                  </a:schemeClr>
                </a:solidFill>
                <a:latin typeface="Helvetica" panose="020B0604020202020204" pitchFamily="34" charset="0"/>
                <a:ea typeface="Times New Roman" panose="02020603050405020304" pitchFamily="18" charset="0"/>
                <a:cs typeface="Times New Roman" panose="02020603050405020304" pitchFamily="18" charset="0"/>
              </a:rPr>
              <a:t>. </a:t>
            </a:r>
            <a:endParaRPr lang="en-AU" altLang="en-US" sz="1100" dirty="0">
              <a:solidFill>
                <a:schemeClr val="accent5">
                  <a:lumMod val="20000"/>
                  <a:lumOff val="80000"/>
                </a:schemeClr>
              </a:solidFill>
            </a:endParaRPr>
          </a:p>
        </p:txBody>
      </p:sp>
    </p:spTree>
    <p:extLst>
      <p:ext uri="{BB962C8B-B14F-4D97-AF65-F5344CB8AC3E}">
        <p14:creationId xmlns:p14="http://schemas.microsoft.com/office/powerpoint/2010/main" val="16445421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500C9E6-702F-A843-8A04-80C500C6891A}" type="slidenum">
              <a:rPr lang="en-AU" smtClean="0"/>
              <a:t>8</a:t>
            </a:fld>
            <a:endParaRPr lang="en-AU"/>
          </a:p>
        </p:txBody>
      </p:sp>
      <p:grpSp>
        <p:nvGrpSpPr>
          <p:cNvPr id="6" name="Group 5" descr="Exclamation icon"/>
          <p:cNvGrpSpPr/>
          <p:nvPr/>
        </p:nvGrpSpPr>
        <p:grpSpPr>
          <a:xfrm>
            <a:off x="1177880" y="6212487"/>
            <a:ext cx="10534695" cy="450850"/>
            <a:chOff x="1177880" y="6180588"/>
            <a:chExt cx="9898569" cy="450850"/>
          </a:xfrm>
        </p:grpSpPr>
        <p:sp>
          <p:nvSpPr>
            <p:cNvPr id="120" name="Rectangle 119"/>
            <p:cNvSpPr/>
            <p:nvPr/>
          </p:nvSpPr>
          <p:spPr>
            <a:xfrm>
              <a:off x="1485319" y="6378116"/>
              <a:ext cx="9591130" cy="246221"/>
            </a:xfrm>
            <a:prstGeom prst="rect">
              <a:avLst/>
            </a:prstGeom>
            <a:ln w="28575">
              <a:noFill/>
            </a:ln>
          </p:spPr>
          <p:txBody>
            <a:bodyPr wrap="square">
              <a:spAutoFit/>
            </a:bodyPr>
            <a:lstStyle/>
            <a:p>
              <a:r>
                <a:rPr lang="en-AU" sz="1000" b="1" dirty="0" smtClean="0">
                  <a:solidFill>
                    <a:schemeClr val="tx2"/>
                  </a:solidFill>
                </a:rPr>
                <a:t>Caveat: </a:t>
              </a:r>
              <a:r>
                <a:rPr lang="en-AU" sz="1000" dirty="0" smtClean="0">
                  <a:solidFill>
                    <a:schemeClr val="tx2"/>
                  </a:solidFill>
                </a:rPr>
                <a:t>like any research, ours </a:t>
              </a:r>
              <a:r>
                <a:rPr lang="en-US" sz="1000" dirty="0" smtClean="0">
                  <a:solidFill>
                    <a:schemeClr val="tx2"/>
                  </a:solidFill>
                </a:rPr>
                <a:t>has limitations and we’ve highlighted these as relevant in the report. See also </a:t>
              </a:r>
              <a:r>
                <a:rPr lang="en-US" sz="1000" u="sng" dirty="0" smtClean="0">
                  <a:solidFill>
                    <a:schemeClr val="tx2"/>
                  </a:solidFill>
                </a:rPr>
                <a:t>Section H</a:t>
              </a:r>
              <a:r>
                <a:rPr lang="en-US" sz="1000" dirty="0" smtClean="0">
                  <a:solidFill>
                    <a:schemeClr val="tx2"/>
                  </a:solidFill>
                </a:rPr>
                <a:t>: Limitations.</a:t>
              </a:r>
              <a:endParaRPr lang="en-AU" sz="1000" dirty="0">
                <a:solidFill>
                  <a:schemeClr val="tx2"/>
                </a:solidFill>
              </a:endParaRPr>
            </a:p>
          </p:txBody>
        </p:sp>
        <p:grpSp>
          <p:nvGrpSpPr>
            <p:cNvPr id="121" name="Group 120"/>
            <p:cNvGrpSpPr/>
            <p:nvPr/>
          </p:nvGrpSpPr>
          <p:grpSpPr>
            <a:xfrm>
              <a:off x="1177880" y="6180588"/>
              <a:ext cx="293688" cy="450850"/>
              <a:chOff x="9025691" y="5994980"/>
              <a:chExt cx="293688" cy="450850"/>
            </a:xfrm>
            <a:solidFill>
              <a:schemeClr val="tx2"/>
            </a:solidFill>
            <a:effectLst>
              <a:outerShdw blurRad="50800" dist="38100" algn="l" rotWithShape="0">
                <a:prstClr val="black">
                  <a:alpha val="40000"/>
                </a:prstClr>
              </a:outerShdw>
            </a:effectLst>
          </p:grpSpPr>
          <p:sp>
            <p:nvSpPr>
              <p:cNvPr id="122" name="Freeform 16"/>
              <p:cNvSpPr>
                <a:spLocks/>
              </p:cNvSpPr>
              <p:nvPr/>
            </p:nvSpPr>
            <p:spPr bwMode="auto">
              <a:xfrm>
                <a:off x="9025691" y="5994980"/>
                <a:ext cx="293688" cy="450850"/>
              </a:xfrm>
              <a:custGeom>
                <a:avLst/>
                <a:gdLst>
                  <a:gd name="T0" fmla="*/ 60 w 60"/>
                  <a:gd name="T1" fmla="*/ 30 h 92"/>
                  <a:gd name="T2" fmla="*/ 30 w 60"/>
                  <a:gd name="T3" fmla="*/ 92 h 92"/>
                  <a:gd name="T4" fmla="*/ 0 w 60"/>
                  <a:gd name="T5" fmla="*/ 30 h 92"/>
                  <a:gd name="T6" fmla="*/ 30 w 60"/>
                  <a:gd name="T7" fmla="*/ 0 h 92"/>
                  <a:gd name="T8" fmla="*/ 60 w 60"/>
                  <a:gd name="T9" fmla="*/ 30 h 92"/>
                </a:gdLst>
                <a:ahLst/>
                <a:cxnLst>
                  <a:cxn ang="0">
                    <a:pos x="T0" y="T1"/>
                  </a:cxn>
                  <a:cxn ang="0">
                    <a:pos x="T2" y="T3"/>
                  </a:cxn>
                  <a:cxn ang="0">
                    <a:pos x="T4" y="T5"/>
                  </a:cxn>
                  <a:cxn ang="0">
                    <a:pos x="T6" y="T7"/>
                  </a:cxn>
                  <a:cxn ang="0">
                    <a:pos x="T8" y="T9"/>
                  </a:cxn>
                </a:cxnLst>
                <a:rect l="0" t="0" r="r" b="b"/>
                <a:pathLst>
                  <a:path w="60" h="92">
                    <a:moveTo>
                      <a:pt x="60" y="30"/>
                    </a:moveTo>
                    <a:cubicBezTo>
                      <a:pt x="60" y="47"/>
                      <a:pt x="30" y="92"/>
                      <a:pt x="30" y="92"/>
                    </a:cubicBezTo>
                    <a:cubicBezTo>
                      <a:pt x="30" y="92"/>
                      <a:pt x="0" y="47"/>
                      <a:pt x="0" y="30"/>
                    </a:cubicBezTo>
                    <a:cubicBezTo>
                      <a:pt x="0" y="13"/>
                      <a:pt x="13" y="0"/>
                      <a:pt x="30" y="0"/>
                    </a:cubicBezTo>
                    <a:cubicBezTo>
                      <a:pt x="47" y="0"/>
                      <a:pt x="60" y="13"/>
                      <a:pt x="60" y="30"/>
                    </a:cubicBezTo>
                    <a:close/>
                  </a:path>
                </a:pathLst>
              </a:custGeom>
              <a:grpFill/>
              <a:ln w="19050" cap="rnd">
                <a:solidFill>
                  <a:schemeClr val="bg2"/>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grpSp>
            <p:nvGrpSpPr>
              <p:cNvPr id="123" name="Group 122"/>
              <p:cNvGrpSpPr/>
              <p:nvPr/>
            </p:nvGrpSpPr>
            <p:grpSpPr>
              <a:xfrm>
                <a:off x="9151509" y="6077685"/>
                <a:ext cx="42051" cy="182037"/>
                <a:chOff x="9955172" y="6297400"/>
                <a:chExt cx="42051" cy="182037"/>
              </a:xfrm>
              <a:grpFill/>
            </p:grpSpPr>
            <p:sp>
              <p:nvSpPr>
                <p:cNvPr id="124" name="Line 193"/>
                <p:cNvSpPr>
                  <a:spLocks noChangeShapeType="1"/>
                </p:cNvSpPr>
                <p:nvPr/>
              </p:nvSpPr>
              <p:spPr bwMode="auto">
                <a:xfrm>
                  <a:off x="9976198" y="6297400"/>
                  <a:ext cx="0" cy="114823"/>
                </a:xfrm>
                <a:prstGeom prst="line">
                  <a:avLst/>
                </a:prstGeom>
                <a:grpFill/>
                <a:ln w="19050" cap="rnd">
                  <a:solidFill>
                    <a:schemeClr val="bg2"/>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sp>
              <p:nvSpPr>
                <p:cNvPr id="125" name="Oval 194"/>
                <p:cNvSpPr>
                  <a:spLocks noChangeArrowheads="1"/>
                </p:cNvSpPr>
                <p:nvPr/>
              </p:nvSpPr>
              <p:spPr bwMode="auto">
                <a:xfrm>
                  <a:off x="9955172" y="6445830"/>
                  <a:ext cx="42051" cy="33607"/>
                </a:xfrm>
                <a:prstGeom prst="ellipse">
                  <a:avLst/>
                </a:prstGeom>
                <a:grpFill/>
                <a:ln w="19050">
                  <a:solidFill>
                    <a:schemeClr val="bg2"/>
                  </a:solidFill>
                  <a:round/>
                  <a:headEnd/>
                  <a:tailEnd/>
                </a:ln>
              </p:spPr>
              <p:txBody>
                <a:bodyPr vert="horz" wrap="square" lIns="91440" tIns="45720" rIns="91440" bIns="45720" numCol="1" anchor="t" anchorCtr="0" compatLnSpc="1">
                  <a:prstTxWarp prst="textNoShape">
                    <a:avLst/>
                  </a:prstTxWarp>
                </a:bodyPr>
                <a:lstStyle/>
                <a:p>
                  <a:endParaRPr lang="en-AU"/>
                </a:p>
              </p:txBody>
            </p:sp>
          </p:grpSp>
        </p:grpSp>
      </p:grpSp>
      <p:pic>
        <p:nvPicPr>
          <p:cNvPr id="4" name="Picture 3" descr="Diagram showing Group A and Group B samples, and their respective trials. &#10;All the Group A sample completed a survey and were randomly split into 3 different trials:&#10;1. Length and layout (4 groups)&#10;2. Reference price (4 groups)&#10;3. Detailed charges table (4 groups)&#10;Group A had a sample size of n=6,372.&#10;Group B did not undertake an intial survey and were split into 3 trials:&#10;1. Plan summaries, propts to switch pans and definitions (5 groups)&#10;2. Peer comparisons (5 groups)&#10;3. Energy usage and solar export charts and definitions (5 group x 2 group factorial design).&#10;Group B had a sample size of n=7,827." title="Energy Bill Trials"/>
          <p:cNvPicPr>
            <a:picLocks noChangeAspect="1"/>
          </p:cNvPicPr>
          <p:nvPr/>
        </p:nvPicPr>
        <p:blipFill>
          <a:blip r:embed="rId3"/>
          <a:stretch>
            <a:fillRect/>
          </a:stretch>
        </p:blipFill>
        <p:spPr>
          <a:xfrm>
            <a:off x="5978769" y="1260285"/>
            <a:ext cx="5674288" cy="3695413"/>
          </a:xfrm>
          <a:prstGeom prst="rect">
            <a:avLst/>
          </a:prstGeom>
        </p:spPr>
      </p:pic>
      <p:sp>
        <p:nvSpPr>
          <p:cNvPr id="5" name="Text Placeholder 4"/>
          <p:cNvSpPr>
            <a:spLocks noGrp="1"/>
          </p:cNvSpPr>
          <p:nvPr>
            <p:ph type="body" sz="quarter" idx="14"/>
          </p:nvPr>
        </p:nvSpPr>
        <p:spPr>
          <a:xfrm>
            <a:off x="479424" y="1260285"/>
            <a:ext cx="5228813" cy="4635417"/>
          </a:xfrm>
        </p:spPr>
        <p:txBody>
          <a:bodyPr/>
          <a:lstStyle/>
          <a:p>
            <a:pPr algn="just"/>
            <a:r>
              <a:rPr lang="en-US" sz="1200" dirty="0">
                <a:solidFill>
                  <a:schemeClr val="tx1"/>
                </a:solidFill>
              </a:rPr>
              <a:t>We collected 2 online sample populations targeting energy consumers living in the regions covered by the National Energy Customer Framework (NECF </a:t>
            </a:r>
            <a:r>
              <a:rPr lang="en-US" sz="1200" dirty="0" smtClean="0">
                <a:solidFill>
                  <a:schemeClr val="tx1"/>
                </a:solidFill>
              </a:rPr>
              <a:t>– QLD</a:t>
            </a:r>
            <a:r>
              <a:rPr lang="en-US" sz="1200" dirty="0">
                <a:solidFill>
                  <a:schemeClr val="tx1"/>
                </a:solidFill>
              </a:rPr>
              <a:t>, NSW, SA, TAS and the ACT). We oversampled respondents from SA, TAS and the ACT. The sample characteristics are illustrated on the next slide.</a:t>
            </a:r>
          </a:p>
          <a:p>
            <a:pPr algn="just"/>
            <a:r>
              <a:rPr lang="en-US" sz="1200" dirty="0">
                <a:solidFill>
                  <a:schemeClr val="tx1"/>
                </a:solidFill>
              </a:rPr>
              <a:t>There were 6 </a:t>
            </a:r>
            <a:r>
              <a:rPr lang="en-US" sz="1200" dirty="0" err="1">
                <a:solidFill>
                  <a:schemeClr val="tx1"/>
                </a:solidFill>
              </a:rPr>
              <a:t>randomised</a:t>
            </a:r>
            <a:r>
              <a:rPr lang="en-US" sz="1200" dirty="0">
                <a:solidFill>
                  <a:schemeClr val="tx1"/>
                </a:solidFill>
              </a:rPr>
              <a:t> controlled trials (RCTs) embedded in the 2 samples. For each RCT, respondents were shown one bill design, followed by a series of questions designed to measure their comprehension (based on up to 9 questions) or intentions.</a:t>
            </a:r>
          </a:p>
          <a:p>
            <a:pPr algn="just"/>
            <a:r>
              <a:rPr lang="en-US" sz="1200" dirty="0">
                <a:solidFill>
                  <a:schemeClr val="tx1"/>
                </a:solidFill>
              </a:rPr>
              <a:t>Respondents were randomly assigned to see different bill designs independently for each trial. </a:t>
            </a:r>
            <a:endParaRPr lang="en-US" sz="1200" strike="sngStrike" dirty="0">
              <a:solidFill>
                <a:srgbClr val="FF0000"/>
              </a:solidFill>
            </a:endParaRPr>
          </a:p>
          <a:p>
            <a:pPr algn="just"/>
            <a:r>
              <a:rPr lang="en-US" sz="1200" dirty="0">
                <a:solidFill>
                  <a:schemeClr val="tx1"/>
                </a:solidFill>
              </a:rPr>
              <a:t>The first sample population of 6,372 respondents (Group A) included a survey and 3 trials. In each trial, we tested 4 bills or bill elements (hence each bill was shown to more than 1,500 respondents). The ordering of the 3 RCTs was the same for all respondents but the ordering of the survey and the 3 RCTs was </a:t>
            </a:r>
            <a:r>
              <a:rPr lang="en-US" sz="1200" dirty="0" err="1">
                <a:solidFill>
                  <a:schemeClr val="tx1"/>
                </a:solidFill>
              </a:rPr>
              <a:t>randomised</a:t>
            </a:r>
            <a:r>
              <a:rPr lang="en-US" sz="1200" dirty="0">
                <a:solidFill>
                  <a:schemeClr val="tx1"/>
                </a:solidFill>
              </a:rPr>
              <a:t>.</a:t>
            </a:r>
          </a:p>
          <a:p>
            <a:pPr algn="just"/>
            <a:r>
              <a:rPr lang="en-US" sz="1200" dirty="0">
                <a:solidFill>
                  <a:schemeClr val="tx1"/>
                </a:solidFill>
              </a:rPr>
              <a:t>The second sample of 7,827 respondents (Group B) included 3 more trials, with 5 bills or bill elements in each trial (again showing the bill to more than </a:t>
            </a:r>
            <a:r>
              <a:rPr lang="en-US" sz="1200" dirty="0" smtClean="0">
                <a:solidFill>
                  <a:schemeClr val="tx1"/>
                </a:solidFill>
              </a:rPr>
              <a:t>1,500 respondents</a:t>
            </a:r>
            <a:r>
              <a:rPr lang="en-US" sz="1200" dirty="0">
                <a:solidFill>
                  <a:schemeClr val="tx1"/>
                </a:solidFill>
              </a:rPr>
              <a:t>). The ordering of each RCT was </a:t>
            </a:r>
            <a:r>
              <a:rPr lang="en-US" sz="1200" dirty="0" err="1">
                <a:solidFill>
                  <a:schemeClr val="tx1"/>
                </a:solidFill>
              </a:rPr>
              <a:t>randomised</a:t>
            </a:r>
            <a:r>
              <a:rPr lang="en-US" sz="1200" dirty="0" smtClean="0">
                <a:solidFill>
                  <a:schemeClr val="tx1"/>
                </a:solidFill>
              </a:rPr>
              <a:t>.</a:t>
            </a:r>
          </a:p>
          <a:p>
            <a:pPr algn="just"/>
            <a:r>
              <a:rPr lang="en-US" sz="1200" dirty="0" smtClean="0">
                <a:solidFill>
                  <a:schemeClr val="tx1"/>
                </a:solidFill>
              </a:rPr>
              <a:t>In each of our RCTs (or ‘survey experiments’), we attempted </a:t>
            </a:r>
            <a:r>
              <a:rPr lang="en-US" sz="1200" dirty="0">
                <a:solidFill>
                  <a:schemeClr val="tx1"/>
                </a:solidFill>
              </a:rPr>
              <a:t>to mimic a real-life situation. Nonetheless, respondents’ </a:t>
            </a:r>
            <a:r>
              <a:rPr lang="en-US" sz="1200" dirty="0" smtClean="0">
                <a:solidFill>
                  <a:schemeClr val="tx1"/>
                </a:solidFill>
              </a:rPr>
              <a:t>reactions in </a:t>
            </a:r>
            <a:r>
              <a:rPr lang="en-US" sz="1200" dirty="0">
                <a:solidFill>
                  <a:schemeClr val="tx1"/>
                </a:solidFill>
              </a:rPr>
              <a:t>an online survey setting may be different from </a:t>
            </a:r>
            <a:r>
              <a:rPr lang="en-US" sz="1200" dirty="0" smtClean="0">
                <a:solidFill>
                  <a:schemeClr val="tx1"/>
                </a:solidFill>
              </a:rPr>
              <a:t>how energy consumers react in </a:t>
            </a:r>
            <a:r>
              <a:rPr lang="en-US" sz="1200" dirty="0">
                <a:solidFill>
                  <a:schemeClr val="tx1"/>
                </a:solidFill>
              </a:rPr>
              <a:t>real life. </a:t>
            </a:r>
          </a:p>
        </p:txBody>
      </p:sp>
      <p:sp>
        <p:nvSpPr>
          <p:cNvPr id="2" name="Title 1"/>
          <p:cNvSpPr>
            <a:spLocks noGrp="1"/>
          </p:cNvSpPr>
          <p:nvPr>
            <p:ph type="title"/>
          </p:nvPr>
        </p:nvSpPr>
        <p:spPr/>
        <p:txBody>
          <a:bodyPr/>
          <a:lstStyle/>
          <a:p>
            <a:r>
              <a:rPr lang="en-AU" dirty="0" smtClean="0"/>
              <a:t>We conducted research with over 14,000 Australian consumers</a:t>
            </a:r>
            <a:endParaRPr lang="en-AU" dirty="0"/>
          </a:p>
        </p:txBody>
      </p:sp>
    </p:spTree>
    <p:extLst>
      <p:ext uri="{BB962C8B-B14F-4D97-AF65-F5344CB8AC3E}">
        <p14:creationId xmlns:p14="http://schemas.microsoft.com/office/powerpoint/2010/main" val="643468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500C9E6-702F-A843-8A04-80C500C6891A}" type="slidenum">
              <a:rPr lang="en-AU" smtClean="0"/>
              <a:t>9</a:t>
            </a:fld>
            <a:endParaRPr lang="en-AU"/>
          </a:p>
        </p:txBody>
      </p:sp>
      <p:sp>
        <p:nvSpPr>
          <p:cNvPr id="11" name="Rectangle 10"/>
          <p:cNvSpPr/>
          <p:nvPr/>
        </p:nvSpPr>
        <p:spPr>
          <a:xfrm>
            <a:off x="479425" y="5980783"/>
            <a:ext cx="11233150" cy="276999"/>
          </a:xfrm>
          <a:prstGeom prst="rect">
            <a:avLst/>
          </a:prstGeom>
        </p:spPr>
        <p:txBody>
          <a:bodyPr wrap="square">
            <a:spAutoFit/>
          </a:bodyPr>
          <a:lstStyle/>
          <a:p>
            <a:r>
              <a:rPr lang="en-AU" sz="1200" dirty="0" smtClean="0"/>
              <a:t>Reports on the focus group findings can be found here: </a:t>
            </a:r>
            <a:r>
              <a:rPr lang="en-AU" sz="1200" dirty="0" smtClean="0">
                <a:hlinkClick r:id="rId3"/>
              </a:rPr>
              <a:t>https</a:t>
            </a:r>
            <a:r>
              <a:rPr lang="en-AU" sz="1200" dirty="0">
                <a:hlinkClick r:id="rId3"/>
              </a:rPr>
              <a:t>://</a:t>
            </a:r>
            <a:r>
              <a:rPr lang="en-AU" sz="1200" dirty="0" smtClean="0">
                <a:hlinkClick r:id="rId3"/>
              </a:rPr>
              <a:t>www.aer.gov.au/retail-markets/guidelines-reviews/better-bills-guideline/consultation</a:t>
            </a:r>
            <a:r>
              <a:rPr lang="en-AU" sz="1200" dirty="0" smtClean="0"/>
              <a:t> </a:t>
            </a:r>
            <a:endParaRPr lang="en-AU" sz="1200" dirty="0"/>
          </a:p>
        </p:txBody>
      </p:sp>
      <p:sp>
        <p:nvSpPr>
          <p:cNvPr id="10" name="Rectangle 9"/>
          <p:cNvSpPr/>
          <p:nvPr/>
        </p:nvSpPr>
        <p:spPr>
          <a:xfrm>
            <a:off x="6663001" y="2030730"/>
            <a:ext cx="4905852" cy="3367589"/>
          </a:xfrm>
          <a:prstGeom prst="rect">
            <a:avLst/>
          </a:prstGeom>
        </p:spPr>
        <p:txBody>
          <a:bodyPr wrap="square" lIns="0" rIns="0">
            <a:spAutoFit/>
          </a:bodyPr>
          <a:lstStyle/>
          <a:p>
            <a:pPr>
              <a:spcBef>
                <a:spcPts val="700"/>
              </a:spcBef>
            </a:pPr>
            <a:r>
              <a:rPr lang="en-AU" sz="1400" b="1" dirty="0" smtClean="0">
                <a:solidFill>
                  <a:schemeClr val="accent2"/>
                </a:solidFill>
              </a:rPr>
              <a:t>Consumers </a:t>
            </a:r>
            <a:r>
              <a:rPr lang="en-AU" sz="1400" b="1" dirty="0">
                <a:solidFill>
                  <a:schemeClr val="accent2"/>
                </a:solidFill>
              </a:rPr>
              <a:t>aged 65 and over who don’t typically engage with their bill online</a:t>
            </a:r>
          </a:p>
          <a:p>
            <a:pPr lvl="0">
              <a:spcBef>
                <a:spcPts val="700"/>
              </a:spcBef>
            </a:pPr>
            <a:r>
              <a:rPr lang="en-US" sz="1200" dirty="0"/>
              <a:t>Hall &amp; Partners conducted focus groups with older consumers aged 65 or more. All participants were selected on the following screening criteria:</a:t>
            </a:r>
          </a:p>
          <a:p>
            <a:pPr marL="171450" lvl="0" indent="-171450">
              <a:spcBef>
                <a:spcPts val="700"/>
              </a:spcBef>
              <a:buFont typeface="Arial" panose="020B0604020202020204" pitchFamily="34" charset="0"/>
              <a:buChar char="•"/>
            </a:pPr>
            <a:r>
              <a:rPr lang="en-US" sz="1200" dirty="0"/>
              <a:t>Aged 65+ years</a:t>
            </a:r>
          </a:p>
          <a:p>
            <a:pPr marL="171450" lvl="0" indent="-171450">
              <a:spcBef>
                <a:spcPts val="700"/>
              </a:spcBef>
              <a:buFont typeface="Arial" panose="020B0604020202020204" pitchFamily="34" charset="0"/>
              <a:buChar char="•"/>
            </a:pPr>
            <a:r>
              <a:rPr lang="en-US" sz="1200" dirty="0"/>
              <a:t>Opted to receive a hard copy of their bill via postal mail</a:t>
            </a:r>
          </a:p>
          <a:p>
            <a:pPr marL="171450" lvl="0" indent="-171450">
              <a:spcBef>
                <a:spcPts val="700"/>
              </a:spcBef>
              <a:buFont typeface="Arial" panose="020B0604020202020204" pitchFamily="34" charset="0"/>
              <a:buChar char="•"/>
            </a:pPr>
            <a:r>
              <a:rPr lang="en-US" sz="1200" dirty="0"/>
              <a:t>Preferred to resolve any issues with their bill via phone call with their provider</a:t>
            </a:r>
          </a:p>
          <a:p>
            <a:pPr marL="171450" lvl="0" indent="-171450">
              <a:spcBef>
                <a:spcPts val="700"/>
              </a:spcBef>
              <a:buFont typeface="Arial" panose="020B0604020202020204" pitchFamily="34" charset="0"/>
              <a:buChar char="•"/>
            </a:pPr>
            <a:r>
              <a:rPr lang="en-US" sz="1200" dirty="0"/>
              <a:t>Had not downloaded an app from their electricity provider.</a:t>
            </a:r>
          </a:p>
          <a:p>
            <a:pPr lvl="0">
              <a:spcBef>
                <a:spcPts val="700"/>
              </a:spcBef>
            </a:pPr>
            <a:r>
              <a:rPr lang="en-US" sz="1200" dirty="0"/>
              <a:t>3 focus groups were conducted face to face and </a:t>
            </a:r>
            <a:r>
              <a:rPr lang="en-AU" sz="1200" dirty="0"/>
              <a:t>were split according to locations: Canberra, Hobart, Adelaide. Additional sessions in Brisbane and Sydney were cancelled due to COVID-19 restrictions.</a:t>
            </a:r>
            <a:endParaRPr lang="en-US" sz="1200" dirty="0"/>
          </a:p>
          <a:p>
            <a:pPr lvl="0">
              <a:spcBef>
                <a:spcPts val="700"/>
              </a:spcBef>
            </a:pPr>
            <a:endParaRPr lang="en-AU" sz="1200" dirty="0"/>
          </a:p>
        </p:txBody>
      </p:sp>
      <p:sp>
        <p:nvSpPr>
          <p:cNvPr id="14" name="Rectangle 13"/>
          <p:cNvSpPr/>
          <p:nvPr/>
        </p:nvSpPr>
        <p:spPr>
          <a:xfrm>
            <a:off x="479425" y="2030730"/>
            <a:ext cx="4939242" cy="3795911"/>
          </a:xfrm>
          <a:prstGeom prst="rect">
            <a:avLst/>
          </a:prstGeom>
        </p:spPr>
        <p:txBody>
          <a:bodyPr wrap="square" lIns="0" rIns="0">
            <a:spAutoFit/>
          </a:bodyPr>
          <a:lstStyle/>
          <a:p>
            <a:pPr>
              <a:spcBef>
                <a:spcPts val="700"/>
              </a:spcBef>
            </a:pPr>
            <a:r>
              <a:rPr lang="en-US" sz="1400" b="1" dirty="0" smtClean="0">
                <a:solidFill>
                  <a:schemeClr val="tx2"/>
                </a:solidFill>
              </a:rPr>
              <a:t>Culturally </a:t>
            </a:r>
            <a:r>
              <a:rPr lang="en-US" sz="1400" b="1" dirty="0">
                <a:solidFill>
                  <a:schemeClr val="tx2"/>
                </a:solidFill>
              </a:rPr>
              <a:t>and linguistically diverse (CALD) consumers</a:t>
            </a:r>
          </a:p>
          <a:p>
            <a:pPr lvl="0">
              <a:spcBef>
                <a:spcPts val="700"/>
              </a:spcBef>
            </a:pPr>
            <a:r>
              <a:rPr lang="en-US" sz="1200" dirty="0"/>
              <a:t>The Ethnic Communities Council of NSW facilitated focus groups (in language) with people from culturally and linguistically diverse backgrounds. Participants were selected on the basis of:</a:t>
            </a:r>
          </a:p>
          <a:p>
            <a:pPr marL="171450" lvl="0" indent="-171450">
              <a:spcBef>
                <a:spcPts val="700"/>
              </a:spcBef>
              <a:buFont typeface="Arial" panose="020B0604020202020204" pitchFamily="34" charset="0"/>
              <a:buChar char="•"/>
            </a:pPr>
            <a:r>
              <a:rPr lang="en-US" sz="1200" dirty="0"/>
              <a:t>speaking a language other than English at home, with specific language groups chosen according to their population size and lack of community </a:t>
            </a:r>
            <a:r>
              <a:rPr lang="en-US" sz="1200" dirty="0" smtClean="0"/>
              <a:t>support</a:t>
            </a:r>
          </a:p>
          <a:p>
            <a:pPr marL="171450" lvl="0" indent="-171450">
              <a:spcBef>
                <a:spcPts val="700"/>
              </a:spcBef>
              <a:buFont typeface="Arial" panose="020B0604020202020204" pitchFamily="34" charset="0"/>
              <a:buChar char="•"/>
            </a:pPr>
            <a:r>
              <a:rPr lang="en-US" sz="1200" dirty="0" smtClean="0"/>
              <a:t>lower levels of English </a:t>
            </a:r>
          </a:p>
          <a:p>
            <a:pPr marL="171450" lvl="0" indent="-171450">
              <a:spcBef>
                <a:spcPts val="700"/>
              </a:spcBef>
              <a:buFont typeface="Arial" panose="020B0604020202020204" pitchFamily="34" charset="0"/>
              <a:buChar char="•"/>
            </a:pPr>
            <a:r>
              <a:rPr lang="en-US" sz="1200" dirty="0" smtClean="0"/>
              <a:t>a </a:t>
            </a:r>
            <a:r>
              <a:rPr lang="en-US" sz="1200" dirty="0"/>
              <a:t>strong desire for in-language engagement. </a:t>
            </a:r>
          </a:p>
          <a:p>
            <a:pPr lvl="0">
              <a:spcBef>
                <a:spcPts val="700"/>
              </a:spcBef>
            </a:pPr>
            <a:r>
              <a:rPr lang="en-US" sz="1200" dirty="0"/>
              <a:t>6 focus groups were run, and were conducted face-to-face, online and hybrid (face-to-face and online).</a:t>
            </a:r>
          </a:p>
          <a:p>
            <a:pPr lvl="0">
              <a:spcBef>
                <a:spcPts val="700"/>
              </a:spcBef>
            </a:pPr>
            <a:r>
              <a:rPr lang="en-US" sz="1200" dirty="0"/>
              <a:t>The language groups considered were Arabic, Korean, Cantonese, Mandarin, Urdu and Vietnamese. </a:t>
            </a:r>
          </a:p>
          <a:p>
            <a:pPr lvl="0">
              <a:spcBef>
                <a:spcPts val="700"/>
              </a:spcBef>
            </a:pPr>
            <a:r>
              <a:rPr lang="en-US" sz="1200" dirty="0"/>
              <a:t>To overcome language barriers, each group was facilitated by two in-language educators from the Ethnic Communities Council of NSW.</a:t>
            </a:r>
          </a:p>
          <a:p>
            <a:pPr lvl="0">
              <a:spcBef>
                <a:spcPts val="700"/>
              </a:spcBef>
            </a:pPr>
            <a:endParaRPr lang="en-AU" sz="1200" dirty="0"/>
          </a:p>
        </p:txBody>
      </p:sp>
      <p:sp>
        <p:nvSpPr>
          <p:cNvPr id="5" name="Text Placeholder 4"/>
          <p:cNvSpPr>
            <a:spLocks noGrp="1"/>
          </p:cNvSpPr>
          <p:nvPr>
            <p:ph type="body" sz="quarter" idx="14"/>
          </p:nvPr>
        </p:nvSpPr>
        <p:spPr>
          <a:xfrm>
            <a:off x="479425" y="1429200"/>
            <a:ext cx="10318012" cy="494232"/>
          </a:xfrm>
        </p:spPr>
        <p:txBody>
          <a:bodyPr/>
          <a:lstStyle/>
          <a:p>
            <a:r>
              <a:rPr lang="en-US" b="1" dirty="0"/>
              <a:t>Targeted focus groups were conducted to better understand the needs of older consumers, and consumers from culturally and linguistically diverse backgrounds.</a:t>
            </a:r>
            <a:endParaRPr lang="en-AU" b="1" dirty="0"/>
          </a:p>
        </p:txBody>
      </p:sp>
      <p:sp>
        <p:nvSpPr>
          <p:cNvPr id="2" name="Title 1"/>
          <p:cNvSpPr>
            <a:spLocks noGrp="1"/>
          </p:cNvSpPr>
          <p:nvPr>
            <p:ph type="title"/>
          </p:nvPr>
        </p:nvSpPr>
        <p:spPr>
          <a:xfrm>
            <a:off x="479425" y="476250"/>
            <a:ext cx="11233150" cy="775597"/>
          </a:xfrm>
        </p:spPr>
        <p:txBody>
          <a:bodyPr/>
          <a:lstStyle/>
          <a:p>
            <a:r>
              <a:rPr lang="en-AU" dirty="0" smtClean="0"/>
              <a:t>The AER commissioned focus groups to understand specific audiences </a:t>
            </a:r>
            <a:endParaRPr lang="en-AU" dirty="0"/>
          </a:p>
        </p:txBody>
      </p:sp>
    </p:spTree>
    <p:extLst>
      <p:ext uri="{BB962C8B-B14F-4D97-AF65-F5344CB8AC3E}">
        <p14:creationId xmlns:p14="http://schemas.microsoft.com/office/powerpoint/2010/main" val="2340107820"/>
      </p:ext>
    </p:extLst>
  </p:cSld>
  <p:clrMapOvr>
    <a:masterClrMapping/>
  </p:clrMapOvr>
</p:sld>
</file>

<file path=ppt/theme/theme1.xml><?xml version="1.0" encoding="utf-8"?>
<a:theme xmlns:a="http://schemas.openxmlformats.org/drawingml/2006/main" name="Content slides">
  <a:themeElements>
    <a:clrScheme name="BETA Green">
      <a:dk1>
        <a:srgbClr val="000000"/>
      </a:dk1>
      <a:lt1>
        <a:srgbClr val="FFFFFF"/>
      </a:lt1>
      <a:dk2>
        <a:srgbClr val="142E3B"/>
      </a:dk2>
      <a:lt2>
        <a:srgbClr val="20B9A3"/>
      </a:lt2>
      <a:accent1>
        <a:srgbClr val="117479"/>
      </a:accent1>
      <a:accent2>
        <a:srgbClr val="AA338A"/>
      </a:accent2>
      <a:accent3>
        <a:srgbClr val="4E255E"/>
      </a:accent3>
      <a:accent4>
        <a:srgbClr val="D21E32"/>
      </a:accent4>
      <a:accent5>
        <a:srgbClr val="20B9A3"/>
      </a:accent5>
      <a:accent6>
        <a:srgbClr val="6D6E71"/>
      </a:accent6>
      <a:hlink>
        <a:srgbClr val="117479"/>
      </a:hlink>
      <a:folHlink>
        <a:srgbClr val="954F72"/>
      </a:folHlink>
    </a:clrScheme>
    <a:fontScheme name="BETA">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ER Better Billing report draft v1" id="{F06B8E10-A969-4F69-A9AB-FAD39F2C535F}" vid="{0D8DA185-7AC2-4F54-A4DD-E931C9B5D78F}"/>
    </a:ext>
  </a:extLst>
</a:theme>
</file>

<file path=ppt/theme/theme2.xml><?xml version="1.0" encoding="utf-8"?>
<a:theme xmlns:a="http://schemas.openxmlformats.org/drawingml/2006/main" name="1_Content slides">
  <a:themeElements>
    <a:clrScheme name="BETA Green">
      <a:dk1>
        <a:srgbClr val="000000"/>
      </a:dk1>
      <a:lt1>
        <a:srgbClr val="FFFFFF"/>
      </a:lt1>
      <a:dk2>
        <a:srgbClr val="142E3B"/>
      </a:dk2>
      <a:lt2>
        <a:srgbClr val="20B9A3"/>
      </a:lt2>
      <a:accent1>
        <a:srgbClr val="117479"/>
      </a:accent1>
      <a:accent2>
        <a:srgbClr val="AA338A"/>
      </a:accent2>
      <a:accent3>
        <a:srgbClr val="4E255E"/>
      </a:accent3>
      <a:accent4>
        <a:srgbClr val="D21E32"/>
      </a:accent4>
      <a:accent5>
        <a:srgbClr val="20B9A3"/>
      </a:accent5>
      <a:accent6>
        <a:srgbClr val="6D6E71"/>
      </a:accent6>
      <a:hlink>
        <a:srgbClr val="117479"/>
      </a:hlink>
      <a:folHlink>
        <a:srgbClr val="954F72"/>
      </a:folHlink>
    </a:clrScheme>
    <a:fontScheme name="BETA">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ER Better Billing report draft v1" id="{F06B8E10-A969-4F69-A9AB-FAD39F2C535F}" vid="{E95B36D3-4A8D-4D73-8B3F-7756AE03BE22}"/>
    </a:ext>
  </a:extLst>
</a:theme>
</file>

<file path=ppt/theme/theme3.xml><?xml version="1.0" encoding="utf-8"?>
<a:theme xmlns:a="http://schemas.openxmlformats.org/drawingml/2006/main" name="2_Content slides">
  <a:themeElements>
    <a:clrScheme name="BETA Green">
      <a:dk1>
        <a:srgbClr val="000000"/>
      </a:dk1>
      <a:lt1>
        <a:srgbClr val="FFFFFF"/>
      </a:lt1>
      <a:dk2>
        <a:srgbClr val="142E3B"/>
      </a:dk2>
      <a:lt2>
        <a:srgbClr val="20B9A3"/>
      </a:lt2>
      <a:accent1>
        <a:srgbClr val="117479"/>
      </a:accent1>
      <a:accent2>
        <a:srgbClr val="AA338A"/>
      </a:accent2>
      <a:accent3>
        <a:srgbClr val="4E255E"/>
      </a:accent3>
      <a:accent4>
        <a:srgbClr val="D21E32"/>
      </a:accent4>
      <a:accent5>
        <a:srgbClr val="20B9A3"/>
      </a:accent5>
      <a:accent6>
        <a:srgbClr val="6D6E71"/>
      </a:accent6>
      <a:hlink>
        <a:srgbClr val="117479"/>
      </a:hlink>
      <a:folHlink>
        <a:srgbClr val="954F72"/>
      </a:folHlink>
    </a:clrScheme>
    <a:fontScheme name="BETA">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TA PPT Report Template Green" id="{BBF5D99F-7AA0-41DB-A485-A9617263EE68}" vid="{E1AE7231-B65B-4AB2-935E-4C52E1AAE86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ShareHub Document" ma:contentTypeID="0x0101002825A64A6E1845A99A9D8EE8A5686ECB009B58D7D72C3ED54C851955501673F8AC" ma:contentTypeVersion="12" ma:contentTypeDescription="ShareHub Document" ma:contentTypeScope="" ma:versionID="97f9b7b7c78848d4214b9782eb89bc56">
  <xsd:schema xmlns:xsd="http://www.w3.org/2001/XMLSchema" xmlns:xs="http://www.w3.org/2001/XMLSchema" xmlns:p="http://schemas.microsoft.com/office/2006/metadata/properties" xmlns:ns1="166541c0-0594-4e6a-9105-c24d4b6de6f7" xmlns:ns3="685f9fda-bd71-4433-b331-92feb9553089" targetNamespace="http://schemas.microsoft.com/office/2006/metadata/properties" ma:root="true" ma:fieldsID="76f1aafd45aee4e06fde14cce240cffd" ns1:_="" ns3:_="">
    <xsd:import namespace="166541c0-0594-4e6a-9105-c24d4b6de6f7"/>
    <xsd:import namespace="685f9fda-bd71-4433-b331-92feb9553089"/>
    <xsd:element name="properties">
      <xsd:complexType>
        <xsd:sequence>
          <xsd:element name="documentManagement">
            <xsd:complexType>
              <xsd:all>
                <xsd:element ref="ns1:ShareHubID" minOccurs="0"/>
                <xsd:element ref="ns3:NonRecordJustification" minOccurs="0"/>
                <xsd:element ref="ns1:PMCNotes" minOccurs="0"/>
                <xsd:element ref="ns1:mc5611b894cf49d8aeeb8ebf39dc09bc" minOccurs="0"/>
                <xsd:element ref="ns1:TaxCatchAll" minOccurs="0"/>
                <xsd:element ref="ns1:TaxCatchAllLabel" minOccurs="0"/>
                <xsd:element ref="ns1:jd1c641577414dfdab1686c9d5d0dbd0" minOccurs="0"/>
                <xsd:element ref="ns1:SharedWithUsers" minOccurs="0"/>
                <xsd:element ref="ns1:hc4a8f51d7584793bcee84017ea96cb3"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6541c0-0594-4e6a-9105-c24d4b6de6f7" elementFormDefault="qualified">
    <xsd:import namespace="http://schemas.microsoft.com/office/2006/documentManagement/types"/>
    <xsd:import namespace="http://schemas.microsoft.com/office/infopath/2007/PartnerControls"/>
    <xsd:element name="ShareHubID" ma:index="0" nillable="true" ma:displayName="Record ID" ma:indexed="true" ma:internalName="ShareHubID">
      <xsd:simpleType>
        <xsd:restriction base="dms:Text">
          <xsd:maxLength value="255"/>
        </xsd:restriction>
      </xsd:simpleType>
    </xsd:element>
    <xsd:element name="PMCNotes" ma:index="6" nillable="true" ma:displayName="Notes" ma:internalName="PMCNotes">
      <xsd:simpleType>
        <xsd:restriction base="dms:Note">
          <xsd:maxLength value="255"/>
        </xsd:restriction>
      </xsd:simpleType>
    </xsd:element>
    <xsd:element name="mc5611b894cf49d8aeeb8ebf39dc09bc" ma:index="8" ma:taxonomy="true" ma:internalName="mc5611b894cf49d8aeeb8ebf39dc09bc" ma:taxonomyFieldName="HPRMSecurityLevel" ma:displayName="Security Classification" ma:default="57;#OFFICIAL|11463c70-78df-4e3b-b0ff-f66cd3cb26ec" ma:fieldId="{6c5611b8-94cf-49d8-aeeb-8ebf39dc09bc}" ma:sspId="fdd71c70-8dda-4116-8995-314ca52d638a" ma:termSetId="ad616a2a-2f34-42df-868f-846f11d5d891"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aea88e85-05a7-4360-91dc-760ce9bb3d8d}" ma:internalName="TaxCatchAll" ma:showField="CatchAllData" ma:web="166541c0-0594-4e6a-9105-c24d4b6de6f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aea88e85-05a7-4360-91dc-760ce9bb3d8d}" ma:internalName="TaxCatchAllLabel" ma:readOnly="true" ma:showField="CatchAllDataLabel" ma:web="166541c0-0594-4e6a-9105-c24d4b6de6f7">
      <xsd:complexType>
        <xsd:complexContent>
          <xsd:extension base="dms:MultiChoiceLookup">
            <xsd:sequence>
              <xsd:element name="Value" type="dms:Lookup" maxOccurs="unbounded" minOccurs="0" nillable="true"/>
            </xsd:sequence>
          </xsd:extension>
        </xsd:complexContent>
      </xsd:complexType>
    </xsd:element>
    <xsd:element name="jd1c641577414dfdab1686c9d5d0dbd0" ma:index="12" nillable="true" ma:taxonomy="true" ma:internalName="jd1c641577414dfdab1686c9d5d0dbd0" ma:taxonomyFieldName="HPRMSecurityCaveat" ma:displayName="Information Marker" ma:fieldId="{3d1c6415-7741-4dfd-ab16-86c9d5d0dbd0}" ma:taxonomyMulti="true" ma:sspId="fdd71c70-8dda-4116-8995-314ca52d638a" ma:termSetId="4779c3b8-a320-4a06-b8c8-666ff4292a5a" ma:anchorId="00000000-0000-0000-0000-000000000000" ma:open="false" ma:isKeyword="false">
      <xsd:complexType>
        <xsd:sequence>
          <xsd:element ref="pc:Terms" minOccurs="0" maxOccurs="1"/>
        </xsd:sequence>
      </xsd:complexType>
    </xsd:element>
    <xsd:element name="SharedWithUsers" ma:index="17"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hc4a8f51d7584793bcee84017ea96cb3" ma:index="18" nillable="true" ma:taxonomy="true" ma:internalName="hc4a8f51d7584793bcee84017ea96cb3" ma:taxonomyFieldName="ESearchTags" ma:displayName="Tags" ma:fieldId="{1c4a8f51-d758-4793-bcee-84017ea96cb3}" ma:taxonomyMulti="true" ma:sspId="fdd71c70-8dda-4116-8995-314ca52d638a" ma:termSetId="8f252924-ebd5-4b35-b39d-81596a6204b5"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85f9fda-bd71-4433-b331-92feb9553089" elementFormDefault="qualified">
    <xsd:import namespace="http://schemas.microsoft.com/office/2006/documentManagement/types"/>
    <xsd:import namespace="http://schemas.microsoft.com/office/infopath/2007/PartnerControls"/>
    <xsd:element name="NonRecordJustification" ma:index="5" nillable="true" ma:displayName="Non-record justification" ma:default="None" ma:format="Dropdown" ma:internalName="NonRecordJustification" ma:readOnly="false">
      <xsd:simpleType>
        <xsd:restriction base="dms:Choice">
          <xsd:enumeration value="None"/>
          <xsd:enumeration value="Not defined as a record under the Archives Act of 1983"/>
          <xsd:enumeration value="Duplicate or low value item"/>
          <xsd:enumeration value="Superced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nRecordJustification xmlns="685f9fda-bd71-4433-b331-92feb9553089">None</NonRecordJustification>
    <PMCNotes xmlns="166541c0-0594-4e6a-9105-c24d4b6de6f7" xsi:nil="true"/>
    <TaxCatchAll xmlns="166541c0-0594-4e6a-9105-c24d4b6de6f7">
      <Value>18</Value>
      <Value>39</Value>
      <Value>57</Value>
    </TaxCatchAll>
    <mc5611b894cf49d8aeeb8ebf39dc09bc xmlns="166541c0-0594-4e6a-9105-c24d4b6de6f7">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11463c70-78df-4e3b-b0ff-f66cd3cb26ec</TermId>
        </TermInfo>
      </Terms>
    </mc5611b894cf49d8aeeb8ebf39dc09bc>
    <jd1c641577414dfdab1686c9d5d0dbd0 xmlns="166541c0-0594-4e6a-9105-c24d4b6de6f7">
      <Terms xmlns="http://schemas.microsoft.com/office/infopath/2007/PartnerControls"/>
    </jd1c641577414dfdab1686c9d5d0dbd0>
    <ShareHubID xmlns="166541c0-0594-4e6a-9105-c24d4b6de6f7">DOC21-308068</ShareHubID>
    <hc4a8f51d7584793bcee84017ea96cb3 xmlns="166541c0-0594-4e6a-9105-c24d4b6de6f7">
      <Terms xmlns="http://schemas.microsoft.com/office/infopath/2007/PartnerControls">
        <TermInfo xmlns="http://schemas.microsoft.com/office/infopath/2007/PartnerControls">
          <TermName xmlns="http://schemas.microsoft.com/office/infopath/2007/PartnerControls">Election</TermName>
          <TermId xmlns="http://schemas.microsoft.com/office/infopath/2007/PartnerControls">4090d51f-fccc-4f41-80dd-86270166a8a3</TermId>
        </TermInfo>
        <TermInfo xmlns="http://schemas.microsoft.com/office/infopath/2007/PartnerControls">
          <TermName xmlns="http://schemas.microsoft.com/office/infopath/2007/PartnerControls">Cabinet</TermName>
          <TermId xmlns="http://schemas.microsoft.com/office/infopath/2007/PartnerControls">84cba657-17c1-4642-9e59-a0df180c2be5</TermId>
        </TermInfo>
      </Terms>
    </hc4a8f51d7584793bcee84017ea96cb3>
  </documentManagement>
</p:properties>
</file>

<file path=customXml/itemProps1.xml><?xml version="1.0" encoding="utf-8"?>
<ds:datastoreItem xmlns:ds="http://schemas.openxmlformats.org/officeDocument/2006/customXml" ds:itemID="{85D7D89B-97DC-492D-B00B-F0D7EEA59C9E}"/>
</file>

<file path=customXml/itemProps2.xml><?xml version="1.0" encoding="utf-8"?>
<ds:datastoreItem xmlns:ds="http://schemas.openxmlformats.org/officeDocument/2006/customXml" ds:itemID="{4888366E-10D2-495C-A49B-96839C47E3AA}">
  <ds:schemaRefs>
    <ds:schemaRef ds:uri="http://schemas.microsoft.com/sharepoint/v3/contenttype/forms"/>
  </ds:schemaRefs>
</ds:datastoreItem>
</file>

<file path=customXml/itemProps3.xml><?xml version="1.0" encoding="utf-8"?>
<ds:datastoreItem xmlns:ds="http://schemas.openxmlformats.org/officeDocument/2006/customXml" ds:itemID="{BC55CC9D-6051-4D79-A344-C66D4F17E25E}">
  <ds:schemaRefs>
    <ds:schemaRef ds:uri="http://purl.org/dc/elements/1.1/"/>
    <ds:schemaRef ds:uri="http://schemas.microsoft.com/office/2006/metadata/properties"/>
    <ds:schemaRef ds:uri="http://schemas.microsoft.com/office/2006/documentManagement/types"/>
    <ds:schemaRef ds:uri="http://purl.org/dc/terms/"/>
    <ds:schemaRef ds:uri="35c4ed8a-af79-46b6-bfac-d65ce1a372e5"/>
    <ds:schemaRef ds:uri="http://purl.org/dc/dcmitype/"/>
    <ds:schemaRef ds:uri="http://schemas.microsoft.com/office/infopath/2007/PartnerControls"/>
    <ds:schemaRef ds:uri="http://schemas.openxmlformats.org/package/2006/metadata/core-properties"/>
    <ds:schemaRef ds:uri="685f9fda-bd71-4433-b331-92feb955308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AER Better Billing report draft v1</Template>
  <TotalTime>29339</TotalTime>
  <Words>21234</Words>
  <Application>Microsoft Office PowerPoint</Application>
  <PresentationFormat>Widescreen</PresentationFormat>
  <Paragraphs>1249</Paragraphs>
  <Slides>74</Slides>
  <Notes>69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74</vt:i4>
      </vt:variant>
    </vt:vector>
  </HeadingPairs>
  <TitlesOfParts>
    <vt:vector size="83" baseType="lpstr">
      <vt:lpstr>Arial</vt:lpstr>
      <vt:lpstr>Calibri</vt:lpstr>
      <vt:lpstr>Helvetica</vt:lpstr>
      <vt:lpstr>Segoe UI</vt:lpstr>
      <vt:lpstr>System Font Regular</vt:lpstr>
      <vt:lpstr>Times New Roman</vt:lpstr>
      <vt:lpstr>Content slides</vt:lpstr>
      <vt:lpstr>1_Content slides</vt:lpstr>
      <vt:lpstr>2_Content slides</vt:lpstr>
      <vt:lpstr>Improving energy bills: final report</vt:lpstr>
      <vt:lpstr>Executive Summary (i) </vt:lpstr>
      <vt:lpstr>Executive Summary (ii) </vt:lpstr>
      <vt:lpstr>Contents</vt:lpstr>
      <vt:lpstr>Policy context and BETA’s role</vt:lpstr>
      <vt:lpstr>We undertook a review of existing literature</vt:lpstr>
      <vt:lpstr>We identified gaps in the literature</vt:lpstr>
      <vt:lpstr>We conducted research with over 14,000 Australian consumers</vt:lpstr>
      <vt:lpstr>The AER commissioned focus groups to understand specific audiences </vt:lpstr>
      <vt:lpstr>Contents</vt:lpstr>
      <vt:lpstr>Survey design and overview</vt:lpstr>
      <vt:lpstr>The survey reflected groups in varied circumstances in different parts of Australia*</vt:lpstr>
      <vt:lpstr>The survey reflected groups in varied circumstances</vt:lpstr>
      <vt:lpstr>People use a range of methods for receiving and paying for energy bills</vt:lpstr>
      <vt:lpstr>Some cohorts are more likely to say they find bills difficult to understand  </vt:lpstr>
      <vt:lpstr>Contents</vt:lpstr>
      <vt:lpstr>Bill content: Overview and key findings</vt:lpstr>
      <vt:lpstr>What the literature and stakeholders say about bill content</vt:lpstr>
      <vt:lpstr>Survey respondents use bills to find out how much to pay, and for a variety of other purposes</vt:lpstr>
      <vt:lpstr>Bills are used when comparing plans</vt:lpstr>
      <vt:lpstr>Bills are also used to improve energy efficiency</vt:lpstr>
      <vt:lpstr>We asked consumers whether they would value new or existing elements of their bills  </vt:lpstr>
      <vt:lpstr>Contents</vt:lpstr>
      <vt:lpstr>Bill simplification: Overview and key findings</vt:lpstr>
      <vt:lpstr>What the literature says about bill simplification</vt:lpstr>
      <vt:lpstr>We identified 4 principles for well-designed energy bills</vt:lpstr>
      <vt:lpstr>We tested the length and layout of four well-designed bills</vt:lpstr>
      <vt:lpstr>Bill 1: Comprehensive bill (control group)</vt:lpstr>
      <vt:lpstr>Bill 2: Structured comprehensive bill (3 pages)</vt:lpstr>
      <vt:lpstr>Bill 3: Email-style bill (with link to further information)</vt:lpstr>
      <vt:lpstr>Bill 4: Basic bill (2 pages with limited content)</vt:lpstr>
      <vt:lpstr>In a well-designed bill, the overall length and layout isn’t a big barrier</vt:lpstr>
      <vt:lpstr>Why didn’t the shorter bill perform better?</vt:lpstr>
      <vt:lpstr>Small friction costs, like clicking a link, are a big deterrent</vt:lpstr>
      <vt:lpstr>We used qualitative research throughout this project</vt:lpstr>
      <vt:lpstr>What people liked and disliked about the bills</vt:lpstr>
      <vt:lpstr>What people liked and disliked about the bills (ii)</vt:lpstr>
      <vt:lpstr>Consumers said: Bills should be simpler</vt:lpstr>
      <vt:lpstr>Consumers said: Bills would benefit from better layout and presentation</vt:lpstr>
      <vt:lpstr>Contents</vt:lpstr>
      <vt:lpstr>How the bill is calculated: Overview and key findings</vt:lpstr>
      <vt:lpstr>What the literature and stakeholders say about how the bill is calculated</vt:lpstr>
      <vt:lpstr>Consumers said: It should be easier to understand how the bill is calculated</vt:lpstr>
      <vt:lpstr>Plan summaries made it easier to understand your plan (but not to choose the best deal)</vt:lpstr>
      <vt:lpstr>Including a definitions box did not improve comprehension </vt:lpstr>
      <vt:lpstr>Existing charges table performed at least as well as our  re-designed tables</vt:lpstr>
      <vt:lpstr>Contents</vt:lpstr>
      <vt:lpstr>Switching and market engagement: Overview and key findings</vt:lpstr>
      <vt:lpstr>What the literature says about switching and market engagement</vt:lpstr>
      <vt:lpstr>Consumers said:  It should be easier to engage with the market</vt:lpstr>
      <vt:lpstr>Testing switching behaviours and market engagement </vt:lpstr>
      <vt:lpstr>We added a ‘best retailer offer’</vt:lpstr>
      <vt:lpstr>The best retailer offer increased people’s intention to switch plans</vt:lpstr>
      <vt:lpstr>We added a comparison to the government ‘reference price’</vt:lpstr>
      <vt:lpstr>Including the reference price may prompt some consumers to shop around</vt:lpstr>
      <vt:lpstr>Contents</vt:lpstr>
      <vt:lpstr>Benchmarks, past use, solar exports: Overview and key findings </vt:lpstr>
      <vt:lpstr>Consumers said: It should be easier to understand your energy usage</vt:lpstr>
      <vt:lpstr>What the literature and stakeholders say about benchmarks</vt:lpstr>
      <vt:lpstr>Benchmarks tell you how you compare to similar households</vt:lpstr>
      <vt:lpstr>Benchmarks helped consumers comprehension and intentions (but all 4 benchmark designs performed equally well)</vt:lpstr>
      <vt:lpstr>When benchmarks were included on a full bill, they had less impact on intentions</vt:lpstr>
      <vt:lpstr>Past energy usage</vt:lpstr>
      <vt:lpstr>Solar exports: 89% of people with solar panels want information about solar exports on their bill</vt:lpstr>
      <vt:lpstr>The impact on intentions to use solar efficiently was unclear</vt:lpstr>
      <vt:lpstr>Contents</vt:lpstr>
      <vt:lpstr>There are limitations to our research</vt:lpstr>
      <vt:lpstr>Limitations: survey data quality </vt:lpstr>
      <vt:lpstr>Changes between the Interim Report and Final Report </vt:lpstr>
      <vt:lpstr>Technical appendix: overview</vt:lpstr>
      <vt:lpstr>References</vt:lpstr>
      <vt:lpstr>BETA and behavioural insights</vt:lpstr>
      <vt:lpstr>PowerPoint Presentation</vt:lpstr>
      <vt:lpstr>PowerPoint Presentation</vt:lpstr>
    </vt:vector>
  </TitlesOfParts>
  <Company>Department of the Prime Minister and Cabinet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energy billing</dc:title>
  <dc:creator>Alex McKenzie</dc:creator>
  <cp:lastModifiedBy>Carnovale, Nick</cp:lastModifiedBy>
  <cp:revision>1220</cp:revision>
  <cp:lastPrinted>2021-08-05T07:32:40Z</cp:lastPrinted>
  <dcterms:created xsi:type="dcterms:W3CDTF">2021-07-28T12:53:24Z</dcterms:created>
  <dcterms:modified xsi:type="dcterms:W3CDTF">2021-10-28T22:42:55Z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0x0101002825A64A6E1845A99A9D8EE8A5686ECB009B58D7D72C3ED54C851955501673F8AC</vt:lpwstr>
  </property>
  <property fmtid="{D5CDD505-2E9C-101B-9397-08002B2CF9AE}" pid="3" name="HPRMSecurityLevel">
    <vt:lpwstr>57;#OFFICIAL|11463c70-78df-4e3b-b0ff-f66cd3cb26ec</vt:lpwstr>
  </property>
  <property fmtid="{D5CDD505-2E9C-101B-9397-08002B2CF9AE}" pid="4" name="HPRMSecurityCaveat">
    <vt:lpwstr/>
  </property>
  <property fmtid="{D5CDD505-2E9C-101B-9397-08002B2CF9AE}" pid="5" name="ESearchTags">
    <vt:lpwstr>39;#Election|4090d51f-fccc-4f41-80dd-86270166a8a3;#18;#Cabinet|84cba657-17c1-4642-9e59-a0df180c2be5</vt:lpwstr>
  </property>
  <property fmtid="{D5CDD505-2E9C-101B-9397-08002B2CF9AE}" pid="6" name="PMC.ESearch.TagGeneratedTime">
    <vt:lpwstr>2021-10-29T10:25:15</vt:lpwstr>
  </property>
</Properties>
</file>