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24" r:id="rId5"/>
  </p:sldMasterIdLst>
  <p:notesMasterIdLst>
    <p:notesMasterId r:id="rId83"/>
  </p:notesMasterIdLst>
  <p:handoutMasterIdLst>
    <p:handoutMasterId r:id="rId84"/>
  </p:handoutMasterIdLst>
  <p:sldIdLst>
    <p:sldId id="285" r:id="rId6"/>
    <p:sldId id="376" r:id="rId7"/>
    <p:sldId id="302" r:id="rId8"/>
    <p:sldId id="354" r:id="rId9"/>
    <p:sldId id="303" r:id="rId10"/>
    <p:sldId id="342" r:id="rId11"/>
    <p:sldId id="305" r:id="rId12"/>
    <p:sldId id="473" r:id="rId13"/>
    <p:sldId id="447" r:id="rId14"/>
    <p:sldId id="467" r:id="rId15"/>
    <p:sldId id="314" r:id="rId16"/>
    <p:sldId id="448" r:id="rId17"/>
    <p:sldId id="478" r:id="rId18"/>
    <p:sldId id="477" r:id="rId19"/>
    <p:sldId id="387" r:id="rId20"/>
    <p:sldId id="384" r:id="rId21"/>
    <p:sldId id="394" r:id="rId22"/>
    <p:sldId id="385" r:id="rId23"/>
    <p:sldId id="386" r:id="rId24"/>
    <p:sldId id="388" r:id="rId25"/>
    <p:sldId id="469" r:id="rId26"/>
    <p:sldId id="329" r:id="rId27"/>
    <p:sldId id="449" r:id="rId28"/>
    <p:sldId id="466" r:id="rId29"/>
    <p:sldId id="445" r:id="rId30"/>
    <p:sldId id="450" r:id="rId31"/>
    <p:sldId id="483" r:id="rId32"/>
    <p:sldId id="409" r:id="rId33"/>
    <p:sldId id="471" r:id="rId34"/>
    <p:sldId id="361" r:id="rId35"/>
    <p:sldId id="475" r:id="rId36"/>
    <p:sldId id="451" r:id="rId37"/>
    <p:sldId id="369" r:id="rId38"/>
    <p:sldId id="398" r:id="rId39"/>
    <p:sldId id="389" r:id="rId40"/>
    <p:sldId id="390" r:id="rId41"/>
    <p:sldId id="452" r:id="rId42"/>
    <p:sldId id="402" r:id="rId43"/>
    <p:sldId id="392" r:id="rId44"/>
    <p:sldId id="462" r:id="rId45"/>
    <p:sldId id="340" r:id="rId46"/>
    <p:sldId id="484" r:id="rId47"/>
    <p:sldId id="464"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56" userDrawn="1">
          <p15:clr>
            <a:srgbClr val="A4A3A4"/>
          </p15:clr>
        </p15:guide>
        <p15:guide id="2" orient="horz" pos="2160">
          <p15:clr>
            <a:srgbClr val="A4A3A4"/>
          </p15:clr>
        </p15:guide>
        <p15:guide id="3" pos="59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well, Harry" initials="GH" lastIdx="2" clrIdx="0"/>
  <p:cmAuthor id="2" name="Bennetts-Kneebone, Laura" initials="LBK" lastIdx="3" clrIdx="1"/>
  <p:cmAuthor id="3" name="Alex McKenzie" initials="MA" lastIdx="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2E2E3"/>
    <a:srgbClr val="6D6E71"/>
    <a:srgbClr val="969697"/>
    <a:srgbClr val="002856"/>
    <a:srgbClr val="142E3B"/>
    <a:srgbClr val="A9A9AA"/>
    <a:srgbClr val="20B9A3"/>
    <a:srgbClr val="E6E6E6"/>
    <a:srgbClr val="D2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1" autoAdjust="0"/>
    <p:restoredTop sz="86512" autoAdjust="0"/>
  </p:normalViewPr>
  <p:slideViewPr>
    <p:cSldViewPr snapToGrid="0" snapToObjects="1">
      <p:cViewPr varScale="1">
        <p:scale>
          <a:sx n="100" d="100"/>
          <a:sy n="100" d="100"/>
        </p:scale>
        <p:origin x="222" y="72"/>
      </p:cViewPr>
      <p:guideLst>
        <p:guide pos="4656"/>
        <p:guide orient="horz" pos="2160"/>
        <p:guide pos="5949"/>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hare.internal.pmc.gov.au/teams/ed_beta/SmallProjects/Environment/Energy_AER%20partnership%202020-21/Interim%20Report/Billing%20charts%20for%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internal.pmc.gov.au/teams/ed_beta/SmallProjects/Environment/Energy_AER%20partnership%202020-21/Interim%20Report/Billing%20charts%20for%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AA338A"/>
              </a:solidFill>
              <a:ln>
                <a:noFill/>
              </a:ln>
              <a:effectLst/>
            </c:spPr>
            <c:extLst>
              <c:ext xmlns:c16="http://schemas.microsoft.com/office/drawing/2014/chart" uri="{C3380CC4-5D6E-409C-BE32-E72D297353CC}">
                <c16:uniqueId val="{00000001-F9E8-40F1-BD44-43AF1A56FA97}"/>
              </c:ext>
            </c:extLst>
          </c:dPt>
          <c:dPt>
            <c:idx val="1"/>
            <c:invertIfNegative val="0"/>
            <c:bubble3D val="0"/>
            <c:spPr>
              <a:solidFill>
                <a:srgbClr val="20B9A3"/>
              </a:solidFill>
              <a:ln>
                <a:noFill/>
              </a:ln>
              <a:effectLst/>
            </c:spPr>
            <c:extLst>
              <c:ext xmlns:c16="http://schemas.microsoft.com/office/drawing/2014/chart" uri="{C3380CC4-5D6E-409C-BE32-E72D297353CC}">
                <c16:uniqueId val="{00000003-F9E8-40F1-BD44-43AF1A56FA97}"/>
              </c:ext>
            </c:extLst>
          </c:dPt>
          <c:dPt>
            <c:idx val="2"/>
            <c:invertIfNegative val="0"/>
            <c:bubble3D val="0"/>
            <c:spPr>
              <a:solidFill>
                <a:srgbClr val="AA338A"/>
              </a:solidFill>
              <a:ln>
                <a:noFill/>
              </a:ln>
              <a:effectLst/>
            </c:spPr>
            <c:extLst>
              <c:ext xmlns:c16="http://schemas.microsoft.com/office/drawing/2014/chart" uri="{C3380CC4-5D6E-409C-BE32-E72D297353CC}">
                <c16:uniqueId val="{00000005-F9E8-40F1-BD44-43AF1A56FA97}"/>
              </c:ext>
            </c:extLst>
          </c:dPt>
          <c:dPt>
            <c:idx val="3"/>
            <c:invertIfNegative val="0"/>
            <c:bubble3D val="0"/>
            <c:spPr>
              <a:solidFill>
                <a:srgbClr val="20B9A3"/>
              </a:solidFill>
              <a:ln>
                <a:noFill/>
              </a:ln>
              <a:effectLst/>
            </c:spPr>
            <c:extLst>
              <c:ext xmlns:c16="http://schemas.microsoft.com/office/drawing/2014/chart" uri="{C3380CC4-5D6E-409C-BE32-E72D297353CC}">
                <c16:uniqueId val="{00000007-F9E8-40F1-BD44-43AF1A56FA97}"/>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'Best Offer'!$A$25:$B$26</c:f>
              <c:multiLvlStrCache>
                <c:ptCount val="2"/>
                <c:lvl>
                  <c:pt idx="0">
                    <c:v>no best offer</c:v>
                  </c:pt>
                  <c:pt idx="1">
                    <c:v>with best offer</c:v>
                  </c:pt>
                </c:lvl>
                <c:lvl>
                  <c:pt idx="0">
                    <c:v>Group B (page 2 focus)</c:v>
                  </c:pt>
                </c:lvl>
              </c:multiLvlStrCache>
            </c:multiLvlStrRef>
          </c:cat>
          <c:val>
            <c:numRef>
              <c:f>'Best Offer'!$C$25:$C$26</c:f>
              <c:numCache>
                <c:formatCode>General</c:formatCode>
                <c:ptCount val="2"/>
                <c:pt idx="0">
                  <c:v>5</c:v>
                </c:pt>
                <c:pt idx="1">
                  <c:v>16</c:v>
                </c:pt>
              </c:numCache>
            </c:numRef>
          </c:val>
          <c:extLst>
            <c:ext xmlns:c16="http://schemas.microsoft.com/office/drawing/2014/chart" uri="{C3380CC4-5D6E-409C-BE32-E72D297353CC}">
              <c16:uniqueId val="{00000008-F9E8-40F1-BD44-43AF1A56FA97}"/>
            </c:ext>
          </c:extLst>
        </c:ser>
        <c:dLbls>
          <c:dLblPos val="inEnd"/>
          <c:showLegendKey val="0"/>
          <c:showVal val="1"/>
          <c:showCatName val="0"/>
          <c:showSerName val="0"/>
          <c:showPercent val="0"/>
          <c:showBubbleSize val="0"/>
        </c:dLbls>
        <c:gapWidth val="75"/>
        <c:overlap val="-34"/>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max val="16"/>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sz="1100" b="1" dirty="0">
                    <a:solidFill>
                      <a:srgbClr val="595959"/>
                    </a:solidFill>
                  </a:rPr>
                  <a:t>% of respondents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9014528"/>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AA338A"/>
              </a:solidFill>
              <a:ln>
                <a:noFill/>
              </a:ln>
              <a:effectLst/>
            </c:spPr>
            <c:extLst>
              <c:ext xmlns:c16="http://schemas.microsoft.com/office/drawing/2014/chart" uri="{C3380CC4-5D6E-409C-BE32-E72D297353CC}">
                <c16:uniqueId val="{00000001-7E3A-4231-B792-3E1809F9D9F6}"/>
              </c:ext>
            </c:extLst>
          </c:dPt>
          <c:dPt>
            <c:idx val="1"/>
            <c:invertIfNegative val="0"/>
            <c:bubble3D val="0"/>
            <c:spPr>
              <a:solidFill>
                <a:srgbClr val="20B9A3"/>
              </a:solidFill>
              <a:ln>
                <a:noFill/>
              </a:ln>
              <a:effectLst/>
            </c:spPr>
            <c:extLst>
              <c:ext xmlns:c16="http://schemas.microsoft.com/office/drawing/2014/chart" uri="{C3380CC4-5D6E-409C-BE32-E72D297353CC}">
                <c16:uniqueId val="{00000003-7E3A-4231-B792-3E1809F9D9F6}"/>
              </c:ext>
            </c:extLst>
          </c:dPt>
          <c:dPt>
            <c:idx val="2"/>
            <c:invertIfNegative val="0"/>
            <c:bubble3D val="0"/>
            <c:spPr>
              <a:solidFill>
                <a:srgbClr val="AA338A"/>
              </a:solidFill>
              <a:ln>
                <a:noFill/>
              </a:ln>
              <a:effectLst/>
            </c:spPr>
            <c:extLst>
              <c:ext xmlns:c16="http://schemas.microsoft.com/office/drawing/2014/chart" uri="{C3380CC4-5D6E-409C-BE32-E72D297353CC}">
                <c16:uniqueId val="{00000005-7E3A-4231-B792-3E1809F9D9F6}"/>
              </c:ext>
            </c:extLst>
          </c:dPt>
          <c:dPt>
            <c:idx val="3"/>
            <c:invertIfNegative val="0"/>
            <c:bubble3D val="0"/>
            <c:spPr>
              <a:solidFill>
                <a:srgbClr val="20B9A3"/>
              </a:solidFill>
              <a:ln>
                <a:noFill/>
              </a:ln>
              <a:effectLst/>
            </c:spPr>
            <c:extLst>
              <c:ext xmlns:c16="http://schemas.microsoft.com/office/drawing/2014/chart" uri="{C3380CC4-5D6E-409C-BE32-E72D297353CC}">
                <c16:uniqueId val="{00000007-7E3A-4231-B792-3E1809F9D9F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'Best Offer'!$A$27:$B$28</c:f>
              <c:multiLvlStrCache>
                <c:ptCount val="2"/>
                <c:lvl>
                  <c:pt idx="0">
                    <c:v>no best offer</c:v>
                  </c:pt>
                  <c:pt idx="1">
                    <c:v>with best offer</c:v>
                  </c:pt>
                </c:lvl>
                <c:lvl>
                  <c:pt idx="0">
                    <c:v>Group A (whole bill focus)</c:v>
                  </c:pt>
                </c:lvl>
              </c:multiLvlStrCache>
            </c:multiLvlStrRef>
          </c:cat>
          <c:val>
            <c:numRef>
              <c:f>'Best Offer'!$C$27:$C$28</c:f>
              <c:numCache>
                <c:formatCode>General</c:formatCode>
                <c:ptCount val="2"/>
                <c:pt idx="0">
                  <c:v>7</c:v>
                </c:pt>
                <c:pt idx="1">
                  <c:v>12</c:v>
                </c:pt>
              </c:numCache>
            </c:numRef>
          </c:val>
          <c:extLst>
            <c:ext xmlns:c16="http://schemas.microsoft.com/office/drawing/2014/chart" uri="{C3380CC4-5D6E-409C-BE32-E72D297353CC}">
              <c16:uniqueId val="{00000008-7E3A-4231-B792-3E1809F9D9F6}"/>
            </c:ext>
          </c:extLst>
        </c:ser>
        <c:dLbls>
          <c:dLblPos val="inEnd"/>
          <c:showLegendKey val="0"/>
          <c:showVal val="1"/>
          <c:showCatName val="0"/>
          <c:showSerName val="0"/>
          <c:showPercent val="0"/>
          <c:showBubbleSize val="0"/>
        </c:dLbls>
        <c:gapWidth val="75"/>
        <c:overlap val="-34"/>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max val="16"/>
        </c:scaling>
        <c:delete val="0"/>
        <c:axPos val="l"/>
        <c:title>
          <c:tx>
            <c:rich>
              <a:bodyPr rot="-5400000" spcFirstLastPara="1" vertOverflow="ellipsis" vert="horz" wrap="square" anchor="ctr" anchorCtr="1"/>
              <a:lstStyle/>
              <a:p>
                <a:pPr>
                  <a:defRPr sz="1100" b="0" i="0" u="none" strike="noStrike" kern="1200" baseline="0">
                    <a:solidFill>
                      <a:srgbClr val="595959"/>
                    </a:solidFill>
                    <a:latin typeface="+mn-lt"/>
                    <a:ea typeface="+mn-ea"/>
                    <a:cs typeface="+mn-cs"/>
                  </a:defRPr>
                </a:pPr>
                <a:r>
                  <a:rPr lang="en-AU" sz="1100" b="1">
                    <a:solidFill>
                      <a:srgbClr val="595959"/>
                    </a:solidFill>
                  </a:rPr>
                  <a:t>% of respondents</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595959"/>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569014528"/>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727257349948"/>
          <c:y val="7.4075384353956525E-2"/>
          <c:w val="0.86771272742650052"/>
          <c:h val="0.78386516627161729"/>
        </c:manualLayout>
      </c:layout>
      <c:barChart>
        <c:barDir val="col"/>
        <c:grouping val="clustered"/>
        <c:varyColors val="0"/>
        <c:ser>
          <c:idx val="0"/>
          <c:order val="0"/>
          <c:tx>
            <c:strRef>
              <c:f>'[Billing charts for report.xlsx]survey stats2'!$B$9</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8A5F-468D-BB9C-DFAC09345086}"/>
              </c:ext>
            </c:extLst>
          </c:dPt>
          <c:dPt>
            <c:idx val="1"/>
            <c:invertIfNegative val="0"/>
            <c:bubble3D val="0"/>
            <c:spPr>
              <a:solidFill>
                <a:schemeClr val="tx2"/>
              </a:solidFill>
              <a:ln>
                <a:noFill/>
              </a:ln>
              <a:effectLst/>
            </c:spPr>
            <c:extLst>
              <c:ext xmlns:c16="http://schemas.microsoft.com/office/drawing/2014/chart" uri="{C3380CC4-5D6E-409C-BE32-E72D297353CC}">
                <c16:uniqueId val="{00000003-8A5F-468D-BB9C-DFAC0934508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A5F-468D-BB9C-DFAC09345086}"/>
              </c:ext>
            </c:extLst>
          </c:dPt>
          <c:dPt>
            <c:idx val="3"/>
            <c:invertIfNegative val="0"/>
            <c:bubble3D val="0"/>
            <c:spPr>
              <a:solidFill>
                <a:schemeClr val="bg2"/>
              </a:solidFill>
              <a:ln>
                <a:noFill/>
              </a:ln>
              <a:effectLst/>
            </c:spPr>
            <c:extLst>
              <c:ext xmlns:c16="http://schemas.microsoft.com/office/drawing/2014/chart" uri="{C3380CC4-5D6E-409C-BE32-E72D297353CC}">
                <c16:uniqueId val="{00000007-8A5F-468D-BB9C-DFAC0934508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'[Billing charts for report.xlsx]survey stats2'!$A$10:$A$12</c:f>
              <c:strCache>
                <c:ptCount val="3"/>
                <c:pt idx="0">
                  <c:v>Equal to the 
reference price</c:v>
                </c:pt>
                <c:pt idx="1">
                  <c:v>11% less than the reference price</c:v>
                </c:pt>
                <c:pt idx="2">
                  <c:v>22% less than the reference price</c:v>
                </c:pt>
              </c:strCache>
            </c:strRef>
          </c:cat>
          <c:val>
            <c:numRef>
              <c:f>'[Billing charts for report.xlsx]survey stats2'!$B$10:$B$12</c:f>
              <c:numCache>
                <c:formatCode>General</c:formatCode>
                <c:ptCount val="3"/>
                <c:pt idx="0">
                  <c:v>40</c:v>
                </c:pt>
                <c:pt idx="1">
                  <c:v>29</c:v>
                </c:pt>
                <c:pt idx="2">
                  <c:v>26</c:v>
                </c:pt>
              </c:numCache>
            </c:numRef>
          </c:val>
          <c:extLst>
            <c:ext xmlns:c16="http://schemas.microsoft.com/office/drawing/2014/chart" uri="{C3380CC4-5D6E-409C-BE32-E72D297353CC}">
              <c16:uniqueId val="{00000008-8A5F-468D-BB9C-DFAC09345086}"/>
            </c:ext>
          </c:extLst>
        </c:ser>
        <c:dLbls>
          <c:showLegendKey val="0"/>
          <c:showVal val="0"/>
          <c:showCatName val="0"/>
          <c:showSerName val="0"/>
          <c:showPercent val="0"/>
          <c:showBubbleSize val="0"/>
        </c:dLbls>
        <c:gapWidth val="75"/>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6D6E71"/>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scaling>
        <c:delete val="0"/>
        <c:axPos val="l"/>
        <c:title>
          <c:tx>
            <c:rich>
              <a:bodyPr rot="-5400000" spcFirstLastPara="1" vertOverflow="ellipsis" vert="horz" wrap="square" anchor="ctr" anchorCtr="1"/>
              <a:lstStyle/>
              <a:p>
                <a:pPr>
                  <a:defRPr sz="1100" b="1" i="0" u="none" strike="noStrike" kern="1200" baseline="0">
                    <a:solidFill>
                      <a:srgbClr val="6D6E71"/>
                    </a:solidFill>
                    <a:latin typeface="+mn-lt"/>
                    <a:ea typeface="+mn-ea"/>
                    <a:cs typeface="+mn-cs"/>
                  </a:defRPr>
                </a:pPr>
                <a:r>
                  <a:rPr lang="en-AU" sz="1100" b="1">
                    <a:solidFill>
                      <a:srgbClr val="6D6E71"/>
                    </a:solidFill>
                  </a:rPr>
                  <a:t>% of respondents</a:t>
                </a:r>
              </a:p>
            </c:rich>
          </c:tx>
          <c:overlay val="0"/>
          <c:spPr>
            <a:noFill/>
            <a:ln>
              <a:noFill/>
            </a:ln>
            <a:effectLst/>
          </c:spPr>
          <c:txPr>
            <a:bodyPr rot="-5400000" spcFirstLastPara="1" vertOverflow="ellipsis" vert="horz" wrap="square" anchor="ctr" anchorCtr="1"/>
            <a:lstStyle/>
            <a:p>
              <a:pPr>
                <a:defRPr sz="1100" b="1" i="0" u="none" strike="noStrike" kern="1200" baseline="0">
                  <a:solidFill>
                    <a:srgbClr val="6D6E71"/>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6D6E71"/>
                </a:solidFill>
                <a:latin typeface="+mn-lt"/>
                <a:ea typeface="+mn-ea"/>
                <a:cs typeface="+mn-cs"/>
              </a:defRPr>
            </a:pPr>
            <a:endParaRPr lang="en-US"/>
          </a:p>
        </c:txPr>
        <c:crossAx val="569014528"/>
        <c:crosses val="autoZero"/>
        <c:crossBetween val="between"/>
        <c:majorUnit val="10"/>
      </c:valAx>
      <c:spPr>
        <a:noFill/>
        <a:ln>
          <a:noFill/>
        </a:ln>
        <a:effectLst/>
      </c:spPr>
    </c:plotArea>
    <c:plotVisOnly val="1"/>
    <c:dispBlanksAs val="gap"/>
    <c:showDLblsOverMax val="0"/>
  </c:chart>
  <c:spPr>
    <a:solidFill>
      <a:srgbClr val="E2E2E3"/>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430A75-2132-4242-9831-353A1271F75E}" type="datetimeFigureOut">
              <a:rPr lang="en-AU" smtClean="0"/>
              <a:t>29/08/2021</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84C5D1-4472-4DE4-B85A-544311C89591}" type="slidenum">
              <a:rPr lang="en-AU" smtClean="0"/>
              <a:t>‹#›</a:t>
            </a:fld>
            <a:endParaRPr lang="en-AU"/>
          </a:p>
        </p:txBody>
      </p:sp>
    </p:spTree>
    <p:extLst>
      <p:ext uri="{BB962C8B-B14F-4D97-AF65-F5344CB8AC3E}">
        <p14:creationId xmlns:p14="http://schemas.microsoft.com/office/powerpoint/2010/main" val="2706130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4F8482-117A-1542-8E2B-9067109B9D65}" type="datetimeFigureOut">
              <a:t>8/29/2021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A45F58-115B-5E41-823D-04B09F1B869C}" type="slidenum">
              <a:t>‹#›</a:t>
            </a:fld>
            <a:endParaRPr lang="en-AU"/>
          </a:p>
        </p:txBody>
      </p:sp>
    </p:spTree>
    <p:extLst>
      <p:ext uri="{BB962C8B-B14F-4D97-AF65-F5344CB8AC3E}">
        <p14:creationId xmlns:p14="http://schemas.microsoft.com/office/powerpoint/2010/main" val="32687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a:t>
            </a:fld>
            <a:endParaRPr lang="en-AU"/>
          </a:p>
        </p:txBody>
      </p:sp>
    </p:spTree>
    <p:extLst>
      <p:ext uri="{BB962C8B-B14F-4D97-AF65-F5344CB8AC3E}">
        <p14:creationId xmlns:p14="http://schemas.microsoft.com/office/powerpoint/2010/main" val="26596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11</a:t>
            </a:fld>
            <a:endParaRPr lang="en-AU"/>
          </a:p>
        </p:txBody>
      </p:sp>
    </p:spTree>
    <p:extLst>
      <p:ext uri="{BB962C8B-B14F-4D97-AF65-F5344CB8AC3E}">
        <p14:creationId xmlns:p14="http://schemas.microsoft.com/office/powerpoint/2010/main" val="250609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12</a:t>
            </a:fld>
            <a:endParaRPr lang="en-AU"/>
          </a:p>
        </p:txBody>
      </p:sp>
    </p:spTree>
    <p:extLst>
      <p:ext uri="{BB962C8B-B14F-4D97-AF65-F5344CB8AC3E}">
        <p14:creationId xmlns:p14="http://schemas.microsoft.com/office/powerpoint/2010/main" val="182916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13</a:t>
            </a:fld>
            <a:endParaRPr lang="en-AU"/>
          </a:p>
        </p:txBody>
      </p:sp>
    </p:spTree>
    <p:extLst>
      <p:ext uri="{BB962C8B-B14F-4D97-AF65-F5344CB8AC3E}">
        <p14:creationId xmlns:p14="http://schemas.microsoft.com/office/powerpoint/2010/main" val="263902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14</a:t>
            </a:fld>
            <a:endParaRPr lang="en-AU"/>
          </a:p>
        </p:txBody>
      </p:sp>
    </p:spTree>
    <p:extLst>
      <p:ext uri="{BB962C8B-B14F-4D97-AF65-F5344CB8AC3E}">
        <p14:creationId xmlns:p14="http://schemas.microsoft.com/office/powerpoint/2010/main" val="418118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19</a:t>
            </a:fld>
            <a:endParaRPr lang="en-AU"/>
          </a:p>
        </p:txBody>
      </p:sp>
    </p:spTree>
    <p:extLst>
      <p:ext uri="{BB962C8B-B14F-4D97-AF65-F5344CB8AC3E}">
        <p14:creationId xmlns:p14="http://schemas.microsoft.com/office/powerpoint/2010/main" val="351647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20</a:t>
            </a:fld>
            <a:endParaRPr lang="en-AU"/>
          </a:p>
        </p:txBody>
      </p:sp>
    </p:spTree>
    <p:extLst>
      <p:ext uri="{BB962C8B-B14F-4D97-AF65-F5344CB8AC3E}">
        <p14:creationId xmlns:p14="http://schemas.microsoft.com/office/powerpoint/2010/main" val="302934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23</a:t>
            </a:fld>
            <a:endParaRPr lang="en-AU"/>
          </a:p>
        </p:txBody>
      </p:sp>
    </p:spTree>
    <p:extLst>
      <p:ext uri="{BB962C8B-B14F-4D97-AF65-F5344CB8AC3E}">
        <p14:creationId xmlns:p14="http://schemas.microsoft.com/office/powerpoint/2010/main" val="228183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24</a:t>
            </a:fld>
            <a:endParaRPr lang="en-AU"/>
          </a:p>
        </p:txBody>
      </p:sp>
    </p:spTree>
    <p:extLst>
      <p:ext uri="{BB962C8B-B14F-4D97-AF65-F5344CB8AC3E}">
        <p14:creationId xmlns:p14="http://schemas.microsoft.com/office/powerpoint/2010/main" val="168133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25</a:t>
            </a:fld>
            <a:endParaRPr lang="en-AU"/>
          </a:p>
        </p:txBody>
      </p:sp>
    </p:spTree>
    <p:extLst>
      <p:ext uri="{BB962C8B-B14F-4D97-AF65-F5344CB8AC3E}">
        <p14:creationId xmlns:p14="http://schemas.microsoft.com/office/powerpoint/2010/main" val="180962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26</a:t>
            </a:fld>
            <a:endParaRPr lang="en-AU"/>
          </a:p>
        </p:txBody>
      </p:sp>
    </p:spTree>
    <p:extLst>
      <p:ext uri="{BB962C8B-B14F-4D97-AF65-F5344CB8AC3E}">
        <p14:creationId xmlns:p14="http://schemas.microsoft.com/office/powerpoint/2010/main" val="86798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a:t>
            </a:fld>
            <a:endParaRPr lang="en-AU"/>
          </a:p>
        </p:txBody>
      </p:sp>
    </p:spTree>
    <p:extLst>
      <p:ext uri="{BB962C8B-B14F-4D97-AF65-F5344CB8AC3E}">
        <p14:creationId xmlns:p14="http://schemas.microsoft.com/office/powerpoint/2010/main" val="265434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27</a:t>
            </a:fld>
            <a:endParaRPr lang="en-AU"/>
          </a:p>
        </p:txBody>
      </p:sp>
    </p:spTree>
    <p:extLst>
      <p:ext uri="{BB962C8B-B14F-4D97-AF65-F5344CB8AC3E}">
        <p14:creationId xmlns:p14="http://schemas.microsoft.com/office/powerpoint/2010/main" val="6505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28</a:t>
            </a:fld>
            <a:endParaRPr lang="en-AU"/>
          </a:p>
        </p:txBody>
      </p:sp>
    </p:spTree>
    <p:extLst>
      <p:ext uri="{BB962C8B-B14F-4D97-AF65-F5344CB8AC3E}">
        <p14:creationId xmlns:p14="http://schemas.microsoft.com/office/powerpoint/2010/main" val="418334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29</a:t>
            </a:fld>
            <a:endParaRPr lang="en-AU"/>
          </a:p>
        </p:txBody>
      </p:sp>
    </p:spTree>
    <p:extLst>
      <p:ext uri="{BB962C8B-B14F-4D97-AF65-F5344CB8AC3E}">
        <p14:creationId xmlns:p14="http://schemas.microsoft.com/office/powerpoint/2010/main" val="56334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30</a:t>
            </a:fld>
            <a:endParaRPr lang="en-AU"/>
          </a:p>
        </p:txBody>
      </p:sp>
    </p:spTree>
    <p:extLst>
      <p:ext uri="{BB962C8B-B14F-4D97-AF65-F5344CB8AC3E}">
        <p14:creationId xmlns:p14="http://schemas.microsoft.com/office/powerpoint/2010/main" val="343602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32</a:t>
            </a:fld>
            <a:endParaRPr lang="en-AU"/>
          </a:p>
        </p:txBody>
      </p:sp>
    </p:spTree>
    <p:extLst>
      <p:ext uri="{BB962C8B-B14F-4D97-AF65-F5344CB8AC3E}">
        <p14:creationId xmlns:p14="http://schemas.microsoft.com/office/powerpoint/2010/main" val="40818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Consistent with literature. </a:t>
            </a:r>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33</a:t>
            </a:fld>
            <a:endParaRPr lang="en-AU"/>
          </a:p>
        </p:txBody>
      </p:sp>
    </p:spTree>
    <p:extLst>
      <p:ext uri="{BB962C8B-B14F-4D97-AF65-F5344CB8AC3E}">
        <p14:creationId xmlns:p14="http://schemas.microsoft.com/office/powerpoint/2010/main" val="584244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34</a:t>
            </a:fld>
            <a:endParaRPr lang="en-AU"/>
          </a:p>
        </p:txBody>
      </p:sp>
    </p:spTree>
    <p:extLst>
      <p:ext uri="{BB962C8B-B14F-4D97-AF65-F5344CB8AC3E}">
        <p14:creationId xmlns:p14="http://schemas.microsoft.com/office/powerpoint/2010/main" val="379875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35</a:t>
            </a:fld>
            <a:endParaRPr lang="en-AU"/>
          </a:p>
        </p:txBody>
      </p:sp>
    </p:spTree>
    <p:extLst>
      <p:ext uri="{BB962C8B-B14F-4D97-AF65-F5344CB8AC3E}">
        <p14:creationId xmlns:p14="http://schemas.microsoft.com/office/powerpoint/2010/main" val="3548143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37</a:t>
            </a:fld>
            <a:endParaRPr lang="en-AU"/>
          </a:p>
        </p:txBody>
      </p:sp>
    </p:spTree>
    <p:extLst>
      <p:ext uri="{BB962C8B-B14F-4D97-AF65-F5344CB8AC3E}">
        <p14:creationId xmlns:p14="http://schemas.microsoft.com/office/powerpoint/2010/main" val="3003269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38</a:t>
            </a:fld>
            <a:endParaRPr lang="en-AU"/>
          </a:p>
        </p:txBody>
      </p:sp>
    </p:spTree>
    <p:extLst>
      <p:ext uri="{BB962C8B-B14F-4D97-AF65-F5344CB8AC3E}">
        <p14:creationId xmlns:p14="http://schemas.microsoft.com/office/powerpoint/2010/main" val="142829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a:t>
            </a:fld>
            <a:endParaRPr lang="en-AU"/>
          </a:p>
        </p:txBody>
      </p:sp>
    </p:spTree>
    <p:extLst>
      <p:ext uri="{BB962C8B-B14F-4D97-AF65-F5344CB8AC3E}">
        <p14:creationId xmlns:p14="http://schemas.microsoft.com/office/powerpoint/2010/main" val="1816306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42</a:t>
            </a:fld>
            <a:endParaRPr lang="en-AU"/>
          </a:p>
        </p:txBody>
      </p:sp>
    </p:spTree>
    <p:extLst>
      <p:ext uri="{BB962C8B-B14F-4D97-AF65-F5344CB8AC3E}">
        <p14:creationId xmlns:p14="http://schemas.microsoft.com/office/powerpoint/2010/main" val="336072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a:t>
            </a:fld>
            <a:endParaRPr lang="en-AU"/>
          </a:p>
        </p:txBody>
      </p:sp>
    </p:spTree>
    <p:extLst>
      <p:ext uri="{BB962C8B-B14F-4D97-AF65-F5344CB8AC3E}">
        <p14:creationId xmlns:p14="http://schemas.microsoft.com/office/powerpoint/2010/main" val="426440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a:t>
            </a:fld>
            <a:endParaRPr lang="en-AU"/>
          </a:p>
        </p:txBody>
      </p:sp>
    </p:spTree>
    <p:extLst>
      <p:ext uri="{BB962C8B-B14F-4D97-AF65-F5344CB8AC3E}">
        <p14:creationId xmlns:p14="http://schemas.microsoft.com/office/powerpoint/2010/main" val="154742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7</a:t>
            </a:fld>
            <a:endParaRPr lang="en-AU"/>
          </a:p>
        </p:txBody>
      </p:sp>
    </p:spTree>
    <p:extLst>
      <p:ext uri="{BB962C8B-B14F-4D97-AF65-F5344CB8AC3E}">
        <p14:creationId xmlns:p14="http://schemas.microsoft.com/office/powerpoint/2010/main" val="246137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8</a:t>
            </a:fld>
            <a:endParaRPr lang="en-AU"/>
          </a:p>
        </p:txBody>
      </p:sp>
    </p:spTree>
    <p:extLst>
      <p:ext uri="{BB962C8B-B14F-4D97-AF65-F5344CB8AC3E}">
        <p14:creationId xmlns:p14="http://schemas.microsoft.com/office/powerpoint/2010/main" val="271605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9</a:t>
            </a:fld>
            <a:endParaRPr lang="en-AU"/>
          </a:p>
        </p:txBody>
      </p:sp>
    </p:spTree>
    <p:extLst>
      <p:ext uri="{BB962C8B-B14F-4D97-AF65-F5344CB8AC3E}">
        <p14:creationId xmlns:p14="http://schemas.microsoft.com/office/powerpoint/2010/main" val="389013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10</a:t>
            </a:fld>
            <a:endParaRPr lang="en-AU"/>
          </a:p>
        </p:txBody>
      </p:sp>
    </p:spTree>
    <p:extLst>
      <p:ext uri="{BB962C8B-B14F-4D97-AF65-F5344CB8AC3E}">
        <p14:creationId xmlns:p14="http://schemas.microsoft.com/office/powerpoint/2010/main" val="327380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8" name="Rectangle 7">
            <a:extLst>
              <a:ext uri="{FF2B5EF4-FFF2-40B4-BE49-F238E27FC236}">
                <a16:creationId xmlns:a16="http://schemas.microsoft.com/office/drawing/2014/main" id="{0EDF335C-A268-CE4C-88B5-212D63F39D07}"/>
              </a:ext>
            </a:extLst>
          </p:cNvPr>
          <p:cNvSpPr/>
          <p:nvPr userDrawn="1"/>
        </p:nvSpPr>
        <p:spPr>
          <a:xfrm>
            <a:off x="479425" y="2476014"/>
            <a:ext cx="29335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0" name="Rectangle 9">
            <a:extLst>
              <a:ext uri="{FF2B5EF4-FFF2-40B4-BE49-F238E27FC236}">
                <a16:creationId xmlns:a16="http://schemas.microsoft.com/office/drawing/2014/main" id="{0EDF335C-A268-CE4C-88B5-212D63F39D07}"/>
              </a:ext>
            </a:extLst>
          </p:cNvPr>
          <p:cNvSpPr/>
          <p:nvPr userDrawn="1"/>
        </p:nvSpPr>
        <p:spPr>
          <a:xfrm>
            <a:off x="4602000" y="2476014"/>
            <a:ext cx="2933573"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1" name="Rectangle 10">
            <a:extLst>
              <a:ext uri="{FF2B5EF4-FFF2-40B4-BE49-F238E27FC236}">
                <a16:creationId xmlns:a16="http://schemas.microsoft.com/office/drawing/2014/main" id="{0EDF335C-A268-CE4C-88B5-212D63F39D07}"/>
              </a:ext>
            </a:extLst>
          </p:cNvPr>
          <p:cNvSpPr/>
          <p:nvPr userDrawn="1"/>
        </p:nvSpPr>
        <p:spPr>
          <a:xfrm>
            <a:off x="8670148" y="2476014"/>
            <a:ext cx="2933573" cy="746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Tree>
    <p:extLst>
      <p:ext uri="{BB962C8B-B14F-4D97-AF65-F5344CB8AC3E}">
        <p14:creationId xmlns:p14="http://schemas.microsoft.com/office/powerpoint/2010/main" val="1031539805"/>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23893743"/>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25368535"/>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144741099"/>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048806013"/>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88872560"/>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86321888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3241935352"/>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70860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389981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67606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US" smtClean="0"/>
              <a:t>Edit Master text styles</a:t>
            </a:r>
          </a:p>
          <a:p>
            <a:pPr lvl="1"/>
            <a:r>
              <a:rPr lang="en-US" smtClean="0"/>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15971709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80579287"/>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3284719153"/>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0483335"/>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2847846822"/>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340944696"/>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1659407296"/>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611370391"/>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966208627"/>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2978189976"/>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solidFill>
                  <a:schemeClr val="bg1"/>
                </a:solidFill>
              </a:rPr>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spTree>
    <p:extLst>
      <p:ext uri="{BB962C8B-B14F-4D97-AF65-F5344CB8AC3E}">
        <p14:creationId xmlns:p14="http://schemas.microsoft.com/office/powerpoint/2010/main" val="207059928"/>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772039869"/>
      </p:ext>
    </p:extLst>
  </p:cSld>
  <p:clrMapOvr>
    <a:masterClrMapping/>
  </p:clrMapOvr>
  <p:extLst>
    <p:ext uri="{DCECCB84-F9BA-43D5-87BE-67443E8EF086}">
      <p15:sldGuideLst xmlns:p15="http://schemas.microsoft.com/office/powerpoint/2012/main">
        <p15:guide id="4" orient="horz" pos="550" userDrawn="1">
          <p15:clr>
            <a:srgbClr val="FBAE40"/>
          </p15:clr>
        </p15:guide>
        <p15:guide id="5" pos="3795" userDrawn="1">
          <p15:clr>
            <a:srgbClr val="FBAE40"/>
          </p15:clr>
        </p15:guide>
        <p15:guide id="6" pos="390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pic>
        <p:nvPicPr>
          <p:cNvPr id="6" name="Picture 5">
            <a:extLst>
              <a:ext uri="{FF2B5EF4-FFF2-40B4-BE49-F238E27FC236}">
                <a16:creationId xmlns:a16="http://schemas.microsoft.com/office/drawing/2014/main" id="{6BFFD31F-76EA-6E4F-A533-39DEE9DD2D1A}"/>
              </a:ext>
            </a:extLst>
          </p:cNvPr>
          <p:cNvPicPr>
            <a:picLocks noChangeAspect="1"/>
          </p:cNvPicPr>
          <p:nvPr userDrawn="1"/>
        </p:nvPicPr>
        <p:blipFill>
          <a:blip r:embed="rId2"/>
          <a:stretch>
            <a:fillRect/>
          </a:stretch>
        </p:blipFill>
        <p:spPr>
          <a:xfrm>
            <a:off x="612066" y="782633"/>
            <a:ext cx="4257634" cy="1103831"/>
          </a:xfrm>
          <a:prstGeom prst="rect">
            <a:avLst/>
          </a:prstGeom>
        </p:spPr>
      </p:pic>
      <p:sp>
        <p:nvSpPr>
          <p:cNvPr id="2" name="Rectangle 1"/>
          <p:cNvSpPr/>
          <p:nvPr userDrawn="1"/>
        </p:nvSpPr>
        <p:spPr>
          <a:xfrm>
            <a:off x="612066" y="2142008"/>
            <a:ext cx="4257634" cy="738664"/>
          </a:xfrm>
          <a:prstGeom prst="rect">
            <a:avLst/>
          </a:prstGeom>
        </p:spPr>
        <p:txBody>
          <a:bodyPr wrap="square">
            <a:spAutoFit/>
          </a:bodyPr>
          <a:lstStyle/>
          <a:p>
            <a:r>
              <a:rPr lang="en-US" sz="2100" b="1" dirty="0" err="1" smtClean="0">
                <a:solidFill>
                  <a:schemeClr val="bg1"/>
                </a:solidFill>
              </a:rPr>
              <a:t>Behavioural</a:t>
            </a:r>
            <a:r>
              <a:rPr lang="en-US" sz="2100" b="1" dirty="0" smtClean="0">
                <a:solidFill>
                  <a:schemeClr val="bg1"/>
                </a:solidFill>
              </a:rPr>
              <a:t> Economics Team</a:t>
            </a:r>
            <a:r>
              <a:rPr lang="en-US" sz="2100" b="1" baseline="0" dirty="0" smtClean="0">
                <a:solidFill>
                  <a:schemeClr val="bg1"/>
                </a:solidFill>
              </a:rPr>
              <a:t> </a:t>
            </a:r>
            <a:r>
              <a:rPr lang="en-US" sz="2100" b="1" dirty="0" smtClean="0">
                <a:solidFill>
                  <a:schemeClr val="bg1"/>
                </a:solidFill>
              </a:rPr>
              <a:t>of the Australian Government</a:t>
            </a:r>
            <a:endParaRPr lang="en-AU" sz="2100" b="1" dirty="0">
              <a:solidFill>
                <a:schemeClr val="bg1"/>
              </a:solidFill>
            </a:endParaRPr>
          </a:p>
        </p:txBody>
      </p:sp>
    </p:spTree>
    <p:extLst>
      <p:ext uri="{BB962C8B-B14F-4D97-AF65-F5344CB8AC3E}">
        <p14:creationId xmlns:p14="http://schemas.microsoft.com/office/powerpoint/2010/main" val="1399954942"/>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lvl1pPr marL="360000" indent="-360000">
              <a:spcBef>
                <a:spcPts val="800"/>
              </a:spcBef>
              <a:buClr>
                <a:schemeClr val="bg2"/>
              </a:buClr>
              <a:buFont typeface="+mj-lt"/>
              <a:buAutoNum type="arabicPeriod"/>
              <a:tabLst>
                <a:tab pos="5505450" algn="r"/>
              </a:tabLst>
              <a:defRPr sz="20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GB"/>
              <a:t>Click to edit Master text styles</a:t>
            </a:r>
          </a:p>
          <a:p>
            <a:pPr lvl="1"/>
            <a:r>
              <a:rPr lang="en-GB"/>
              <a:t>Second level</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53948145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GB"/>
              <a:t>Click to edit Master text styles</a:t>
            </a:r>
          </a:p>
          <a:p>
            <a:pPr lvl="1"/>
            <a:r>
              <a:rPr lang="en-GB"/>
              <a:t>Second level</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3654474966"/>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991673830"/>
      </p:ext>
    </p:extLst>
  </p:cSld>
  <p:clrMapOvr>
    <a:masterClrMapping/>
  </p:clrMapOvr>
  <p:extLst>
    <p:ext uri="{DCECCB84-F9BA-43D5-87BE-67443E8EF086}">
      <p15:sldGuideLst xmlns:p15="http://schemas.microsoft.com/office/powerpoint/2012/main">
        <p15:guide id="4" orient="horz" pos="550">
          <p15:clr>
            <a:srgbClr val="FBAE40"/>
          </p15:clr>
        </p15:guide>
        <p15:guide id="5" pos="3795">
          <p15:clr>
            <a:srgbClr val="FBAE40"/>
          </p15:clr>
        </p15:guide>
        <p15:guide id="6" pos="39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937889639"/>
      </p:ext>
    </p:extLst>
  </p:cSld>
  <p:clrMapOvr>
    <a:masterClrMapping/>
  </p:clrMapOvr>
  <p:extLst>
    <p:ext uri="{DCECCB84-F9BA-43D5-87BE-67443E8EF086}">
      <p15:sldGuideLst xmlns:p15="http://schemas.microsoft.com/office/powerpoint/2012/main">
        <p15:guide id="6" orient="horz" pos="550">
          <p15:clr>
            <a:srgbClr val="FBAE40"/>
          </p15:clr>
        </p15:guide>
        <p15:guide id="7" pos="3897">
          <p15:clr>
            <a:srgbClr val="FBAE40"/>
          </p15:clr>
        </p15:guide>
        <p15:guide id="9" pos="37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128407456"/>
      </p:ext>
    </p:extLst>
  </p:cSld>
  <p:clrMapOvr>
    <a:masterClrMapping/>
  </p:clrMapOvr>
  <p:extLst>
    <p:ext uri="{DCECCB84-F9BA-43D5-87BE-67443E8EF086}">
      <p15:sldGuideLst xmlns:p15="http://schemas.microsoft.com/office/powerpoint/2012/main">
        <p15:guide id="6" orient="horz" pos="550">
          <p15:clr>
            <a:srgbClr val="FBAE40"/>
          </p15:clr>
        </p15:guide>
        <p15:guide id="7" pos="2570">
          <p15:clr>
            <a:srgbClr val="FBAE40"/>
          </p15:clr>
        </p15:guide>
        <p15:guide id="8" pos="2683">
          <p15:clr>
            <a:srgbClr val="FBAE40"/>
          </p15:clr>
        </p15:guide>
        <p15:guide id="9" pos="4997">
          <p15:clr>
            <a:srgbClr val="FBAE40"/>
          </p15:clr>
        </p15:guide>
        <p15:guide id="10" pos="511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665288"/>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665288"/>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665288"/>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665288"/>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49241231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863370468"/>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307938552"/>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093093109"/>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929808441"/>
      </p:ext>
    </p:extLst>
  </p:cSld>
  <p:clrMapOvr>
    <a:masterClrMapping/>
  </p:clrMapOvr>
  <p:extLst>
    <p:ext uri="{DCECCB84-F9BA-43D5-87BE-67443E8EF086}">
      <p15:sldGuideLst xmlns:p15="http://schemas.microsoft.com/office/powerpoint/2012/main">
        <p15:guide id="6" orient="horz" pos="550" userDrawn="1">
          <p15:clr>
            <a:srgbClr val="FBAE40"/>
          </p15:clr>
        </p15:guide>
        <p15:guide id="7" pos="3897" userDrawn="1">
          <p15:clr>
            <a:srgbClr val="FBAE40"/>
          </p15:clr>
        </p15:guide>
        <p15:guide id="9" pos="37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487279061"/>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275847776"/>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52331096"/>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581924073"/>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27727031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2232112720"/>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4257457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933842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157945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GB"/>
              <a:t>Click to edit Master text styles</a:t>
            </a:r>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67367408"/>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087068543"/>
      </p:ext>
    </p:extLst>
  </p:cSld>
  <p:clrMapOvr>
    <a:masterClrMapping/>
  </p:clrMapOvr>
  <p:extLst>
    <p:ext uri="{DCECCB84-F9BA-43D5-87BE-67443E8EF086}">
      <p15:sldGuideLst xmlns:p15="http://schemas.microsoft.com/office/powerpoint/2012/main">
        <p15:guide id="6" orient="horz" pos="550" userDrawn="1">
          <p15:clr>
            <a:srgbClr val="FBAE40"/>
          </p15:clr>
        </p15:guide>
        <p15:guide id="7" pos="2570" userDrawn="1">
          <p15:clr>
            <a:srgbClr val="FBAE40"/>
          </p15:clr>
        </p15:guide>
        <p15:guide id="8" pos="2683" userDrawn="1">
          <p15:clr>
            <a:srgbClr val="FBAE40"/>
          </p15:clr>
        </p15:guide>
        <p15:guide id="9" pos="4997" userDrawn="1">
          <p15:clr>
            <a:srgbClr val="FBAE40"/>
          </p15:clr>
        </p15:guide>
        <p15:guide id="10" pos="511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395574813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GB"/>
              <a:t>Click to edit Master text styles</a:t>
            </a:r>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8606961"/>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2456392296"/>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3089286416"/>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723430076"/>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256554622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1291788549"/>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1972790291"/>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6BFFD31F-76EA-6E4F-A533-39DEE9DD2D1A}"/>
              </a:ext>
            </a:extLst>
          </p:cNvPr>
          <p:cNvPicPr>
            <a:picLocks noChangeAspect="1"/>
          </p:cNvPicPr>
          <p:nvPr userDrawn="1"/>
        </p:nvPicPr>
        <p:blipFill>
          <a:blip r:embed="rId2"/>
          <a:stretch>
            <a:fillRect/>
          </a:stretch>
        </p:blipFill>
        <p:spPr>
          <a:xfrm>
            <a:off x="479424" y="1135308"/>
            <a:ext cx="2913729" cy="689851"/>
          </a:xfrm>
          <a:prstGeom prst="rect">
            <a:avLst/>
          </a:prstGeom>
        </p:spPr>
      </p:pic>
      <p:sp>
        <p:nvSpPr>
          <p:cNvPr id="2" name="Rectangle 1"/>
          <p:cNvSpPr/>
          <p:nvPr userDrawn="1"/>
        </p:nvSpPr>
        <p:spPr>
          <a:xfrm>
            <a:off x="479424" y="1918073"/>
            <a:ext cx="4257634" cy="738664"/>
          </a:xfrm>
          <a:prstGeom prst="rect">
            <a:avLst/>
          </a:prstGeom>
        </p:spPr>
        <p:txBody>
          <a:bodyPr wrap="square" lIns="0">
            <a:spAutoFit/>
          </a:bodyPr>
          <a:lstStyle/>
          <a:p>
            <a:r>
              <a:rPr lang="en-US" sz="2100" b="1" dirty="0" err="1" smtClean="0">
                <a:solidFill>
                  <a:schemeClr val="bg1"/>
                </a:solidFill>
              </a:rPr>
              <a:t>Behavioural</a:t>
            </a:r>
            <a:r>
              <a:rPr lang="en-US" sz="2100" b="1" dirty="0" smtClean="0">
                <a:solidFill>
                  <a:schemeClr val="bg1"/>
                </a:solidFill>
              </a:rPr>
              <a:t> Economics Team</a:t>
            </a:r>
            <a:r>
              <a:rPr lang="en-US" sz="2100" b="1" baseline="0" dirty="0" smtClean="0">
                <a:solidFill>
                  <a:schemeClr val="bg1"/>
                </a:solidFill>
              </a:rPr>
              <a:t> </a:t>
            </a:r>
            <a:r>
              <a:rPr lang="en-US" sz="2100" b="1" dirty="0" smtClean="0">
                <a:solidFill>
                  <a:schemeClr val="bg1"/>
                </a:solidFill>
              </a:rPr>
              <a:t>of the Australian Government</a:t>
            </a:r>
            <a:endParaRPr lang="en-AU" sz="2100" b="1" dirty="0">
              <a:solidFill>
                <a:schemeClr val="bg1"/>
              </a:solidFill>
            </a:endParaRPr>
          </a:p>
        </p:txBody>
      </p:sp>
    </p:spTree>
    <p:extLst>
      <p:ext uri="{BB962C8B-B14F-4D97-AF65-F5344CB8AC3E}">
        <p14:creationId xmlns:p14="http://schemas.microsoft.com/office/powerpoint/2010/main" val="2483318755"/>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38625118"/>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063068497"/>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29" y="-297"/>
            <a:ext cx="12193057" cy="6858594"/>
          </a:xfrm>
          <a:prstGeom prst="rect">
            <a:avLst/>
          </a:prstGeom>
        </p:spPr>
      </p:pic>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smtClean="0"/>
              <a:pPr/>
              <a:t>‹#›</a:t>
            </a:fld>
            <a:endParaRPr lang="en-AU" dirty="0"/>
          </a:p>
        </p:txBody>
      </p:sp>
    </p:spTree>
    <p:extLst>
      <p:ext uri="{BB962C8B-B14F-4D97-AF65-F5344CB8AC3E}">
        <p14:creationId xmlns:p14="http://schemas.microsoft.com/office/powerpoint/2010/main" val="2159706085"/>
      </p:ext>
    </p:extLst>
  </p:cSld>
  <p:clrMapOvr>
    <a:masterClrMapping/>
  </p:clrMapOvr>
  <p:extLst mod="1">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516929611"/>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41803889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53" r:id="rId6"/>
    <p:sldLayoutId id="2147483702" r:id="rId7"/>
    <p:sldLayoutId id="2147483756"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55" r:id="rId29"/>
    <p:sldLayoutId id="2147483754" r:id="rId30"/>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861">
          <p15:clr>
            <a:srgbClr val="F26B43"/>
          </p15:clr>
        </p15:guide>
        <p15:guide id="9" orient="horz" pos="300" userDrawn="1">
          <p15:clr>
            <a:srgbClr val="F26B43"/>
          </p15:clr>
        </p15:guide>
        <p15:guide id="10" pos="302" userDrawn="1">
          <p15:clr>
            <a:srgbClr val="F26B43"/>
          </p15:clr>
        </p15:guide>
        <p15:guide id="11" pos="7378" userDrawn="1">
          <p15:clr>
            <a:srgbClr val="F26B43"/>
          </p15:clr>
        </p15:guide>
        <p15:guide id="13" orient="horz" pos="1049" userDrawn="1">
          <p15:clr>
            <a:srgbClr val="F26B43"/>
          </p15:clr>
        </p15:guide>
        <p15:guide id="14" orient="horz" pos="4174" userDrawn="1">
          <p15:clr>
            <a:srgbClr val="F26B43"/>
          </p15:clr>
        </p15:guide>
        <p15:guide id="15" orient="horz" pos="129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30157602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861">
          <p15:clr>
            <a:srgbClr val="F26B43"/>
          </p15:clr>
        </p15:guide>
        <p15:guide id="9" orient="horz" pos="300">
          <p15:clr>
            <a:srgbClr val="F26B43"/>
          </p15:clr>
        </p15:guide>
        <p15:guide id="10" pos="302">
          <p15:clr>
            <a:srgbClr val="F26B43"/>
          </p15:clr>
        </p15:guide>
        <p15:guide id="11" pos="7378">
          <p15:clr>
            <a:srgbClr val="F26B43"/>
          </p15:clr>
        </p15:guide>
        <p15:guide id="13" orient="horz" pos="1049">
          <p15:clr>
            <a:srgbClr val="F26B43"/>
          </p15:clr>
        </p15:guide>
        <p15:guide id="14" orient="horz" pos="4174">
          <p15:clr>
            <a:srgbClr val="F26B43"/>
          </p15:clr>
        </p15:guide>
        <p15:guide id="15" orient="horz" pos="129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hyperlink" Target="https://behaviouraleconomics.pmc.gov.au/projects/improving-energy-bil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4.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4.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EA568-4FE2-B84F-A7D6-A02C6FEEBA7F}"/>
              </a:ext>
            </a:extLst>
          </p:cNvPr>
          <p:cNvSpPr>
            <a:spLocks noGrp="1"/>
          </p:cNvSpPr>
          <p:nvPr>
            <p:ph type="body" sz="quarter" idx="10"/>
          </p:nvPr>
        </p:nvSpPr>
        <p:spPr/>
        <p:txBody>
          <a:bodyPr/>
          <a:lstStyle/>
          <a:p>
            <a:r>
              <a:rPr lang="en-AU" dirty="0" smtClean="0"/>
              <a:t>A report prepared for the Australian Energy Regulator</a:t>
            </a:r>
            <a:endParaRPr lang="en-AU" dirty="0"/>
          </a:p>
          <a:p>
            <a:pPr lvl="1"/>
            <a:r>
              <a:rPr lang="en-AU" dirty="0" smtClean="0"/>
              <a:t>September 2021</a:t>
            </a:r>
            <a:endParaRPr lang="en-AU" dirty="0"/>
          </a:p>
        </p:txBody>
      </p:sp>
      <p:sp>
        <p:nvSpPr>
          <p:cNvPr id="2" name="Title 1">
            <a:extLst>
              <a:ext uri="{FF2B5EF4-FFF2-40B4-BE49-F238E27FC236}">
                <a16:creationId xmlns:a16="http://schemas.microsoft.com/office/drawing/2014/main" id="{DCA70315-AAA0-D24C-A9B1-55E8FD95B814}"/>
              </a:ext>
            </a:extLst>
          </p:cNvPr>
          <p:cNvSpPr>
            <a:spLocks noGrp="1"/>
          </p:cNvSpPr>
          <p:nvPr>
            <p:ph type="title"/>
          </p:nvPr>
        </p:nvSpPr>
        <p:spPr/>
        <p:txBody>
          <a:bodyPr/>
          <a:lstStyle/>
          <a:p>
            <a:r>
              <a:rPr lang="en-AU" dirty="0" smtClean="0"/>
              <a:t>Improving energy bills: interim report</a:t>
            </a:r>
            <a:endParaRPr lang="en-AU" dirty="0"/>
          </a:p>
        </p:txBody>
      </p:sp>
    </p:spTree>
    <p:extLst>
      <p:ext uri="{BB962C8B-B14F-4D97-AF65-F5344CB8AC3E}">
        <p14:creationId xmlns:p14="http://schemas.microsoft.com/office/powerpoint/2010/main" val="251290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10</a:t>
            </a:fld>
            <a:endParaRPr lang="en-AU"/>
          </a:p>
        </p:txBody>
      </p:sp>
      <p:sp>
        <p:nvSpPr>
          <p:cNvPr id="28" name="Rectangle 27" descr="Dark Navy background"/>
          <p:cNvSpPr/>
          <p:nvPr/>
        </p:nvSpPr>
        <p:spPr>
          <a:xfrm>
            <a:off x="7353300" y="0"/>
            <a:ext cx="4838700" cy="6848430"/>
          </a:xfrm>
          <a:prstGeom prst="rect">
            <a:avLst/>
          </a:prstGeom>
          <a:solidFill>
            <a:srgbClr val="14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Slide Number Placeholder 2"/>
          <p:cNvSpPr txBox="1">
            <a:spLocks/>
          </p:cNvSpPr>
          <p:nvPr/>
        </p:nvSpPr>
        <p:spPr>
          <a:xfrm>
            <a:off x="11268485" y="6459164"/>
            <a:ext cx="412751"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00C9E6-702F-A843-8A04-80C500C6891A}" type="slidenum">
              <a:rPr lang="en-AU" smtClean="0"/>
              <a:pPr/>
              <a:t>10</a:t>
            </a:fld>
            <a:endParaRPr lang="en-AU" dirty="0"/>
          </a:p>
        </p:txBody>
      </p:sp>
      <p:sp>
        <p:nvSpPr>
          <p:cNvPr id="4" name="TextBox 3"/>
          <p:cNvSpPr txBox="1"/>
          <p:nvPr/>
        </p:nvSpPr>
        <p:spPr>
          <a:xfrm>
            <a:off x="8153399" y="491972"/>
            <a:ext cx="3463925" cy="523220"/>
          </a:xfrm>
          <a:prstGeom prst="rect">
            <a:avLst/>
          </a:prstGeom>
          <a:noFill/>
        </p:spPr>
        <p:txBody>
          <a:bodyPr wrap="square" rtlCol="0">
            <a:spAutoFit/>
          </a:bodyPr>
          <a:lstStyle/>
          <a:p>
            <a:r>
              <a:rPr lang="en-AU" sz="2800" b="1" dirty="0" smtClean="0">
                <a:solidFill>
                  <a:schemeClr val="bg2"/>
                </a:solidFill>
                <a:latin typeface="+mj-lt"/>
              </a:rPr>
              <a:t>Top 4 uses of bills</a:t>
            </a:r>
            <a:endParaRPr lang="en-AU" sz="2800" b="1" dirty="0">
              <a:solidFill>
                <a:schemeClr val="bg2"/>
              </a:solidFill>
              <a:latin typeface="+mj-lt"/>
            </a:endParaRPr>
          </a:p>
        </p:txBody>
      </p:sp>
      <p:sp>
        <p:nvSpPr>
          <p:cNvPr id="5" name="Text Placeholder 4"/>
          <p:cNvSpPr>
            <a:spLocks noGrp="1"/>
          </p:cNvSpPr>
          <p:nvPr>
            <p:ph type="body" sz="quarter" idx="14"/>
          </p:nvPr>
        </p:nvSpPr>
        <p:spPr>
          <a:xfrm>
            <a:off x="493070" y="1772341"/>
            <a:ext cx="5722379" cy="4464050"/>
          </a:xfrm>
        </p:spPr>
        <p:txBody>
          <a:bodyPr numCol="1"/>
          <a:lstStyle/>
          <a:p>
            <a:pPr algn="just"/>
            <a:r>
              <a:rPr lang="en-US" sz="1200" dirty="0" smtClean="0">
                <a:solidFill>
                  <a:srgbClr val="000000"/>
                </a:solidFill>
              </a:rPr>
              <a:t>Respondents </a:t>
            </a:r>
            <a:r>
              <a:rPr lang="en-US" sz="1200" dirty="0">
                <a:solidFill>
                  <a:srgbClr val="000000"/>
                </a:solidFill>
              </a:rPr>
              <a:t>receive their bills </a:t>
            </a:r>
            <a:r>
              <a:rPr lang="en-US" sz="1200" dirty="0" smtClean="0">
                <a:solidFill>
                  <a:srgbClr val="000000"/>
                </a:solidFill>
              </a:rPr>
              <a:t>through various channels: </a:t>
            </a:r>
            <a:r>
              <a:rPr lang="en-US" sz="1200" dirty="0">
                <a:solidFill>
                  <a:srgbClr val="000000"/>
                </a:solidFill>
              </a:rPr>
              <a:t>an </a:t>
            </a:r>
            <a:r>
              <a:rPr lang="en-US" sz="1200" dirty="0" smtClean="0">
                <a:solidFill>
                  <a:srgbClr val="000000"/>
                </a:solidFill>
              </a:rPr>
              <a:t>email, </a:t>
            </a:r>
            <a:r>
              <a:rPr lang="en-US" sz="1200" dirty="0">
                <a:solidFill>
                  <a:srgbClr val="000000"/>
                </a:solidFill>
              </a:rPr>
              <a:t>a </a:t>
            </a:r>
            <a:r>
              <a:rPr lang="en-US" sz="1200" dirty="0" smtClean="0">
                <a:solidFill>
                  <a:srgbClr val="000000"/>
                </a:solidFill>
              </a:rPr>
              <a:t>letter, </a:t>
            </a:r>
            <a:r>
              <a:rPr lang="en-US" sz="1200" dirty="0">
                <a:solidFill>
                  <a:srgbClr val="000000"/>
                </a:solidFill>
              </a:rPr>
              <a:t>in an </a:t>
            </a:r>
            <a:r>
              <a:rPr lang="en-US" sz="1200" dirty="0" smtClean="0">
                <a:solidFill>
                  <a:srgbClr val="000000"/>
                </a:solidFill>
              </a:rPr>
              <a:t>app, and/or </a:t>
            </a:r>
            <a:r>
              <a:rPr lang="en-US" sz="1200" dirty="0">
                <a:solidFill>
                  <a:srgbClr val="000000"/>
                </a:solidFill>
              </a:rPr>
              <a:t>on a retailer </a:t>
            </a:r>
            <a:r>
              <a:rPr lang="en-US" sz="1200" dirty="0" smtClean="0">
                <a:solidFill>
                  <a:srgbClr val="000000"/>
                </a:solidFill>
              </a:rPr>
              <a:t>website.</a:t>
            </a:r>
            <a:endParaRPr lang="en-US" sz="1200" dirty="0">
              <a:solidFill>
                <a:srgbClr val="000000"/>
              </a:solidFill>
            </a:endParaRPr>
          </a:p>
          <a:p>
            <a:pPr algn="just"/>
            <a:r>
              <a:rPr lang="en-US" sz="1200" dirty="0">
                <a:solidFill>
                  <a:schemeClr val="tx1"/>
                </a:solidFill>
              </a:rPr>
              <a:t>Most consumers use the bill to find out how much to pay </a:t>
            </a:r>
            <a:r>
              <a:rPr lang="en-US" sz="1200" dirty="0" smtClean="0">
                <a:solidFill>
                  <a:schemeClr val="tx1"/>
                </a:solidFill>
              </a:rPr>
              <a:t>(although </a:t>
            </a:r>
            <a:r>
              <a:rPr lang="en-US" sz="1200" dirty="0">
                <a:solidFill>
                  <a:schemeClr val="tx1"/>
                </a:solidFill>
              </a:rPr>
              <a:t>this may be optional for direct debit </a:t>
            </a:r>
            <a:r>
              <a:rPr lang="en-US" sz="1200" dirty="0" smtClean="0">
                <a:solidFill>
                  <a:schemeClr val="tx1"/>
                </a:solidFill>
              </a:rPr>
              <a:t>consumers). Consequently, the </a:t>
            </a:r>
            <a:r>
              <a:rPr lang="en-US" sz="1200" dirty="0">
                <a:solidFill>
                  <a:schemeClr val="tx1"/>
                </a:solidFill>
              </a:rPr>
              <a:t>most-read bill elements are the ones relevant to paying the bill: the amount owing, and the due date</a:t>
            </a:r>
            <a:r>
              <a:rPr lang="en-US" sz="1200" dirty="0" smtClean="0">
                <a:solidFill>
                  <a:schemeClr val="tx1"/>
                </a:solidFill>
              </a:rPr>
              <a:t>.</a:t>
            </a:r>
            <a:endParaRPr lang="en-US" sz="1200" dirty="0">
              <a:solidFill>
                <a:schemeClr val="tx1"/>
              </a:solidFill>
            </a:endParaRPr>
          </a:p>
          <a:p>
            <a:pPr algn="just"/>
            <a:r>
              <a:rPr lang="en-US" sz="1200" dirty="0" smtClean="0">
                <a:solidFill>
                  <a:schemeClr val="tx1"/>
                </a:solidFill>
              </a:rPr>
              <a:t>Bills </a:t>
            </a:r>
            <a:r>
              <a:rPr lang="en-US" sz="1200" dirty="0">
                <a:solidFill>
                  <a:schemeClr val="tx1"/>
                </a:solidFill>
              </a:rPr>
              <a:t>are used for a variety of related purposes. Other popular uses consumers selected include: </a:t>
            </a:r>
          </a:p>
          <a:p>
            <a:pPr marL="171450" indent="-171450" algn="just">
              <a:buFont typeface="Arial" panose="020B0604020202020204" pitchFamily="34" charset="0"/>
              <a:buChar char="•"/>
            </a:pPr>
            <a:r>
              <a:rPr lang="en-US" sz="1200" dirty="0">
                <a:solidFill>
                  <a:schemeClr val="tx1"/>
                </a:solidFill>
              </a:rPr>
              <a:t>f</a:t>
            </a:r>
            <a:r>
              <a:rPr lang="en-US" sz="1200" dirty="0" smtClean="0">
                <a:solidFill>
                  <a:schemeClr val="tx1"/>
                </a:solidFill>
              </a:rPr>
              <a:t>inding </a:t>
            </a:r>
            <a:r>
              <a:rPr lang="en-US" sz="1200" dirty="0">
                <a:solidFill>
                  <a:schemeClr val="tx1"/>
                </a:solidFill>
              </a:rPr>
              <a:t>out how much energy they have </a:t>
            </a:r>
            <a:r>
              <a:rPr lang="en-US" sz="1200" dirty="0" smtClean="0">
                <a:solidFill>
                  <a:schemeClr val="tx1"/>
                </a:solidFill>
              </a:rPr>
              <a:t>used,</a:t>
            </a:r>
            <a:endParaRPr lang="en-US" sz="1200" dirty="0">
              <a:solidFill>
                <a:schemeClr val="tx1"/>
              </a:solidFill>
            </a:endParaRPr>
          </a:p>
          <a:p>
            <a:pPr marL="171450" indent="-171450" algn="just">
              <a:buFont typeface="Arial" panose="020B0604020202020204" pitchFamily="34" charset="0"/>
              <a:buChar char="•"/>
            </a:pPr>
            <a:r>
              <a:rPr lang="en-US" sz="1200" dirty="0">
                <a:solidFill>
                  <a:schemeClr val="tx1"/>
                </a:solidFill>
              </a:rPr>
              <a:t>c</a:t>
            </a:r>
            <a:r>
              <a:rPr lang="en-US" sz="1200" dirty="0" smtClean="0">
                <a:solidFill>
                  <a:schemeClr val="tx1"/>
                </a:solidFill>
              </a:rPr>
              <a:t>hecking </a:t>
            </a:r>
            <a:r>
              <a:rPr lang="en-US" sz="1200" dirty="0">
                <a:solidFill>
                  <a:schemeClr val="tx1"/>
                </a:solidFill>
              </a:rPr>
              <a:t>how their bill was </a:t>
            </a:r>
            <a:r>
              <a:rPr lang="en-US" sz="1200" dirty="0" smtClean="0">
                <a:solidFill>
                  <a:schemeClr val="tx1"/>
                </a:solidFill>
              </a:rPr>
              <a:t>calculated, and</a:t>
            </a:r>
            <a:endParaRPr lang="en-US" sz="1200" dirty="0">
              <a:solidFill>
                <a:schemeClr val="tx1"/>
              </a:solidFill>
            </a:endParaRPr>
          </a:p>
          <a:p>
            <a:pPr marL="171450" indent="-171450" algn="just">
              <a:buFont typeface="Arial" panose="020B0604020202020204" pitchFamily="34" charset="0"/>
              <a:buChar char="•"/>
            </a:pPr>
            <a:r>
              <a:rPr lang="en-US" sz="1200" dirty="0">
                <a:solidFill>
                  <a:schemeClr val="tx1"/>
                </a:solidFill>
              </a:rPr>
              <a:t>f</a:t>
            </a:r>
            <a:r>
              <a:rPr lang="en-US" sz="1200" dirty="0" smtClean="0">
                <a:solidFill>
                  <a:schemeClr val="tx1"/>
                </a:solidFill>
              </a:rPr>
              <a:t>inding </a:t>
            </a:r>
            <a:r>
              <a:rPr lang="en-US" sz="1200" dirty="0">
                <a:solidFill>
                  <a:schemeClr val="tx1"/>
                </a:solidFill>
              </a:rPr>
              <a:t>information about their energy </a:t>
            </a:r>
            <a:r>
              <a:rPr lang="en-US" sz="1200" dirty="0" smtClean="0">
                <a:solidFill>
                  <a:schemeClr val="tx1"/>
                </a:solidFill>
              </a:rPr>
              <a:t>plan.</a:t>
            </a:r>
            <a:endParaRPr lang="en-US" sz="1200" dirty="0">
              <a:solidFill>
                <a:schemeClr val="tx1"/>
              </a:solidFill>
            </a:endParaRPr>
          </a:p>
          <a:p>
            <a:pPr algn="just"/>
            <a:r>
              <a:rPr lang="en-US" sz="1200" dirty="0">
                <a:solidFill>
                  <a:schemeClr val="tx1"/>
                </a:solidFill>
              </a:rPr>
              <a:t>A substantial minority identified other ways they use the bill, including for complaints, seeking financial help, or to find interpreter services</a:t>
            </a:r>
            <a:r>
              <a:rPr lang="en-US" sz="1200" dirty="0" smtClean="0">
                <a:solidFill>
                  <a:schemeClr val="tx1"/>
                </a:solidFill>
              </a:rPr>
              <a:t>.</a:t>
            </a:r>
          </a:p>
          <a:p>
            <a:pPr algn="just"/>
            <a:r>
              <a:rPr lang="en-US" sz="1200" dirty="0" smtClean="0">
                <a:solidFill>
                  <a:schemeClr val="tx1"/>
                </a:solidFill>
              </a:rPr>
              <a:t>Further details on these survey findings will be presented in the final report, which will be published later this year.</a:t>
            </a:r>
            <a:endParaRPr lang="en-US" sz="1200" dirty="0">
              <a:solidFill>
                <a:schemeClr val="tx1"/>
              </a:solidFill>
            </a:endParaRPr>
          </a:p>
          <a:p>
            <a:pPr algn="just"/>
            <a:endParaRPr lang="en-US" sz="1200" dirty="0">
              <a:solidFill>
                <a:schemeClr val="tx1"/>
              </a:solidFill>
            </a:endParaRPr>
          </a:p>
          <a:p>
            <a:pPr algn="just"/>
            <a:endParaRPr lang="en-US" sz="1200" dirty="0">
              <a:solidFill>
                <a:schemeClr val="tx1"/>
              </a:solidFill>
            </a:endParaRPr>
          </a:p>
        </p:txBody>
      </p:sp>
      <p:sp>
        <p:nvSpPr>
          <p:cNvPr id="2" name="Title 1"/>
          <p:cNvSpPr>
            <a:spLocks noGrp="1"/>
          </p:cNvSpPr>
          <p:nvPr>
            <p:ph type="title"/>
          </p:nvPr>
        </p:nvSpPr>
        <p:spPr>
          <a:xfrm>
            <a:off x="479425" y="476250"/>
            <a:ext cx="6435725" cy="775597"/>
          </a:xfrm>
        </p:spPr>
        <p:txBody>
          <a:bodyPr/>
          <a:lstStyle/>
          <a:p>
            <a:r>
              <a:rPr lang="en-US" dirty="0" smtClean="0"/>
              <a:t>Consumers use bills to pay their bills</a:t>
            </a:r>
            <a:r>
              <a:rPr lang="en-US" dirty="0"/>
              <a:t>, and </a:t>
            </a:r>
            <a:r>
              <a:rPr lang="en-US" dirty="0" smtClean="0"/>
              <a:t>for various related purposes</a:t>
            </a:r>
            <a:endParaRPr lang="en-AU" dirty="0"/>
          </a:p>
        </p:txBody>
      </p:sp>
      <p:sp>
        <p:nvSpPr>
          <p:cNvPr id="8" name="Rectangle 7"/>
          <p:cNvSpPr/>
          <p:nvPr/>
        </p:nvSpPr>
        <p:spPr>
          <a:xfrm>
            <a:off x="8875069" y="1436697"/>
            <a:ext cx="2830168" cy="4247317"/>
          </a:xfrm>
          <a:prstGeom prst="rect">
            <a:avLst/>
          </a:prstGeom>
        </p:spPr>
        <p:txBody>
          <a:bodyPr wrap="square">
            <a:spAutoFit/>
          </a:bodyPr>
          <a:lstStyle/>
          <a:p>
            <a:pPr lvl="0"/>
            <a:r>
              <a:rPr lang="en-AU" b="1" dirty="0">
                <a:solidFill>
                  <a:srgbClr val="FFFFFF"/>
                </a:solidFill>
              </a:rPr>
              <a:t>Finding out much to </a:t>
            </a:r>
            <a:r>
              <a:rPr lang="en-AU" b="1" dirty="0" smtClean="0">
                <a:solidFill>
                  <a:srgbClr val="FFFFFF"/>
                </a:solidFill>
              </a:rPr>
              <a:t>pay</a:t>
            </a:r>
          </a:p>
          <a:p>
            <a:pPr lvl="0"/>
            <a:endParaRPr lang="en-AU" b="1" dirty="0">
              <a:solidFill>
                <a:srgbClr val="FFFFFF"/>
              </a:solidFill>
            </a:endParaRPr>
          </a:p>
          <a:p>
            <a:pPr lvl="0"/>
            <a:endParaRPr lang="en-AU" b="1" dirty="0" smtClean="0">
              <a:solidFill>
                <a:srgbClr val="FFFFFF"/>
              </a:solidFill>
            </a:endParaRPr>
          </a:p>
          <a:p>
            <a:pPr lvl="0"/>
            <a:r>
              <a:rPr lang="en-US" b="1" dirty="0">
                <a:solidFill>
                  <a:srgbClr val="20B9A3"/>
                </a:solidFill>
              </a:rPr>
              <a:t>Finding out how much energy they have </a:t>
            </a:r>
            <a:r>
              <a:rPr lang="en-US" b="1" dirty="0" smtClean="0">
                <a:solidFill>
                  <a:srgbClr val="20B9A3"/>
                </a:solidFill>
              </a:rPr>
              <a:t>used</a:t>
            </a:r>
          </a:p>
          <a:p>
            <a:pPr lvl="0"/>
            <a:endParaRPr lang="en-US" b="1" dirty="0">
              <a:solidFill>
                <a:srgbClr val="20B9A3"/>
              </a:solidFill>
            </a:endParaRPr>
          </a:p>
          <a:p>
            <a:pPr lvl="0"/>
            <a:endParaRPr lang="en-US" b="1" dirty="0" smtClean="0">
              <a:solidFill>
                <a:srgbClr val="20B9A3"/>
              </a:solidFill>
            </a:endParaRPr>
          </a:p>
          <a:p>
            <a:pPr lvl="0"/>
            <a:r>
              <a:rPr lang="en-US" b="1" dirty="0">
                <a:solidFill>
                  <a:srgbClr val="FFFFFF"/>
                </a:solidFill>
              </a:rPr>
              <a:t>Checking how their bill was </a:t>
            </a:r>
            <a:r>
              <a:rPr lang="en-US" b="1" dirty="0" smtClean="0">
                <a:solidFill>
                  <a:srgbClr val="FFFFFF"/>
                </a:solidFill>
              </a:rPr>
              <a:t>calculated</a:t>
            </a:r>
          </a:p>
          <a:p>
            <a:pPr lvl="0"/>
            <a:endParaRPr lang="en-US" b="1" dirty="0">
              <a:solidFill>
                <a:srgbClr val="FFFFFF"/>
              </a:solidFill>
            </a:endParaRPr>
          </a:p>
          <a:p>
            <a:pPr lvl="0"/>
            <a:endParaRPr lang="en-US" b="1" dirty="0" smtClean="0">
              <a:solidFill>
                <a:srgbClr val="FFFFFF"/>
              </a:solidFill>
            </a:endParaRPr>
          </a:p>
          <a:p>
            <a:pPr lvl="0"/>
            <a:r>
              <a:rPr lang="en-US" b="1" dirty="0">
                <a:solidFill>
                  <a:srgbClr val="20B9A3"/>
                </a:solidFill>
              </a:rPr>
              <a:t>Finding information about their energy plan</a:t>
            </a:r>
          </a:p>
          <a:p>
            <a:pPr lvl="0"/>
            <a:endParaRPr lang="en-AU" b="1" dirty="0">
              <a:solidFill>
                <a:srgbClr val="FFFFFF"/>
              </a:solidFill>
            </a:endParaRPr>
          </a:p>
        </p:txBody>
      </p:sp>
      <p:pic>
        <p:nvPicPr>
          <p:cNvPr id="6" name="Picture 5" descr="Row of various icons"/>
          <p:cNvPicPr>
            <a:picLocks noChangeAspect="1"/>
          </p:cNvPicPr>
          <p:nvPr/>
        </p:nvPicPr>
        <p:blipFill>
          <a:blip r:embed="rId3"/>
          <a:stretch>
            <a:fillRect/>
          </a:stretch>
        </p:blipFill>
        <p:spPr>
          <a:xfrm>
            <a:off x="8191413" y="1488567"/>
            <a:ext cx="603556" cy="3871296"/>
          </a:xfrm>
          <a:prstGeom prst="rect">
            <a:avLst/>
          </a:prstGeom>
        </p:spPr>
      </p:pic>
    </p:spTree>
    <p:extLst>
      <p:ext uri="{BB962C8B-B14F-4D97-AF65-F5344CB8AC3E}">
        <p14:creationId xmlns:p14="http://schemas.microsoft.com/office/powerpoint/2010/main" val="689281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11</a:t>
            </a:fld>
            <a:endParaRPr lang="en-AU" dirty="0"/>
          </a:p>
        </p:txBody>
      </p:sp>
      <p:grpSp>
        <p:nvGrpSpPr>
          <p:cNvPr id="3" name="Group 2" descr="Exclamation icon"/>
          <p:cNvGrpSpPr/>
          <p:nvPr/>
        </p:nvGrpSpPr>
        <p:grpSpPr>
          <a:xfrm>
            <a:off x="1177880" y="6180588"/>
            <a:ext cx="10534694" cy="520903"/>
            <a:chOff x="1177880" y="6180588"/>
            <a:chExt cx="9546916" cy="520903"/>
          </a:xfrm>
        </p:grpSpPr>
        <p:sp>
          <p:nvSpPr>
            <p:cNvPr id="48" name="Rectangle 47"/>
            <p:cNvSpPr/>
            <p:nvPr/>
          </p:nvSpPr>
          <p:spPr>
            <a:xfrm>
              <a:off x="1506858" y="6239826"/>
              <a:ext cx="9217938" cy="461665"/>
            </a:xfrm>
            <a:prstGeom prst="rect">
              <a:avLst/>
            </a:prstGeom>
            <a:ln w="28575">
              <a:noFill/>
            </a:ln>
          </p:spPr>
          <p:txBody>
            <a:bodyPr wrap="square">
              <a:spAutoFit/>
            </a:bodyPr>
            <a:lstStyle/>
            <a:p>
              <a:r>
                <a:rPr lang="en-AU" sz="1200" b="1" dirty="0" smtClean="0">
                  <a:solidFill>
                    <a:schemeClr val="tx2"/>
                  </a:solidFill>
                </a:rPr>
                <a:t>Caveats: 1) stated preferences do not always match actual preferences. </a:t>
              </a:r>
              <a:r>
                <a:rPr lang="en-US" sz="1200" b="1" dirty="0" smtClean="0">
                  <a:solidFill>
                    <a:schemeClr val="tx2"/>
                  </a:solidFill>
                </a:rPr>
                <a:t>2</a:t>
              </a:r>
              <a:r>
                <a:rPr lang="en-US" sz="1200" b="1" dirty="0">
                  <a:solidFill>
                    <a:schemeClr val="tx2"/>
                  </a:solidFill>
                </a:rPr>
                <a:t>) The percentage for each group may be affected by responses from ‘non-genuine’ participants. </a:t>
              </a:r>
              <a:endParaRPr lang="en-AU" sz="1200" b="1" dirty="0">
                <a:solidFill>
                  <a:schemeClr val="tx2"/>
                </a:solidFill>
              </a:endParaRPr>
            </a:p>
          </p:txBody>
        </p:sp>
        <p:grpSp>
          <p:nvGrpSpPr>
            <p:cNvPr id="50" name="Group 49"/>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51"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52" name="Group 51"/>
              <p:cNvGrpSpPr/>
              <p:nvPr/>
            </p:nvGrpSpPr>
            <p:grpSpPr>
              <a:xfrm>
                <a:off x="9151509" y="6077685"/>
                <a:ext cx="42051" cy="182037"/>
                <a:chOff x="9955172" y="6297400"/>
                <a:chExt cx="42051" cy="182037"/>
              </a:xfrm>
              <a:grpFill/>
            </p:grpSpPr>
            <p:sp>
              <p:nvSpPr>
                <p:cNvPr id="53"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61"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pic>
        <p:nvPicPr>
          <p:cNvPr id="6" name="Picture 5" descr="There are likert plots for a number of different bill items. The picture shows the questions that respondents were asked &quot;To what extent do you agree/disagree with the following statement: I would value having [insert bill item] on my bill&quot;. The possible responses were strongly agree (SA), moderately agree (MA) slightly agree (A) Neutral (N) and Disagree (D). The results are as follows:&#10;Best offer: 28 (SA) 25 (MA) 21 (A) 21 (N) D (5)&#10;Reference price: 33 (SA) 28 (MA) 17 (A) 19 (N) 3 (D)&#10;Plan summary: 26 (SA) 31 (MA) 17 (A) 21 (N) 5 (D)&#10;Benchmark: 25 (SA) 26 (MA) 21 (A) 20 (N) 8 (D)&#10;Solar: 41 (SA) 29 (MA) 17 (A) 11 (N) 2 (D)" title="Percentage of respondents who said they would value having items on their bill"/>
          <p:cNvPicPr>
            <a:picLocks noChangeAspect="1"/>
          </p:cNvPicPr>
          <p:nvPr/>
        </p:nvPicPr>
        <p:blipFill>
          <a:blip r:embed="rId3"/>
          <a:stretch>
            <a:fillRect/>
          </a:stretch>
        </p:blipFill>
        <p:spPr>
          <a:xfrm>
            <a:off x="1099895" y="2257657"/>
            <a:ext cx="9992210" cy="3767655"/>
          </a:xfrm>
          <a:prstGeom prst="rect">
            <a:avLst/>
          </a:prstGeom>
        </p:spPr>
      </p:pic>
      <p:sp>
        <p:nvSpPr>
          <p:cNvPr id="5" name="Text Placeholder 4"/>
          <p:cNvSpPr>
            <a:spLocks noGrp="1"/>
          </p:cNvSpPr>
          <p:nvPr>
            <p:ph type="body" sz="quarter" idx="14"/>
          </p:nvPr>
        </p:nvSpPr>
        <p:spPr>
          <a:xfrm>
            <a:off x="479423" y="1399238"/>
            <a:ext cx="11233152" cy="775714"/>
          </a:xfrm>
        </p:spPr>
        <p:txBody>
          <a:bodyPr/>
          <a:lstStyle/>
          <a:p>
            <a:pPr algn="just"/>
            <a:r>
              <a:rPr lang="en-US" sz="1200" dirty="0">
                <a:solidFill>
                  <a:schemeClr val="tx1"/>
                </a:solidFill>
              </a:rPr>
              <a:t>We tested several types of new and existing bill content designed to meet the Australian Energy Market Commission’s (AEMC) billing objectives. After giving respondents an opportunity to engage with the bill content (through a </a:t>
            </a:r>
            <a:r>
              <a:rPr lang="en-US" sz="1200" dirty="0" err="1">
                <a:solidFill>
                  <a:schemeClr val="tx1"/>
                </a:solidFill>
              </a:rPr>
              <a:t>randomised</a:t>
            </a:r>
            <a:r>
              <a:rPr lang="en-US" sz="1200" dirty="0">
                <a:solidFill>
                  <a:schemeClr val="tx1"/>
                </a:solidFill>
              </a:rPr>
              <a:t> controlled trial), we asked a follow-up question to find out whether they agreed that they would value this information on their own energy bill. The graphics below show that a large majority of respondents strongly, moderately or slightly agreed that  they would value this information.</a:t>
            </a:r>
          </a:p>
          <a:p>
            <a:pPr algn="just"/>
            <a:endParaRPr lang="en-AU" sz="1200" dirty="0">
              <a:solidFill>
                <a:schemeClr val="tx1"/>
              </a:solidFill>
            </a:endParaRPr>
          </a:p>
        </p:txBody>
      </p:sp>
      <p:sp>
        <p:nvSpPr>
          <p:cNvPr id="2" name="Title 1"/>
          <p:cNvSpPr>
            <a:spLocks noGrp="1"/>
          </p:cNvSpPr>
          <p:nvPr>
            <p:ph type="title"/>
          </p:nvPr>
        </p:nvSpPr>
        <p:spPr>
          <a:xfrm>
            <a:off x="479425" y="476250"/>
            <a:ext cx="11233150" cy="1163395"/>
          </a:xfrm>
        </p:spPr>
        <p:txBody>
          <a:bodyPr/>
          <a:lstStyle/>
          <a:p>
            <a:r>
              <a:rPr lang="en-US" dirty="0" smtClean="0"/>
              <a:t>We asked consumers whether they would value new or existing elements of their </a:t>
            </a:r>
            <a:r>
              <a:rPr lang="en-US" dirty="0"/>
              <a:t>bills</a:t>
            </a:r>
            <a:br>
              <a:rPr lang="en-US" dirty="0"/>
            </a:br>
            <a:r>
              <a:rPr lang="en-US" dirty="0"/>
              <a:t> </a:t>
            </a:r>
          </a:p>
        </p:txBody>
      </p:sp>
    </p:spTree>
    <p:extLst>
      <p:ext uri="{BB962C8B-B14F-4D97-AF65-F5344CB8AC3E}">
        <p14:creationId xmlns:p14="http://schemas.microsoft.com/office/powerpoint/2010/main" val="257102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12</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4290550932"/>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226564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rey background"/>
          <p:cNvSpPr/>
          <p:nvPr/>
        </p:nvSpPr>
        <p:spPr>
          <a:xfrm>
            <a:off x="6025019" y="6980"/>
            <a:ext cx="6166981" cy="68484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11615468" y="6612035"/>
            <a:ext cx="412751" cy="123111"/>
          </a:xfrm>
        </p:spPr>
        <p:txBody>
          <a:bodyPr/>
          <a:lstStyle/>
          <a:p>
            <a:fld id="{0500C9E6-702F-A843-8A04-80C500C6891A}" type="slidenum">
              <a:rPr lang="en-AU" smtClean="0"/>
              <a:t>13</a:t>
            </a:fld>
            <a:endParaRPr lang="en-AU" dirty="0"/>
          </a:p>
        </p:txBody>
      </p:sp>
      <p:sp>
        <p:nvSpPr>
          <p:cNvPr id="49" name="Oval 48" descr="Speech bubble icon"/>
          <p:cNvSpPr/>
          <p:nvPr/>
        </p:nvSpPr>
        <p:spPr>
          <a:xfrm>
            <a:off x="6504708" y="1447572"/>
            <a:ext cx="683534" cy="6835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descr="Eye icon"/>
          <p:cNvSpPr/>
          <p:nvPr/>
        </p:nvSpPr>
        <p:spPr>
          <a:xfrm>
            <a:off x="6481885" y="2639572"/>
            <a:ext cx="683534" cy="6835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Picture 52" descr="Ey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474" y="2572626"/>
            <a:ext cx="816357" cy="816357"/>
          </a:xfrm>
          <a:prstGeom prst="rect">
            <a:avLst/>
          </a:prstGeom>
        </p:spPr>
      </p:pic>
      <p:sp>
        <p:nvSpPr>
          <p:cNvPr id="56" name="Oval 55" descr="Circled star icon"/>
          <p:cNvSpPr/>
          <p:nvPr/>
        </p:nvSpPr>
        <p:spPr>
          <a:xfrm>
            <a:off x="6481885" y="3759240"/>
            <a:ext cx="683534" cy="6835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descr="3 connected circles icon"/>
          <p:cNvSpPr/>
          <p:nvPr/>
        </p:nvSpPr>
        <p:spPr>
          <a:xfrm>
            <a:off x="6481885" y="4934260"/>
            <a:ext cx="683534" cy="6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Speech bubbl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709" y="1481053"/>
            <a:ext cx="639531" cy="639531"/>
          </a:xfrm>
          <a:prstGeom prst="rect">
            <a:avLst/>
          </a:prstGeom>
        </p:spPr>
      </p:pic>
      <p:grpSp>
        <p:nvGrpSpPr>
          <p:cNvPr id="34" name="Group 33" descr="Circled star icon"/>
          <p:cNvGrpSpPr/>
          <p:nvPr/>
        </p:nvGrpSpPr>
        <p:grpSpPr>
          <a:xfrm>
            <a:off x="6603941" y="3866377"/>
            <a:ext cx="450850" cy="450850"/>
            <a:chOff x="8429625" y="3454400"/>
            <a:chExt cx="450850" cy="450850"/>
          </a:xfrm>
        </p:grpSpPr>
        <p:sp>
          <p:nvSpPr>
            <p:cNvPr id="35" name="Freeform 247"/>
            <p:cNvSpPr>
              <a:spLocks/>
            </p:cNvSpPr>
            <p:nvPr/>
          </p:nvSpPr>
          <p:spPr bwMode="auto">
            <a:xfrm>
              <a:off x="8518525" y="3543300"/>
              <a:ext cx="274637" cy="274638"/>
            </a:xfrm>
            <a:custGeom>
              <a:avLst/>
              <a:gdLst>
                <a:gd name="T0" fmla="*/ 86 w 173"/>
                <a:gd name="T1" fmla="*/ 0 h 173"/>
                <a:gd name="T2" fmla="*/ 111 w 173"/>
                <a:gd name="T3" fmla="*/ 55 h 173"/>
                <a:gd name="T4" fmla="*/ 173 w 173"/>
                <a:gd name="T5" fmla="*/ 55 h 173"/>
                <a:gd name="T6" fmla="*/ 123 w 173"/>
                <a:gd name="T7" fmla="*/ 105 h 173"/>
                <a:gd name="T8" fmla="*/ 142 w 173"/>
                <a:gd name="T9" fmla="*/ 173 h 173"/>
                <a:gd name="T10" fmla="*/ 86 w 173"/>
                <a:gd name="T11" fmla="*/ 129 h 173"/>
                <a:gd name="T12" fmla="*/ 31 w 173"/>
                <a:gd name="T13" fmla="*/ 173 h 173"/>
                <a:gd name="T14" fmla="*/ 49 w 173"/>
                <a:gd name="T15" fmla="*/ 105 h 173"/>
                <a:gd name="T16" fmla="*/ 0 w 173"/>
                <a:gd name="T17" fmla="*/ 55 h 173"/>
                <a:gd name="T18" fmla="*/ 62 w 173"/>
                <a:gd name="T19" fmla="*/ 55 h 173"/>
                <a:gd name="T20" fmla="*/ 86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86" y="0"/>
                  </a:moveTo>
                  <a:lnTo>
                    <a:pt x="111" y="55"/>
                  </a:lnTo>
                  <a:lnTo>
                    <a:pt x="173" y="55"/>
                  </a:lnTo>
                  <a:lnTo>
                    <a:pt x="123" y="105"/>
                  </a:lnTo>
                  <a:lnTo>
                    <a:pt x="142" y="173"/>
                  </a:lnTo>
                  <a:lnTo>
                    <a:pt x="86" y="129"/>
                  </a:lnTo>
                  <a:lnTo>
                    <a:pt x="31" y="173"/>
                  </a:lnTo>
                  <a:lnTo>
                    <a:pt x="49" y="105"/>
                  </a:lnTo>
                  <a:lnTo>
                    <a:pt x="0" y="55"/>
                  </a:lnTo>
                  <a:lnTo>
                    <a:pt x="62" y="55"/>
                  </a:lnTo>
                  <a:lnTo>
                    <a:pt x="86" y="0"/>
                  </a:lnTo>
                  <a:close/>
                </a:path>
              </a:pathLst>
            </a:custGeom>
            <a:noFill/>
            <a:ln w="254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Oval 248"/>
            <p:cNvSpPr>
              <a:spLocks noChangeArrowheads="1"/>
            </p:cNvSpPr>
            <p:nvPr/>
          </p:nvSpPr>
          <p:spPr bwMode="auto">
            <a:xfrm>
              <a:off x="8429625" y="3454400"/>
              <a:ext cx="450850" cy="450850"/>
            </a:xfrm>
            <a:prstGeom prst="ellipse">
              <a:avLst/>
            </a:prstGeom>
            <a:noFill/>
            <a:ln w="254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69" name="Group 68" descr="3 connected circles icon"/>
          <p:cNvGrpSpPr/>
          <p:nvPr/>
        </p:nvGrpSpPr>
        <p:grpSpPr>
          <a:xfrm>
            <a:off x="6595528" y="5012281"/>
            <a:ext cx="452438" cy="466725"/>
            <a:chOff x="7523163" y="1577975"/>
            <a:chExt cx="452438" cy="466725"/>
          </a:xfrm>
        </p:grpSpPr>
        <p:sp>
          <p:nvSpPr>
            <p:cNvPr id="70" name="Oval 42"/>
            <p:cNvSpPr>
              <a:spLocks noChangeArrowheads="1"/>
            </p:cNvSpPr>
            <p:nvPr/>
          </p:nvSpPr>
          <p:spPr bwMode="auto">
            <a:xfrm>
              <a:off x="7523163" y="1882775"/>
              <a:ext cx="157163" cy="161925"/>
            </a:xfrm>
            <a:prstGeom prst="ellipse">
              <a:avLst/>
            </a:prstGeom>
            <a:noFill/>
            <a:ln w="285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1" name="Oval 43"/>
            <p:cNvSpPr>
              <a:spLocks noChangeArrowheads="1"/>
            </p:cNvSpPr>
            <p:nvPr/>
          </p:nvSpPr>
          <p:spPr bwMode="auto">
            <a:xfrm>
              <a:off x="7818438" y="1882775"/>
              <a:ext cx="157163" cy="161925"/>
            </a:xfrm>
            <a:prstGeom prst="ellipse">
              <a:avLst/>
            </a:prstGeom>
            <a:noFill/>
            <a:ln w="285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Oval 44"/>
            <p:cNvSpPr>
              <a:spLocks noChangeArrowheads="1"/>
            </p:cNvSpPr>
            <p:nvPr/>
          </p:nvSpPr>
          <p:spPr bwMode="auto">
            <a:xfrm>
              <a:off x="7670801" y="1577975"/>
              <a:ext cx="157163" cy="163513"/>
            </a:xfrm>
            <a:prstGeom prst="ellipse">
              <a:avLst/>
            </a:prstGeom>
            <a:noFill/>
            <a:ln w="285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3" name="Line 45"/>
            <p:cNvSpPr>
              <a:spLocks noChangeShapeType="1"/>
            </p:cNvSpPr>
            <p:nvPr/>
          </p:nvSpPr>
          <p:spPr bwMode="auto">
            <a:xfrm>
              <a:off x="7680326" y="1963738"/>
              <a:ext cx="138113"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Line 46"/>
            <p:cNvSpPr>
              <a:spLocks noChangeShapeType="1"/>
            </p:cNvSpPr>
            <p:nvPr/>
          </p:nvSpPr>
          <p:spPr bwMode="auto">
            <a:xfrm>
              <a:off x="7788276" y="1730375"/>
              <a:ext cx="79375" cy="157163"/>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Line 47"/>
            <p:cNvSpPr>
              <a:spLocks noChangeShapeType="1"/>
            </p:cNvSpPr>
            <p:nvPr/>
          </p:nvSpPr>
          <p:spPr bwMode="auto">
            <a:xfrm flipH="1">
              <a:off x="7631113" y="1730375"/>
              <a:ext cx="79375" cy="157163"/>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46" name="Rectangle 45"/>
          <p:cNvSpPr/>
          <p:nvPr/>
        </p:nvSpPr>
        <p:spPr>
          <a:xfrm>
            <a:off x="7337843" y="4937473"/>
            <a:ext cx="4506226" cy="861774"/>
          </a:xfrm>
          <a:prstGeom prst="rect">
            <a:avLst/>
          </a:prstGeom>
        </p:spPr>
        <p:txBody>
          <a:bodyPr wrap="square">
            <a:spAutoFit/>
          </a:bodyPr>
          <a:lstStyle/>
          <a:p>
            <a:pPr lvl="0" algn="just"/>
            <a:r>
              <a:rPr lang="en-US" sz="1400" b="1" dirty="0" smtClean="0">
                <a:solidFill>
                  <a:schemeClr val="accent2"/>
                </a:solidFill>
              </a:rPr>
              <a:t>Structure</a:t>
            </a:r>
            <a:endParaRPr lang="en-US" sz="1400" b="1" dirty="0">
              <a:solidFill>
                <a:schemeClr val="accent2"/>
              </a:solidFill>
            </a:endParaRPr>
          </a:p>
          <a:p>
            <a:pPr lvl="0" algn="just"/>
            <a:r>
              <a:rPr lang="en-US" sz="1200" dirty="0" smtClean="0">
                <a:solidFill>
                  <a:srgbClr val="000000"/>
                </a:solidFill>
              </a:rPr>
              <a:t>Group the bill contents into common themes (e.g. how to pay, understand your bill, understand your plan). Order information carefully and draw out key facts.</a:t>
            </a:r>
            <a:endParaRPr lang="en-AU" sz="1200" dirty="0">
              <a:solidFill>
                <a:srgbClr val="000000"/>
              </a:solidFill>
            </a:endParaRPr>
          </a:p>
        </p:txBody>
      </p:sp>
      <p:sp>
        <p:nvSpPr>
          <p:cNvPr id="45" name="Rectangle 44"/>
          <p:cNvSpPr/>
          <p:nvPr/>
        </p:nvSpPr>
        <p:spPr>
          <a:xfrm>
            <a:off x="7337843" y="3755673"/>
            <a:ext cx="4506226" cy="1046440"/>
          </a:xfrm>
          <a:prstGeom prst="rect">
            <a:avLst/>
          </a:prstGeom>
        </p:spPr>
        <p:txBody>
          <a:bodyPr wrap="square">
            <a:spAutoFit/>
          </a:bodyPr>
          <a:lstStyle/>
          <a:p>
            <a:pPr lvl="0" algn="just"/>
            <a:r>
              <a:rPr lang="en-US" sz="1400" b="1" dirty="0" smtClean="0">
                <a:solidFill>
                  <a:schemeClr val="accent1"/>
                </a:solidFill>
              </a:rPr>
              <a:t>Salience</a:t>
            </a:r>
            <a:endParaRPr lang="en-US" sz="1400" b="1" dirty="0">
              <a:solidFill>
                <a:schemeClr val="accent1"/>
              </a:solidFill>
            </a:endParaRPr>
          </a:p>
          <a:p>
            <a:pPr algn="just"/>
            <a:r>
              <a:rPr lang="en-US" sz="1200" dirty="0" smtClean="0">
                <a:solidFill>
                  <a:srgbClr val="000000"/>
                </a:solidFill>
              </a:rPr>
              <a:t>Include </a:t>
            </a:r>
            <a:r>
              <a:rPr lang="en-US" sz="1200" dirty="0">
                <a:solidFill>
                  <a:srgbClr val="000000"/>
                </a:solidFill>
              </a:rPr>
              <a:t>key information on the front page. Only include one graphic for the ‘amount due’. Use boxes and bold sparingly to highlight key information.</a:t>
            </a:r>
          </a:p>
          <a:p>
            <a:pPr lvl="0" algn="just"/>
            <a:endParaRPr lang="en-US" sz="1200" dirty="0">
              <a:solidFill>
                <a:srgbClr val="000000"/>
              </a:solidFill>
            </a:endParaRPr>
          </a:p>
        </p:txBody>
      </p:sp>
      <p:sp>
        <p:nvSpPr>
          <p:cNvPr id="44" name="Rectangle 43"/>
          <p:cNvSpPr/>
          <p:nvPr/>
        </p:nvSpPr>
        <p:spPr>
          <a:xfrm>
            <a:off x="7337843" y="2624517"/>
            <a:ext cx="4506226" cy="677108"/>
          </a:xfrm>
          <a:prstGeom prst="rect">
            <a:avLst/>
          </a:prstGeom>
        </p:spPr>
        <p:txBody>
          <a:bodyPr wrap="square">
            <a:spAutoFit/>
          </a:bodyPr>
          <a:lstStyle/>
          <a:p>
            <a:pPr lvl="0" algn="just"/>
            <a:r>
              <a:rPr lang="en-US" sz="1400" b="1" dirty="0" smtClean="0">
                <a:solidFill>
                  <a:schemeClr val="tx2"/>
                </a:solidFill>
              </a:rPr>
              <a:t>Presentation</a:t>
            </a:r>
          </a:p>
          <a:p>
            <a:pPr lvl="0" algn="just"/>
            <a:r>
              <a:rPr lang="en-US" sz="1200" dirty="0">
                <a:solidFill>
                  <a:srgbClr val="000000"/>
                </a:solidFill>
              </a:rPr>
              <a:t>Make the bill visually attractive. Use a combination of text, diagrams and tables.</a:t>
            </a:r>
          </a:p>
        </p:txBody>
      </p:sp>
      <p:sp>
        <p:nvSpPr>
          <p:cNvPr id="43" name="TextBox 42"/>
          <p:cNvSpPr txBox="1"/>
          <p:nvPr/>
        </p:nvSpPr>
        <p:spPr>
          <a:xfrm>
            <a:off x="7337843" y="1447572"/>
            <a:ext cx="4506226" cy="861774"/>
          </a:xfrm>
          <a:prstGeom prst="rect">
            <a:avLst/>
          </a:prstGeom>
          <a:noFill/>
        </p:spPr>
        <p:txBody>
          <a:bodyPr wrap="square" rtlCol="0">
            <a:spAutoFit/>
          </a:bodyPr>
          <a:lstStyle/>
          <a:p>
            <a:pPr algn="just"/>
            <a:r>
              <a:rPr lang="en-AU" sz="1400" b="1" dirty="0">
                <a:solidFill>
                  <a:schemeClr val="bg2"/>
                </a:solidFill>
              </a:rPr>
              <a:t>Language</a:t>
            </a:r>
          </a:p>
          <a:p>
            <a:pPr algn="just"/>
            <a:r>
              <a:rPr lang="en-US" sz="1200" dirty="0"/>
              <a:t>Use conversational language and plain English, aiming for a year 7-8 reading level. Remove jargon or technical terms where possible.</a:t>
            </a:r>
          </a:p>
        </p:txBody>
      </p:sp>
      <p:sp>
        <p:nvSpPr>
          <p:cNvPr id="47" name="Rectangle 46"/>
          <p:cNvSpPr/>
          <p:nvPr/>
        </p:nvSpPr>
        <p:spPr>
          <a:xfrm>
            <a:off x="7337842" y="1041338"/>
            <a:ext cx="4506226" cy="338554"/>
          </a:xfrm>
          <a:prstGeom prst="rect">
            <a:avLst/>
          </a:prstGeom>
        </p:spPr>
        <p:txBody>
          <a:bodyPr wrap="square">
            <a:spAutoFit/>
          </a:bodyPr>
          <a:lstStyle/>
          <a:p>
            <a:pPr lvl="0">
              <a:spcBef>
                <a:spcPts val="700"/>
              </a:spcBef>
            </a:pPr>
            <a:r>
              <a:rPr lang="en-AU" sz="1600" b="1" dirty="0" smtClean="0">
                <a:solidFill>
                  <a:schemeClr val="accent1"/>
                </a:solidFill>
              </a:rPr>
              <a:t>Key design</a:t>
            </a:r>
            <a:r>
              <a:rPr lang="en-AU" sz="1600" b="1" dirty="0" smtClean="0">
                <a:solidFill>
                  <a:srgbClr val="FF0000"/>
                </a:solidFill>
              </a:rPr>
              <a:t> </a:t>
            </a:r>
            <a:r>
              <a:rPr lang="en-AU" sz="1600" b="1" dirty="0" smtClean="0">
                <a:solidFill>
                  <a:schemeClr val="accent1"/>
                </a:solidFill>
              </a:rPr>
              <a:t>principles applied to energy bills</a:t>
            </a:r>
            <a:endParaRPr lang="en-AU" sz="1600" b="1" dirty="0">
              <a:solidFill>
                <a:schemeClr val="accent1"/>
              </a:solidFill>
            </a:endParaRPr>
          </a:p>
        </p:txBody>
      </p:sp>
      <p:sp>
        <p:nvSpPr>
          <p:cNvPr id="5" name="Text Placeholder 4"/>
          <p:cNvSpPr>
            <a:spLocks noGrp="1"/>
          </p:cNvSpPr>
          <p:nvPr>
            <p:ph type="body" sz="quarter" idx="14"/>
          </p:nvPr>
        </p:nvSpPr>
        <p:spPr>
          <a:xfrm>
            <a:off x="503537" y="2118626"/>
            <a:ext cx="4969664" cy="3476154"/>
          </a:xfrm>
        </p:spPr>
        <p:txBody>
          <a:bodyPr/>
          <a:lstStyle/>
          <a:p>
            <a:r>
              <a:rPr lang="en-US" sz="1200" dirty="0" smtClean="0">
                <a:solidFill>
                  <a:schemeClr val="tx1"/>
                </a:solidFill>
              </a:rPr>
              <a:t>We used a </a:t>
            </a:r>
            <a:r>
              <a:rPr lang="en-US" sz="1200" dirty="0">
                <a:solidFill>
                  <a:schemeClr val="tx1"/>
                </a:solidFill>
              </a:rPr>
              <a:t>prototype ‘simple bill</a:t>
            </a:r>
            <a:r>
              <a:rPr lang="en-US" sz="1200" dirty="0" smtClean="0">
                <a:solidFill>
                  <a:schemeClr val="tx1"/>
                </a:solidFill>
              </a:rPr>
              <a:t>’ that had we developed during previous research on energy billing (BETA, 2018) as the starting point for testing the impact of length and layout. </a:t>
            </a:r>
          </a:p>
          <a:p>
            <a:r>
              <a:rPr lang="en-US" sz="1200" dirty="0" smtClean="0">
                <a:solidFill>
                  <a:schemeClr val="tx1"/>
                </a:solidFill>
              </a:rPr>
              <a:t>Our previous research included:</a:t>
            </a:r>
          </a:p>
          <a:p>
            <a:pPr marL="171450" indent="-171450">
              <a:buFont typeface="Arial" panose="020B0604020202020204" pitchFamily="34" charset="0"/>
              <a:buChar char="•"/>
            </a:pPr>
            <a:r>
              <a:rPr lang="en-US" sz="1200" dirty="0" smtClean="0">
                <a:solidFill>
                  <a:schemeClr val="tx1"/>
                </a:solidFill>
              </a:rPr>
              <a:t>a review of the literature,</a:t>
            </a:r>
          </a:p>
          <a:p>
            <a:pPr marL="171450" indent="-171450">
              <a:buFont typeface="Arial" panose="020B0604020202020204" pitchFamily="34" charset="0"/>
              <a:buChar char="•"/>
            </a:pPr>
            <a:r>
              <a:rPr lang="en-US" sz="1200" dirty="0" smtClean="0">
                <a:solidFill>
                  <a:schemeClr val="tx1"/>
                </a:solidFill>
              </a:rPr>
              <a:t>focus groups in which participants compared three existing electricity bills, answered semi-structured questions, and designed their ideal bill, </a:t>
            </a:r>
          </a:p>
          <a:p>
            <a:pPr marL="171450" indent="-171450">
              <a:buFont typeface="Arial" panose="020B0604020202020204" pitchFamily="34" charset="0"/>
              <a:buChar char="•"/>
            </a:pPr>
            <a:r>
              <a:rPr lang="en-US" sz="1200" dirty="0" smtClean="0">
                <a:solidFill>
                  <a:schemeClr val="tx1"/>
                </a:solidFill>
              </a:rPr>
              <a:t>user testing, including eye tracking of a range of designs and checking comprehension, and</a:t>
            </a:r>
          </a:p>
          <a:p>
            <a:pPr marL="171450" indent="-171450">
              <a:buFont typeface="Arial" panose="020B0604020202020204" pitchFamily="34" charset="0"/>
              <a:buChar char="•"/>
            </a:pPr>
            <a:r>
              <a:rPr lang="en-US" sz="1200" dirty="0" smtClean="0">
                <a:solidFill>
                  <a:schemeClr val="tx1"/>
                </a:solidFill>
              </a:rPr>
              <a:t>testing a subset of the designs through a framed field experiment.</a:t>
            </a:r>
          </a:p>
          <a:p>
            <a:pPr lvl="0"/>
            <a:r>
              <a:rPr lang="en-US" sz="1200" dirty="0" smtClean="0">
                <a:solidFill>
                  <a:srgbClr val="000000"/>
                </a:solidFill>
              </a:rPr>
              <a:t>We also applied BETA’s ‘WISER framework’ for improving </a:t>
            </a:r>
            <a:r>
              <a:rPr lang="en-US" sz="1200" dirty="0">
                <a:solidFill>
                  <a:srgbClr val="000000"/>
                </a:solidFill>
              </a:rPr>
              <a:t>government forms </a:t>
            </a:r>
            <a:r>
              <a:rPr lang="en-US" sz="1200" dirty="0" smtClean="0">
                <a:solidFill>
                  <a:srgbClr val="000000"/>
                </a:solidFill>
              </a:rPr>
              <a:t>to the updated bill designs </a:t>
            </a:r>
            <a:r>
              <a:rPr lang="en-US" sz="1200" dirty="0">
                <a:solidFill>
                  <a:schemeClr val="tx1"/>
                </a:solidFill>
              </a:rPr>
              <a:t>(BETA, 2020) </a:t>
            </a:r>
            <a:r>
              <a:rPr lang="en-US" sz="1200" dirty="0" smtClean="0">
                <a:solidFill>
                  <a:srgbClr val="000000"/>
                </a:solidFill>
              </a:rPr>
              <a:t>.</a:t>
            </a:r>
            <a:endParaRPr lang="en-US" sz="1200" dirty="0">
              <a:solidFill>
                <a:srgbClr val="000000"/>
              </a:solidFill>
            </a:endParaRPr>
          </a:p>
        </p:txBody>
      </p:sp>
      <p:sp>
        <p:nvSpPr>
          <p:cNvPr id="37" name="Text Placeholder 4"/>
          <p:cNvSpPr>
            <a:spLocks noGrp="1"/>
          </p:cNvSpPr>
          <p:nvPr>
            <p:ph type="body" sz="quarter" idx="14"/>
          </p:nvPr>
        </p:nvSpPr>
        <p:spPr>
          <a:xfrm>
            <a:off x="488456" y="1556514"/>
            <a:ext cx="4969664" cy="688047"/>
          </a:xfrm>
        </p:spPr>
        <p:txBody>
          <a:bodyPr numCol="1" spcCol="360000"/>
          <a:lstStyle/>
          <a:p>
            <a:r>
              <a:rPr lang="en-US" b="1" dirty="0" smtClean="0"/>
              <a:t>We drew on previous research and key </a:t>
            </a:r>
            <a:r>
              <a:rPr lang="en-US" b="1" dirty="0" err="1" smtClean="0"/>
              <a:t>behavioural</a:t>
            </a:r>
            <a:r>
              <a:rPr lang="en-US" b="1" dirty="0" smtClean="0"/>
              <a:t> insights principles to design prototype bills. </a:t>
            </a:r>
            <a:endParaRPr lang="en-US" b="1" dirty="0"/>
          </a:p>
        </p:txBody>
      </p:sp>
      <p:sp>
        <p:nvSpPr>
          <p:cNvPr id="2" name="Title 1"/>
          <p:cNvSpPr>
            <a:spLocks noGrp="1"/>
          </p:cNvSpPr>
          <p:nvPr>
            <p:ph type="title"/>
          </p:nvPr>
        </p:nvSpPr>
        <p:spPr>
          <a:xfrm>
            <a:off x="479426" y="476250"/>
            <a:ext cx="5668396" cy="775597"/>
          </a:xfrm>
        </p:spPr>
        <p:txBody>
          <a:bodyPr/>
          <a:lstStyle/>
          <a:p>
            <a:r>
              <a:rPr lang="en-AU" dirty="0" smtClean="0"/>
              <a:t>How we developed </a:t>
            </a:r>
            <a:br>
              <a:rPr lang="en-AU" dirty="0" smtClean="0"/>
            </a:br>
            <a:r>
              <a:rPr lang="en-AU" dirty="0" smtClean="0"/>
              <a:t>well-designed prototype bills</a:t>
            </a:r>
            <a:endParaRPr lang="en-AU" dirty="0"/>
          </a:p>
        </p:txBody>
      </p:sp>
    </p:spTree>
    <p:extLst>
      <p:ext uri="{BB962C8B-B14F-4D97-AF65-F5344CB8AC3E}">
        <p14:creationId xmlns:p14="http://schemas.microsoft.com/office/powerpoint/2010/main" val="114527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192" name="Rectangle 191" descr="Grey background"/>
          <p:cNvSpPr/>
          <p:nvPr/>
        </p:nvSpPr>
        <p:spPr>
          <a:xfrm>
            <a:off x="507998" y="3336904"/>
            <a:ext cx="11233150" cy="29801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grpSp>
        <p:nvGrpSpPr>
          <p:cNvPr id="9" name="Group 8" descr="Document pages icon"/>
          <p:cNvGrpSpPr/>
          <p:nvPr/>
        </p:nvGrpSpPr>
        <p:grpSpPr>
          <a:xfrm>
            <a:off x="1374531" y="3610979"/>
            <a:ext cx="900000" cy="900000"/>
            <a:chOff x="1374531" y="3609022"/>
            <a:chExt cx="900000" cy="900000"/>
          </a:xfrm>
          <a:effectLst>
            <a:outerShdw blurRad="50800" dist="38100" dir="5400000" algn="t" rotWithShape="0">
              <a:prstClr val="black">
                <a:alpha val="40000"/>
              </a:prstClr>
            </a:outerShdw>
          </a:effectLst>
        </p:grpSpPr>
        <p:sp>
          <p:nvSpPr>
            <p:cNvPr id="4" name="Oval 3"/>
            <p:cNvSpPr/>
            <p:nvPr/>
          </p:nvSpPr>
          <p:spPr>
            <a:xfrm>
              <a:off x="1374531" y="3609022"/>
              <a:ext cx="900000" cy="90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7" name="Group 76"/>
            <p:cNvGrpSpPr>
              <a:grpSpLocks noChangeAspect="1"/>
            </p:cNvGrpSpPr>
            <p:nvPr/>
          </p:nvGrpSpPr>
          <p:grpSpPr>
            <a:xfrm>
              <a:off x="1618290" y="3722144"/>
              <a:ext cx="476873" cy="648000"/>
              <a:chOff x="3776663" y="1582738"/>
              <a:chExt cx="331788" cy="450851"/>
            </a:xfrm>
          </p:grpSpPr>
          <p:sp>
            <p:nvSpPr>
              <p:cNvPr id="78" name="Freeform 7"/>
              <p:cNvSpPr>
                <a:spLocks/>
              </p:cNvSpPr>
              <p:nvPr/>
            </p:nvSpPr>
            <p:spPr bwMode="auto">
              <a:xfrm>
                <a:off x="3835401" y="1582738"/>
                <a:ext cx="273050" cy="392113"/>
              </a:xfrm>
              <a:custGeom>
                <a:avLst/>
                <a:gdLst>
                  <a:gd name="T0" fmla="*/ 172 w 172"/>
                  <a:gd name="T1" fmla="*/ 247 h 247"/>
                  <a:gd name="T2" fmla="*/ 0 w 172"/>
                  <a:gd name="T3" fmla="*/ 247 h 247"/>
                  <a:gd name="T4" fmla="*/ 0 w 172"/>
                  <a:gd name="T5" fmla="*/ 0 h 247"/>
                  <a:gd name="T6" fmla="*/ 98 w 172"/>
                  <a:gd name="T7" fmla="*/ 0 h 247"/>
                  <a:gd name="T8" fmla="*/ 172 w 172"/>
                  <a:gd name="T9" fmla="*/ 74 h 247"/>
                  <a:gd name="T10" fmla="*/ 172 w 172"/>
                  <a:gd name="T11" fmla="*/ 247 h 247"/>
                </a:gdLst>
                <a:ahLst/>
                <a:cxnLst>
                  <a:cxn ang="0">
                    <a:pos x="T0" y="T1"/>
                  </a:cxn>
                  <a:cxn ang="0">
                    <a:pos x="T2" y="T3"/>
                  </a:cxn>
                  <a:cxn ang="0">
                    <a:pos x="T4" y="T5"/>
                  </a:cxn>
                  <a:cxn ang="0">
                    <a:pos x="T6" y="T7"/>
                  </a:cxn>
                  <a:cxn ang="0">
                    <a:pos x="T8" y="T9"/>
                  </a:cxn>
                  <a:cxn ang="0">
                    <a:pos x="T10" y="T11"/>
                  </a:cxn>
                </a:cxnLst>
                <a:rect l="0" t="0" r="r" b="b"/>
                <a:pathLst>
                  <a:path w="172" h="247">
                    <a:moveTo>
                      <a:pt x="172" y="247"/>
                    </a:moveTo>
                    <a:lnTo>
                      <a:pt x="0" y="247"/>
                    </a:lnTo>
                    <a:lnTo>
                      <a:pt x="0" y="0"/>
                    </a:lnTo>
                    <a:lnTo>
                      <a:pt x="98" y="0"/>
                    </a:lnTo>
                    <a:lnTo>
                      <a:pt x="172" y="74"/>
                    </a:lnTo>
                    <a:lnTo>
                      <a:pt x="172" y="247"/>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 name="Freeform 8"/>
              <p:cNvSpPr>
                <a:spLocks/>
              </p:cNvSpPr>
              <p:nvPr/>
            </p:nvSpPr>
            <p:spPr bwMode="auto">
              <a:xfrm>
                <a:off x="3990976" y="1582738"/>
                <a:ext cx="117475" cy="117475"/>
              </a:xfrm>
              <a:custGeom>
                <a:avLst/>
                <a:gdLst>
                  <a:gd name="T0" fmla="*/ 0 w 74"/>
                  <a:gd name="T1" fmla="*/ 0 h 74"/>
                  <a:gd name="T2" fmla="*/ 0 w 74"/>
                  <a:gd name="T3" fmla="*/ 74 h 74"/>
                  <a:gd name="T4" fmla="*/ 74 w 74"/>
                  <a:gd name="T5" fmla="*/ 74 h 74"/>
                </a:gdLst>
                <a:ahLst/>
                <a:cxnLst>
                  <a:cxn ang="0">
                    <a:pos x="T0" y="T1"/>
                  </a:cxn>
                  <a:cxn ang="0">
                    <a:pos x="T2" y="T3"/>
                  </a:cxn>
                  <a:cxn ang="0">
                    <a:pos x="T4" y="T5"/>
                  </a:cxn>
                </a:cxnLst>
                <a:rect l="0" t="0" r="r" b="b"/>
                <a:pathLst>
                  <a:path w="74" h="74">
                    <a:moveTo>
                      <a:pt x="0" y="0"/>
                    </a:moveTo>
                    <a:lnTo>
                      <a:pt x="0" y="74"/>
                    </a:lnTo>
                    <a:lnTo>
                      <a:pt x="74" y="7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 name="Freeform 9"/>
              <p:cNvSpPr>
                <a:spLocks/>
              </p:cNvSpPr>
              <p:nvPr/>
            </p:nvSpPr>
            <p:spPr bwMode="auto">
              <a:xfrm>
                <a:off x="3776663" y="1641476"/>
                <a:ext cx="273050" cy="392113"/>
              </a:xfrm>
              <a:custGeom>
                <a:avLst/>
                <a:gdLst>
                  <a:gd name="T0" fmla="*/ 172 w 172"/>
                  <a:gd name="T1" fmla="*/ 210 h 247"/>
                  <a:gd name="T2" fmla="*/ 172 w 172"/>
                  <a:gd name="T3" fmla="*/ 247 h 247"/>
                  <a:gd name="T4" fmla="*/ 0 w 172"/>
                  <a:gd name="T5" fmla="*/ 247 h 247"/>
                  <a:gd name="T6" fmla="*/ 0 w 172"/>
                  <a:gd name="T7" fmla="*/ 0 h 247"/>
                  <a:gd name="T8" fmla="*/ 37 w 172"/>
                  <a:gd name="T9" fmla="*/ 0 h 247"/>
                </a:gdLst>
                <a:ahLst/>
                <a:cxnLst>
                  <a:cxn ang="0">
                    <a:pos x="T0" y="T1"/>
                  </a:cxn>
                  <a:cxn ang="0">
                    <a:pos x="T2" y="T3"/>
                  </a:cxn>
                  <a:cxn ang="0">
                    <a:pos x="T4" y="T5"/>
                  </a:cxn>
                  <a:cxn ang="0">
                    <a:pos x="T6" y="T7"/>
                  </a:cxn>
                  <a:cxn ang="0">
                    <a:pos x="T8" y="T9"/>
                  </a:cxn>
                </a:cxnLst>
                <a:rect l="0" t="0" r="r" b="b"/>
                <a:pathLst>
                  <a:path w="172" h="247">
                    <a:moveTo>
                      <a:pt x="172" y="210"/>
                    </a:moveTo>
                    <a:lnTo>
                      <a:pt x="172" y="247"/>
                    </a:lnTo>
                    <a:lnTo>
                      <a:pt x="0" y="247"/>
                    </a:lnTo>
                    <a:lnTo>
                      <a:pt x="0" y="0"/>
                    </a:lnTo>
                    <a:lnTo>
                      <a:pt x="3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81" name="Group 80"/>
            <p:cNvGrpSpPr/>
            <p:nvPr/>
          </p:nvGrpSpPr>
          <p:grpSpPr>
            <a:xfrm>
              <a:off x="1885536" y="4047044"/>
              <a:ext cx="136525" cy="176213"/>
              <a:chOff x="5508793" y="2411480"/>
              <a:chExt cx="136525" cy="176213"/>
            </a:xfrm>
          </p:grpSpPr>
          <p:sp>
            <p:nvSpPr>
              <p:cNvPr id="64" name="Rectangle 164"/>
              <p:cNvSpPr>
                <a:spLocks noChangeArrowheads="1"/>
              </p:cNvSpPr>
              <p:nvPr/>
            </p:nvSpPr>
            <p:spPr bwMode="auto">
              <a:xfrm>
                <a:off x="5527843" y="2508318"/>
                <a:ext cx="39687" cy="7937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5" name="Rectangle 165"/>
              <p:cNvSpPr>
                <a:spLocks noChangeArrowheads="1"/>
              </p:cNvSpPr>
              <p:nvPr/>
            </p:nvSpPr>
            <p:spPr bwMode="auto">
              <a:xfrm>
                <a:off x="5605631" y="2470218"/>
                <a:ext cx="39687" cy="11747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6" name="Rectangle 166"/>
              <p:cNvSpPr>
                <a:spLocks noChangeArrowheads="1"/>
              </p:cNvSpPr>
              <p:nvPr/>
            </p:nvSpPr>
            <p:spPr bwMode="auto">
              <a:xfrm>
                <a:off x="5567531" y="2411480"/>
                <a:ext cx="38100" cy="17621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7" name="Line 167"/>
              <p:cNvSpPr>
                <a:spLocks noChangeShapeType="1"/>
              </p:cNvSpPr>
              <p:nvPr/>
            </p:nvSpPr>
            <p:spPr bwMode="auto">
              <a:xfrm>
                <a:off x="5508793" y="2587693"/>
                <a:ext cx="13652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93" name="Group 92"/>
            <p:cNvGrpSpPr/>
            <p:nvPr/>
          </p:nvGrpSpPr>
          <p:grpSpPr>
            <a:xfrm>
              <a:off x="1746042" y="3864849"/>
              <a:ext cx="155575" cy="196850"/>
              <a:chOff x="3767138" y="2660651"/>
              <a:chExt cx="155575" cy="196850"/>
            </a:xfrm>
          </p:grpSpPr>
          <p:sp>
            <p:nvSpPr>
              <p:cNvPr id="94" name="Freeform 106"/>
              <p:cNvSpPr>
                <a:spLocks/>
              </p:cNvSpPr>
              <p:nvPr/>
            </p:nvSpPr>
            <p:spPr bwMode="auto">
              <a:xfrm>
                <a:off x="3767138" y="2660651"/>
                <a:ext cx="115887" cy="196850"/>
              </a:xfrm>
              <a:custGeom>
                <a:avLst/>
                <a:gdLst>
                  <a:gd name="T0" fmla="*/ 0 w 73"/>
                  <a:gd name="T1" fmla="*/ 0 h 124"/>
                  <a:gd name="T2" fmla="*/ 0 w 73"/>
                  <a:gd name="T3" fmla="*/ 124 h 124"/>
                  <a:gd name="T4" fmla="*/ 73 w 73"/>
                  <a:gd name="T5" fmla="*/ 124 h 124"/>
                </a:gdLst>
                <a:ahLst/>
                <a:cxnLst>
                  <a:cxn ang="0">
                    <a:pos x="T0" y="T1"/>
                  </a:cxn>
                  <a:cxn ang="0">
                    <a:pos x="T2" y="T3"/>
                  </a:cxn>
                  <a:cxn ang="0">
                    <a:pos x="T4" y="T5"/>
                  </a:cxn>
                </a:cxnLst>
                <a:rect l="0" t="0" r="r" b="b"/>
                <a:pathLst>
                  <a:path w="73" h="124">
                    <a:moveTo>
                      <a:pt x="0" y="0"/>
                    </a:moveTo>
                    <a:lnTo>
                      <a:pt x="0" y="124"/>
                    </a:lnTo>
                    <a:lnTo>
                      <a:pt x="73" y="12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 name="Freeform 107"/>
              <p:cNvSpPr>
                <a:spLocks/>
              </p:cNvSpPr>
              <p:nvPr/>
            </p:nvSpPr>
            <p:spPr bwMode="auto">
              <a:xfrm>
                <a:off x="3767138" y="2700338"/>
                <a:ext cx="155575" cy="77788"/>
              </a:xfrm>
              <a:custGeom>
                <a:avLst/>
                <a:gdLst>
                  <a:gd name="T0" fmla="*/ 0 w 98"/>
                  <a:gd name="T1" fmla="*/ 49 h 49"/>
                  <a:gd name="T2" fmla="*/ 33 w 98"/>
                  <a:gd name="T3" fmla="*/ 15 h 49"/>
                  <a:gd name="T4" fmla="*/ 58 w 98"/>
                  <a:gd name="T5" fmla="*/ 40 h 49"/>
                  <a:gd name="T6" fmla="*/ 98 w 98"/>
                  <a:gd name="T7" fmla="*/ 0 h 49"/>
                </a:gdLst>
                <a:ahLst/>
                <a:cxnLst>
                  <a:cxn ang="0">
                    <a:pos x="T0" y="T1"/>
                  </a:cxn>
                  <a:cxn ang="0">
                    <a:pos x="T2" y="T3"/>
                  </a:cxn>
                  <a:cxn ang="0">
                    <a:pos x="T4" y="T5"/>
                  </a:cxn>
                  <a:cxn ang="0">
                    <a:pos x="T6" y="T7"/>
                  </a:cxn>
                </a:cxnLst>
                <a:rect l="0" t="0" r="r" b="b"/>
                <a:pathLst>
                  <a:path w="98" h="49">
                    <a:moveTo>
                      <a:pt x="0" y="49"/>
                    </a:moveTo>
                    <a:lnTo>
                      <a:pt x="33" y="15"/>
                    </a:lnTo>
                    <a:lnTo>
                      <a:pt x="58" y="40"/>
                    </a:lnTo>
                    <a:lnTo>
                      <a:pt x="98"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99" name="Group 98"/>
            <p:cNvGrpSpPr/>
            <p:nvPr/>
          </p:nvGrpSpPr>
          <p:grpSpPr>
            <a:xfrm>
              <a:off x="1750034" y="4127668"/>
              <a:ext cx="92399" cy="117475"/>
              <a:chOff x="7689460" y="2787064"/>
              <a:chExt cx="176213" cy="117475"/>
            </a:xfrm>
          </p:grpSpPr>
          <p:sp>
            <p:nvSpPr>
              <p:cNvPr id="96" name="Line 13"/>
              <p:cNvSpPr>
                <a:spLocks noChangeShapeType="1"/>
              </p:cNvSpPr>
              <p:nvPr/>
            </p:nvSpPr>
            <p:spPr bwMode="auto">
              <a:xfrm>
                <a:off x="7689460" y="2787064"/>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 name="Line 14"/>
              <p:cNvSpPr>
                <a:spLocks noChangeShapeType="1"/>
              </p:cNvSpPr>
              <p:nvPr/>
            </p:nvSpPr>
            <p:spPr bwMode="auto">
              <a:xfrm>
                <a:off x="7689460" y="2845802"/>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 name="Line 15"/>
              <p:cNvSpPr>
                <a:spLocks noChangeShapeType="1"/>
              </p:cNvSpPr>
              <p:nvPr/>
            </p:nvSpPr>
            <p:spPr bwMode="auto">
              <a:xfrm>
                <a:off x="7689460" y="2904539"/>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123" name="Oval 122"/>
          <p:cNvSpPr/>
          <p:nvPr/>
        </p:nvSpPr>
        <p:spPr>
          <a:xfrm>
            <a:off x="659741" y="3610979"/>
            <a:ext cx="288000" cy="28800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a:solidFill>
                  <a:schemeClr val="bg2"/>
                </a:solidFill>
              </a:rPr>
              <a:t>1</a:t>
            </a:r>
          </a:p>
        </p:txBody>
      </p:sp>
      <p:sp>
        <p:nvSpPr>
          <p:cNvPr id="124" name="Oval 123"/>
          <p:cNvSpPr/>
          <p:nvPr/>
        </p:nvSpPr>
        <p:spPr>
          <a:xfrm>
            <a:off x="3444280" y="3610979"/>
            <a:ext cx="288000" cy="2880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tx2"/>
                </a:solidFill>
              </a:rPr>
              <a:t>2</a:t>
            </a:r>
            <a:endParaRPr lang="en-AU" b="1" dirty="0">
              <a:solidFill>
                <a:schemeClr val="tx2"/>
              </a:solidFill>
            </a:endParaRPr>
          </a:p>
        </p:txBody>
      </p:sp>
      <p:sp>
        <p:nvSpPr>
          <p:cNvPr id="125" name="Oval 124"/>
          <p:cNvSpPr/>
          <p:nvPr/>
        </p:nvSpPr>
        <p:spPr>
          <a:xfrm>
            <a:off x="6228819" y="3610979"/>
            <a:ext cx="288000" cy="28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3</a:t>
            </a:r>
            <a:endParaRPr lang="en-AU" b="1" dirty="0">
              <a:solidFill>
                <a:schemeClr val="accent1"/>
              </a:solidFill>
            </a:endParaRPr>
          </a:p>
        </p:txBody>
      </p:sp>
      <p:sp>
        <p:nvSpPr>
          <p:cNvPr id="126" name="Oval 125"/>
          <p:cNvSpPr/>
          <p:nvPr/>
        </p:nvSpPr>
        <p:spPr>
          <a:xfrm>
            <a:off x="9013357" y="3610979"/>
            <a:ext cx="288000" cy="288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2"/>
                </a:solidFill>
              </a:rPr>
              <a:t>4</a:t>
            </a:r>
            <a:endParaRPr lang="en-AU" b="1" dirty="0">
              <a:solidFill>
                <a:schemeClr val="accent2"/>
              </a:solidFill>
            </a:endParaRPr>
          </a:p>
        </p:txBody>
      </p:sp>
      <p:grpSp>
        <p:nvGrpSpPr>
          <p:cNvPr id="11" name="Group 10" descr="Email icon"/>
          <p:cNvGrpSpPr/>
          <p:nvPr/>
        </p:nvGrpSpPr>
        <p:grpSpPr>
          <a:xfrm>
            <a:off x="7035217" y="3610979"/>
            <a:ext cx="900000" cy="900000"/>
            <a:chOff x="7035217" y="3052718"/>
            <a:chExt cx="900000" cy="900000"/>
          </a:xfrm>
          <a:effectLst>
            <a:outerShdw blurRad="50800" dist="38100" dir="2700000" algn="tl" rotWithShape="0">
              <a:prstClr val="black">
                <a:alpha val="40000"/>
              </a:prstClr>
            </a:outerShdw>
          </a:effectLst>
        </p:grpSpPr>
        <p:sp>
          <p:nvSpPr>
            <p:cNvPr id="130" name="Oval 129"/>
            <p:cNvSpPr/>
            <p:nvPr/>
          </p:nvSpPr>
          <p:spPr>
            <a:xfrm>
              <a:off x="7035217" y="3052718"/>
              <a:ext cx="900000" cy="90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p:cNvGrpSpPr/>
            <p:nvPr/>
          </p:nvGrpSpPr>
          <p:grpSpPr>
            <a:xfrm>
              <a:off x="7281308" y="3195863"/>
              <a:ext cx="549481" cy="587954"/>
              <a:chOff x="7281308" y="3837892"/>
              <a:chExt cx="549481" cy="587954"/>
            </a:xfrm>
          </p:grpSpPr>
          <p:grpSp>
            <p:nvGrpSpPr>
              <p:cNvPr id="171" name="Group 170"/>
              <p:cNvGrpSpPr>
                <a:grpSpLocks noChangeAspect="1"/>
              </p:cNvGrpSpPr>
              <p:nvPr/>
            </p:nvGrpSpPr>
            <p:grpSpPr>
              <a:xfrm>
                <a:off x="7378874" y="4138537"/>
                <a:ext cx="451915" cy="246107"/>
                <a:chOff x="2773362" y="1853838"/>
                <a:chExt cx="455616" cy="257469"/>
              </a:xfrm>
            </p:grpSpPr>
            <p:sp>
              <p:nvSpPr>
                <p:cNvPr id="175" name="Freeform 34"/>
                <p:cNvSpPr>
                  <a:spLocks/>
                </p:cNvSpPr>
                <p:nvPr/>
              </p:nvSpPr>
              <p:spPr bwMode="auto">
                <a:xfrm>
                  <a:off x="2867028" y="1891043"/>
                  <a:ext cx="361950" cy="220264"/>
                </a:xfrm>
                <a:custGeom>
                  <a:avLst/>
                  <a:gdLst>
                    <a:gd name="T0" fmla="*/ 61 w 74"/>
                    <a:gd name="T1" fmla="*/ 34 h 40"/>
                    <a:gd name="T2" fmla="*/ 53 w 74"/>
                    <a:gd name="T3" fmla="*/ 40 h 40"/>
                    <a:gd name="T4" fmla="*/ 5 w 74"/>
                    <a:gd name="T5" fmla="*/ 40 h 40"/>
                    <a:gd name="T6" fmla="*/ 1 w 74"/>
                    <a:gd name="T7" fmla="*/ 34 h 40"/>
                    <a:gd name="T8" fmla="*/ 13 w 74"/>
                    <a:gd name="T9" fmla="*/ 6 h 40"/>
                    <a:gd name="T10" fmla="*/ 21 w 74"/>
                    <a:gd name="T11" fmla="*/ 0 h 40"/>
                    <a:gd name="T12" fmla="*/ 69 w 74"/>
                    <a:gd name="T13" fmla="*/ 0 h 40"/>
                    <a:gd name="T14" fmla="*/ 73 w 74"/>
                    <a:gd name="T15" fmla="*/ 6 h 40"/>
                    <a:gd name="T16" fmla="*/ 61 w 7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0">
                      <a:moveTo>
                        <a:pt x="61" y="34"/>
                      </a:moveTo>
                      <a:cubicBezTo>
                        <a:pt x="60" y="37"/>
                        <a:pt x="56" y="40"/>
                        <a:pt x="53" y="40"/>
                      </a:cubicBezTo>
                      <a:cubicBezTo>
                        <a:pt x="5" y="40"/>
                        <a:pt x="5" y="40"/>
                        <a:pt x="5" y="40"/>
                      </a:cubicBezTo>
                      <a:cubicBezTo>
                        <a:pt x="2" y="40"/>
                        <a:pt x="0" y="37"/>
                        <a:pt x="1" y="34"/>
                      </a:cubicBezTo>
                      <a:cubicBezTo>
                        <a:pt x="13" y="6"/>
                        <a:pt x="13" y="6"/>
                        <a:pt x="13" y="6"/>
                      </a:cubicBezTo>
                      <a:cubicBezTo>
                        <a:pt x="14" y="3"/>
                        <a:pt x="18" y="0"/>
                        <a:pt x="21" y="0"/>
                      </a:cubicBezTo>
                      <a:cubicBezTo>
                        <a:pt x="69" y="0"/>
                        <a:pt x="69" y="0"/>
                        <a:pt x="69" y="0"/>
                      </a:cubicBezTo>
                      <a:cubicBezTo>
                        <a:pt x="72" y="0"/>
                        <a:pt x="74" y="3"/>
                        <a:pt x="73" y="6"/>
                      </a:cubicBezTo>
                      <a:lnTo>
                        <a:pt x="61" y="34"/>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6" name="Freeform 35"/>
                <p:cNvSpPr>
                  <a:spLocks/>
                </p:cNvSpPr>
                <p:nvPr/>
              </p:nvSpPr>
              <p:spPr bwMode="auto">
                <a:xfrm>
                  <a:off x="2963867" y="1934021"/>
                  <a:ext cx="215901" cy="89538"/>
                </a:xfrm>
                <a:custGeom>
                  <a:avLst/>
                  <a:gdLst>
                    <a:gd name="T0" fmla="*/ 136 w 136"/>
                    <a:gd name="T1" fmla="*/ 0 h 50"/>
                    <a:gd name="T2" fmla="*/ 46 w 136"/>
                    <a:gd name="T3" fmla="*/ 50 h 50"/>
                    <a:gd name="T4" fmla="*/ 0 w 136"/>
                    <a:gd name="T5" fmla="*/ 0 h 50"/>
                  </a:gdLst>
                  <a:ahLst/>
                  <a:cxnLst>
                    <a:cxn ang="0">
                      <a:pos x="T0" y="T1"/>
                    </a:cxn>
                    <a:cxn ang="0">
                      <a:pos x="T2" y="T3"/>
                    </a:cxn>
                    <a:cxn ang="0">
                      <a:pos x="T4" y="T5"/>
                    </a:cxn>
                  </a:cxnLst>
                  <a:rect l="0" t="0" r="r" b="b"/>
                  <a:pathLst>
                    <a:path w="136" h="50">
                      <a:moveTo>
                        <a:pt x="136" y="0"/>
                      </a:moveTo>
                      <a:lnTo>
                        <a:pt x="46" y="50"/>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7" name="Line 36"/>
                <p:cNvSpPr>
                  <a:spLocks noChangeShapeType="1"/>
                </p:cNvSpPr>
                <p:nvPr/>
              </p:nvSpPr>
              <p:spPr bwMode="auto">
                <a:xfrm flipV="1">
                  <a:off x="2909891" y="2023559"/>
                  <a:ext cx="68262" cy="5372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8" name="Line 37"/>
                <p:cNvSpPr>
                  <a:spLocks noChangeShapeType="1"/>
                </p:cNvSpPr>
                <p:nvPr/>
              </p:nvSpPr>
              <p:spPr bwMode="auto">
                <a:xfrm flipH="1" flipV="1">
                  <a:off x="3095626" y="2023559"/>
                  <a:ext cx="30162" cy="5372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9" name="Line 38"/>
                <p:cNvSpPr>
                  <a:spLocks noChangeShapeType="1"/>
                </p:cNvSpPr>
                <p:nvPr/>
              </p:nvSpPr>
              <p:spPr bwMode="auto">
                <a:xfrm flipH="1">
                  <a:off x="2773374" y="1960798"/>
                  <a:ext cx="9842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0" name="Line 39"/>
                <p:cNvSpPr>
                  <a:spLocks noChangeShapeType="1"/>
                </p:cNvSpPr>
                <p:nvPr/>
              </p:nvSpPr>
              <p:spPr bwMode="auto">
                <a:xfrm flipH="1">
                  <a:off x="2773374" y="2049958"/>
                  <a:ext cx="3968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1" name="Line 40"/>
                <p:cNvSpPr>
                  <a:spLocks noChangeShapeType="1"/>
                </p:cNvSpPr>
                <p:nvPr/>
              </p:nvSpPr>
              <p:spPr bwMode="auto">
                <a:xfrm flipH="1">
                  <a:off x="2773362" y="1853838"/>
                  <a:ext cx="5873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172" name="Group 171"/>
              <p:cNvGrpSpPr/>
              <p:nvPr/>
            </p:nvGrpSpPr>
            <p:grpSpPr>
              <a:xfrm>
                <a:off x="7281308" y="3837892"/>
                <a:ext cx="393229" cy="587954"/>
                <a:chOff x="5469106" y="2273368"/>
                <a:chExt cx="312737" cy="411163"/>
              </a:xfrm>
            </p:grpSpPr>
            <p:sp>
              <p:nvSpPr>
                <p:cNvPr id="173" name="Freeform 162"/>
                <p:cNvSpPr>
                  <a:spLocks/>
                </p:cNvSpPr>
                <p:nvPr/>
              </p:nvSpPr>
              <p:spPr bwMode="auto">
                <a:xfrm>
                  <a:off x="5469106" y="2273368"/>
                  <a:ext cx="312737" cy="411163"/>
                </a:xfrm>
                <a:custGeom>
                  <a:avLst/>
                  <a:gdLst>
                    <a:gd name="T0" fmla="*/ 129 w 197"/>
                    <a:gd name="T1" fmla="*/ 259 h 259"/>
                    <a:gd name="T2" fmla="*/ 0 w 197"/>
                    <a:gd name="T3" fmla="*/ 259 h 259"/>
                    <a:gd name="T4" fmla="*/ 0 w 197"/>
                    <a:gd name="T5" fmla="*/ 0 h 259"/>
                    <a:gd name="T6" fmla="*/ 136 w 197"/>
                    <a:gd name="T7" fmla="*/ 0 h 259"/>
                    <a:gd name="T8" fmla="*/ 197 w 197"/>
                    <a:gd name="T9" fmla="*/ 62 h 259"/>
                    <a:gd name="T10" fmla="*/ 197 w 197"/>
                    <a:gd name="T11" fmla="*/ 117 h 259"/>
                  </a:gdLst>
                  <a:ahLst/>
                  <a:cxnLst>
                    <a:cxn ang="0">
                      <a:pos x="T0" y="T1"/>
                    </a:cxn>
                    <a:cxn ang="0">
                      <a:pos x="T2" y="T3"/>
                    </a:cxn>
                    <a:cxn ang="0">
                      <a:pos x="T4" y="T5"/>
                    </a:cxn>
                    <a:cxn ang="0">
                      <a:pos x="T6" y="T7"/>
                    </a:cxn>
                    <a:cxn ang="0">
                      <a:pos x="T8" y="T9"/>
                    </a:cxn>
                    <a:cxn ang="0">
                      <a:pos x="T10" y="T11"/>
                    </a:cxn>
                  </a:cxnLst>
                  <a:rect l="0" t="0" r="r" b="b"/>
                  <a:pathLst>
                    <a:path w="197" h="259">
                      <a:moveTo>
                        <a:pt x="129" y="259"/>
                      </a:moveTo>
                      <a:lnTo>
                        <a:pt x="0" y="259"/>
                      </a:lnTo>
                      <a:lnTo>
                        <a:pt x="0" y="0"/>
                      </a:lnTo>
                      <a:lnTo>
                        <a:pt x="136" y="0"/>
                      </a:lnTo>
                      <a:lnTo>
                        <a:pt x="197" y="62"/>
                      </a:lnTo>
                      <a:lnTo>
                        <a:pt x="197" y="117"/>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4" name="Freeform 163"/>
                <p:cNvSpPr>
                  <a:spLocks/>
                </p:cNvSpPr>
                <p:nvPr/>
              </p:nvSpPr>
              <p:spPr bwMode="auto">
                <a:xfrm>
                  <a:off x="5685006" y="2273368"/>
                  <a:ext cx="96837" cy="98425"/>
                </a:xfrm>
                <a:custGeom>
                  <a:avLst/>
                  <a:gdLst>
                    <a:gd name="T0" fmla="*/ 0 w 61"/>
                    <a:gd name="T1" fmla="*/ 0 h 62"/>
                    <a:gd name="T2" fmla="*/ 0 w 61"/>
                    <a:gd name="T3" fmla="*/ 62 h 62"/>
                    <a:gd name="T4" fmla="*/ 61 w 61"/>
                    <a:gd name="T5" fmla="*/ 62 h 62"/>
                  </a:gdLst>
                  <a:ahLst/>
                  <a:cxnLst>
                    <a:cxn ang="0">
                      <a:pos x="T0" y="T1"/>
                    </a:cxn>
                    <a:cxn ang="0">
                      <a:pos x="T2" y="T3"/>
                    </a:cxn>
                    <a:cxn ang="0">
                      <a:pos x="T4" y="T5"/>
                    </a:cxn>
                  </a:cxnLst>
                  <a:rect l="0" t="0" r="r" b="b"/>
                  <a:pathLst>
                    <a:path w="61" h="62">
                      <a:moveTo>
                        <a:pt x="0" y="0"/>
                      </a:moveTo>
                      <a:lnTo>
                        <a:pt x="0" y="62"/>
                      </a:lnTo>
                      <a:lnTo>
                        <a:pt x="61" y="6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grpSp>
        <p:nvGrpSpPr>
          <p:cNvPr id="10" name="Group 9" descr="Multiple documents icon"/>
          <p:cNvGrpSpPr/>
          <p:nvPr/>
        </p:nvGrpSpPr>
        <p:grpSpPr>
          <a:xfrm>
            <a:off x="4250122" y="3610979"/>
            <a:ext cx="900000" cy="900000"/>
            <a:chOff x="4250122" y="3609022"/>
            <a:chExt cx="900000" cy="900000"/>
          </a:xfrm>
          <a:effectLst>
            <a:outerShdw blurRad="50800" dist="38100" dir="5400000" algn="t" rotWithShape="0">
              <a:prstClr val="black">
                <a:alpha val="40000"/>
              </a:prstClr>
            </a:outerShdw>
          </a:effectLst>
        </p:grpSpPr>
        <p:sp>
          <p:nvSpPr>
            <p:cNvPr id="195" name="Oval 194"/>
            <p:cNvSpPr/>
            <p:nvPr/>
          </p:nvSpPr>
          <p:spPr>
            <a:xfrm>
              <a:off x="4250122" y="3609022"/>
              <a:ext cx="900000" cy="9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p:cNvGrpSpPr/>
            <p:nvPr/>
          </p:nvGrpSpPr>
          <p:grpSpPr>
            <a:xfrm>
              <a:off x="4482216" y="3733556"/>
              <a:ext cx="498428" cy="647996"/>
              <a:chOff x="4482216" y="3733556"/>
              <a:chExt cx="498428" cy="647996"/>
            </a:xfrm>
          </p:grpSpPr>
          <p:grpSp>
            <p:nvGrpSpPr>
              <p:cNvPr id="91" name="Group 90"/>
              <p:cNvGrpSpPr>
                <a:grpSpLocks noChangeAspect="1"/>
              </p:cNvGrpSpPr>
              <p:nvPr/>
            </p:nvGrpSpPr>
            <p:grpSpPr>
              <a:xfrm>
                <a:off x="4482216" y="3733556"/>
                <a:ext cx="498428" cy="647996"/>
                <a:chOff x="5654676" y="1603376"/>
                <a:chExt cx="333375" cy="411162"/>
              </a:xfrm>
            </p:grpSpPr>
            <p:sp>
              <p:nvSpPr>
                <p:cNvPr id="112" name="Freeform 167"/>
                <p:cNvSpPr>
                  <a:spLocks/>
                </p:cNvSpPr>
                <p:nvPr/>
              </p:nvSpPr>
              <p:spPr bwMode="auto">
                <a:xfrm>
                  <a:off x="5732463" y="1603376"/>
                  <a:ext cx="255588" cy="331788"/>
                </a:xfrm>
                <a:custGeom>
                  <a:avLst/>
                  <a:gdLst>
                    <a:gd name="T0" fmla="*/ 161 w 161"/>
                    <a:gd name="T1" fmla="*/ 209 h 209"/>
                    <a:gd name="T2" fmla="*/ 0 w 161"/>
                    <a:gd name="T3" fmla="*/ 209 h 209"/>
                    <a:gd name="T4" fmla="*/ 0 w 161"/>
                    <a:gd name="T5" fmla="*/ 0 h 209"/>
                    <a:gd name="T6" fmla="*/ 99 w 161"/>
                    <a:gd name="T7" fmla="*/ 0 h 209"/>
                    <a:gd name="T8" fmla="*/ 161 w 161"/>
                    <a:gd name="T9" fmla="*/ 61 h 209"/>
                    <a:gd name="T10" fmla="*/ 161 w 161"/>
                    <a:gd name="T11" fmla="*/ 209 h 209"/>
                  </a:gdLst>
                  <a:ahLst/>
                  <a:cxnLst>
                    <a:cxn ang="0">
                      <a:pos x="T0" y="T1"/>
                    </a:cxn>
                    <a:cxn ang="0">
                      <a:pos x="T2" y="T3"/>
                    </a:cxn>
                    <a:cxn ang="0">
                      <a:pos x="T4" y="T5"/>
                    </a:cxn>
                    <a:cxn ang="0">
                      <a:pos x="T6" y="T7"/>
                    </a:cxn>
                    <a:cxn ang="0">
                      <a:pos x="T8" y="T9"/>
                    </a:cxn>
                    <a:cxn ang="0">
                      <a:pos x="T10" y="T11"/>
                    </a:cxn>
                  </a:cxnLst>
                  <a:rect l="0" t="0" r="r" b="b"/>
                  <a:pathLst>
                    <a:path w="161" h="209">
                      <a:moveTo>
                        <a:pt x="161" y="209"/>
                      </a:moveTo>
                      <a:lnTo>
                        <a:pt x="0" y="209"/>
                      </a:lnTo>
                      <a:lnTo>
                        <a:pt x="0" y="0"/>
                      </a:lnTo>
                      <a:lnTo>
                        <a:pt x="99" y="0"/>
                      </a:lnTo>
                      <a:lnTo>
                        <a:pt x="161" y="61"/>
                      </a:lnTo>
                      <a:lnTo>
                        <a:pt x="161" y="209"/>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3" name="Freeform 168"/>
                <p:cNvSpPr>
                  <a:spLocks/>
                </p:cNvSpPr>
                <p:nvPr/>
              </p:nvSpPr>
              <p:spPr bwMode="auto">
                <a:xfrm>
                  <a:off x="5694363" y="1641476"/>
                  <a:ext cx="254000" cy="333375"/>
                </a:xfrm>
                <a:custGeom>
                  <a:avLst/>
                  <a:gdLst>
                    <a:gd name="T0" fmla="*/ 160 w 160"/>
                    <a:gd name="T1" fmla="*/ 185 h 210"/>
                    <a:gd name="T2" fmla="*/ 160 w 160"/>
                    <a:gd name="T3" fmla="*/ 210 h 210"/>
                    <a:gd name="T4" fmla="*/ 0 w 160"/>
                    <a:gd name="T5" fmla="*/ 210 h 210"/>
                    <a:gd name="T6" fmla="*/ 0 w 160"/>
                    <a:gd name="T7" fmla="*/ 0 h 210"/>
                    <a:gd name="T8" fmla="*/ 24 w 160"/>
                    <a:gd name="T9" fmla="*/ 0 h 210"/>
                  </a:gdLst>
                  <a:ahLst/>
                  <a:cxnLst>
                    <a:cxn ang="0">
                      <a:pos x="T0" y="T1"/>
                    </a:cxn>
                    <a:cxn ang="0">
                      <a:pos x="T2" y="T3"/>
                    </a:cxn>
                    <a:cxn ang="0">
                      <a:pos x="T4" y="T5"/>
                    </a:cxn>
                    <a:cxn ang="0">
                      <a:pos x="T6" y="T7"/>
                    </a:cxn>
                    <a:cxn ang="0">
                      <a:pos x="T8" y="T9"/>
                    </a:cxn>
                  </a:cxnLst>
                  <a:rect l="0" t="0" r="r" b="b"/>
                  <a:pathLst>
                    <a:path w="160" h="210">
                      <a:moveTo>
                        <a:pt x="160" y="185"/>
                      </a:moveTo>
                      <a:lnTo>
                        <a:pt x="160" y="210"/>
                      </a:lnTo>
                      <a:lnTo>
                        <a:pt x="0" y="210"/>
                      </a:lnTo>
                      <a:lnTo>
                        <a:pt x="0" y="0"/>
                      </a:lnTo>
                      <a:lnTo>
                        <a:pt x="24"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4" name="Freeform 169"/>
                <p:cNvSpPr>
                  <a:spLocks/>
                </p:cNvSpPr>
                <p:nvPr/>
              </p:nvSpPr>
              <p:spPr bwMode="auto">
                <a:xfrm>
                  <a:off x="5654676" y="1681163"/>
                  <a:ext cx="254000" cy="333375"/>
                </a:xfrm>
                <a:custGeom>
                  <a:avLst/>
                  <a:gdLst>
                    <a:gd name="T0" fmla="*/ 160 w 160"/>
                    <a:gd name="T1" fmla="*/ 185 h 210"/>
                    <a:gd name="T2" fmla="*/ 160 w 160"/>
                    <a:gd name="T3" fmla="*/ 210 h 210"/>
                    <a:gd name="T4" fmla="*/ 0 w 160"/>
                    <a:gd name="T5" fmla="*/ 210 h 210"/>
                    <a:gd name="T6" fmla="*/ 0 w 160"/>
                    <a:gd name="T7" fmla="*/ 0 h 210"/>
                    <a:gd name="T8" fmla="*/ 25 w 160"/>
                    <a:gd name="T9" fmla="*/ 0 h 210"/>
                  </a:gdLst>
                  <a:ahLst/>
                  <a:cxnLst>
                    <a:cxn ang="0">
                      <a:pos x="T0" y="T1"/>
                    </a:cxn>
                    <a:cxn ang="0">
                      <a:pos x="T2" y="T3"/>
                    </a:cxn>
                    <a:cxn ang="0">
                      <a:pos x="T4" y="T5"/>
                    </a:cxn>
                    <a:cxn ang="0">
                      <a:pos x="T6" y="T7"/>
                    </a:cxn>
                    <a:cxn ang="0">
                      <a:pos x="T8" y="T9"/>
                    </a:cxn>
                  </a:cxnLst>
                  <a:rect l="0" t="0" r="r" b="b"/>
                  <a:pathLst>
                    <a:path w="160" h="210">
                      <a:moveTo>
                        <a:pt x="160" y="185"/>
                      </a:moveTo>
                      <a:lnTo>
                        <a:pt x="160" y="210"/>
                      </a:lnTo>
                      <a:lnTo>
                        <a:pt x="0" y="210"/>
                      </a:lnTo>
                      <a:lnTo>
                        <a:pt x="0" y="0"/>
                      </a:lnTo>
                      <a:lnTo>
                        <a:pt x="2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5" name="Freeform 170"/>
                <p:cNvSpPr>
                  <a:spLocks/>
                </p:cNvSpPr>
                <p:nvPr/>
              </p:nvSpPr>
              <p:spPr bwMode="auto">
                <a:xfrm>
                  <a:off x="5889626" y="1603376"/>
                  <a:ext cx="98425" cy="96838"/>
                </a:xfrm>
                <a:custGeom>
                  <a:avLst/>
                  <a:gdLst>
                    <a:gd name="T0" fmla="*/ 0 w 62"/>
                    <a:gd name="T1" fmla="*/ 0 h 61"/>
                    <a:gd name="T2" fmla="*/ 0 w 62"/>
                    <a:gd name="T3" fmla="*/ 61 h 61"/>
                    <a:gd name="T4" fmla="*/ 62 w 62"/>
                    <a:gd name="T5" fmla="*/ 61 h 61"/>
                  </a:gdLst>
                  <a:ahLst/>
                  <a:cxnLst>
                    <a:cxn ang="0">
                      <a:pos x="T0" y="T1"/>
                    </a:cxn>
                    <a:cxn ang="0">
                      <a:pos x="T2" y="T3"/>
                    </a:cxn>
                    <a:cxn ang="0">
                      <a:pos x="T4" y="T5"/>
                    </a:cxn>
                  </a:cxnLst>
                  <a:rect l="0" t="0" r="r" b="b"/>
                  <a:pathLst>
                    <a:path w="62" h="61">
                      <a:moveTo>
                        <a:pt x="0" y="0"/>
                      </a:moveTo>
                      <a:lnTo>
                        <a:pt x="0" y="61"/>
                      </a:lnTo>
                      <a:lnTo>
                        <a:pt x="62" y="61"/>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100" name="Group 99"/>
              <p:cNvGrpSpPr/>
              <p:nvPr/>
            </p:nvGrpSpPr>
            <p:grpSpPr>
              <a:xfrm>
                <a:off x="4782551" y="4039240"/>
                <a:ext cx="129122" cy="164258"/>
                <a:chOff x="5508793" y="2411480"/>
                <a:chExt cx="136525" cy="176213"/>
              </a:xfrm>
            </p:grpSpPr>
            <p:sp>
              <p:nvSpPr>
                <p:cNvPr id="108" name="Rectangle 164"/>
                <p:cNvSpPr>
                  <a:spLocks noChangeArrowheads="1"/>
                </p:cNvSpPr>
                <p:nvPr/>
              </p:nvSpPr>
              <p:spPr bwMode="auto">
                <a:xfrm>
                  <a:off x="5527843" y="2508318"/>
                  <a:ext cx="39687" cy="7937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9" name="Rectangle 165"/>
                <p:cNvSpPr>
                  <a:spLocks noChangeArrowheads="1"/>
                </p:cNvSpPr>
                <p:nvPr/>
              </p:nvSpPr>
              <p:spPr bwMode="auto">
                <a:xfrm>
                  <a:off x="5605631" y="2470218"/>
                  <a:ext cx="39687" cy="11747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0" name="Rectangle 166"/>
                <p:cNvSpPr>
                  <a:spLocks noChangeArrowheads="1"/>
                </p:cNvSpPr>
                <p:nvPr/>
              </p:nvSpPr>
              <p:spPr bwMode="auto">
                <a:xfrm>
                  <a:off x="5567531" y="2411480"/>
                  <a:ext cx="38100" cy="17621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Line 167"/>
                <p:cNvSpPr>
                  <a:spLocks noChangeShapeType="1"/>
                </p:cNvSpPr>
                <p:nvPr/>
              </p:nvSpPr>
              <p:spPr bwMode="auto">
                <a:xfrm>
                  <a:off x="5508793" y="2587693"/>
                  <a:ext cx="13652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101" name="Group 100"/>
              <p:cNvGrpSpPr/>
              <p:nvPr/>
            </p:nvGrpSpPr>
            <p:grpSpPr>
              <a:xfrm>
                <a:off x="4650683" y="3869406"/>
                <a:ext cx="147142" cy="183495"/>
                <a:chOff x="3767138" y="2660651"/>
                <a:chExt cx="155575" cy="196850"/>
              </a:xfrm>
            </p:grpSpPr>
            <p:sp>
              <p:nvSpPr>
                <p:cNvPr id="106" name="Freeform 106"/>
                <p:cNvSpPr>
                  <a:spLocks/>
                </p:cNvSpPr>
                <p:nvPr/>
              </p:nvSpPr>
              <p:spPr bwMode="auto">
                <a:xfrm>
                  <a:off x="3767138" y="2660651"/>
                  <a:ext cx="115887" cy="196850"/>
                </a:xfrm>
                <a:custGeom>
                  <a:avLst/>
                  <a:gdLst>
                    <a:gd name="T0" fmla="*/ 0 w 73"/>
                    <a:gd name="T1" fmla="*/ 0 h 124"/>
                    <a:gd name="T2" fmla="*/ 0 w 73"/>
                    <a:gd name="T3" fmla="*/ 124 h 124"/>
                    <a:gd name="T4" fmla="*/ 73 w 73"/>
                    <a:gd name="T5" fmla="*/ 124 h 124"/>
                  </a:gdLst>
                  <a:ahLst/>
                  <a:cxnLst>
                    <a:cxn ang="0">
                      <a:pos x="T0" y="T1"/>
                    </a:cxn>
                    <a:cxn ang="0">
                      <a:pos x="T2" y="T3"/>
                    </a:cxn>
                    <a:cxn ang="0">
                      <a:pos x="T4" y="T5"/>
                    </a:cxn>
                  </a:cxnLst>
                  <a:rect l="0" t="0" r="r" b="b"/>
                  <a:pathLst>
                    <a:path w="73" h="124">
                      <a:moveTo>
                        <a:pt x="0" y="0"/>
                      </a:moveTo>
                      <a:lnTo>
                        <a:pt x="0" y="124"/>
                      </a:lnTo>
                      <a:lnTo>
                        <a:pt x="73" y="12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 name="Freeform 107"/>
                <p:cNvSpPr>
                  <a:spLocks/>
                </p:cNvSpPr>
                <p:nvPr/>
              </p:nvSpPr>
              <p:spPr bwMode="auto">
                <a:xfrm>
                  <a:off x="3767138" y="2700338"/>
                  <a:ext cx="155575" cy="77788"/>
                </a:xfrm>
                <a:custGeom>
                  <a:avLst/>
                  <a:gdLst>
                    <a:gd name="T0" fmla="*/ 0 w 98"/>
                    <a:gd name="T1" fmla="*/ 49 h 49"/>
                    <a:gd name="T2" fmla="*/ 33 w 98"/>
                    <a:gd name="T3" fmla="*/ 15 h 49"/>
                    <a:gd name="T4" fmla="*/ 58 w 98"/>
                    <a:gd name="T5" fmla="*/ 40 h 49"/>
                    <a:gd name="T6" fmla="*/ 98 w 98"/>
                    <a:gd name="T7" fmla="*/ 0 h 49"/>
                  </a:gdLst>
                  <a:ahLst/>
                  <a:cxnLst>
                    <a:cxn ang="0">
                      <a:pos x="T0" y="T1"/>
                    </a:cxn>
                    <a:cxn ang="0">
                      <a:pos x="T2" y="T3"/>
                    </a:cxn>
                    <a:cxn ang="0">
                      <a:pos x="T4" y="T5"/>
                    </a:cxn>
                    <a:cxn ang="0">
                      <a:pos x="T6" y="T7"/>
                    </a:cxn>
                  </a:cxnLst>
                  <a:rect l="0" t="0" r="r" b="b"/>
                  <a:pathLst>
                    <a:path w="98" h="49">
                      <a:moveTo>
                        <a:pt x="0" y="49"/>
                      </a:moveTo>
                      <a:lnTo>
                        <a:pt x="33" y="15"/>
                      </a:lnTo>
                      <a:lnTo>
                        <a:pt x="58" y="40"/>
                      </a:lnTo>
                      <a:lnTo>
                        <a:pt x="98"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102" name="Group 101"/>
              <p:cNvGrpSpPr/>
              <p:nvPr/>
            </p:nvGrpSpPr>
            <p:grpSpPr>
              <a:xfrm>
                <a:off x="4654435" y="4104039"/>
                <a:ext cx="87390" cy="117475"/>
                <a:chOff x="7689460" y="2787064"/>
                <a:chExt cx="176213" cy="117475"/>
              </a:xfrm>
            </p:grpSpPr>
            <p:sp>
              <p:nvSpPr>
                <p:cNvPr id="103" name="Line 13"/>
                <p:cNvSpPr>
                  <a:spLocks noChangeShapeType="1"/>
                </p:cNvSpPr>
                <p:nvPr/>
              </p:nvSpPr>
              <p:spPr bwMode="auto">
                <a:xfrm>
                  <a:off x="7689460" y="2787064"/>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 name="Line 14"/>
                <p:cNvSpPr>
                  <a:spLocks noChangeShapeType="1"/>
                </p:cNvSpPr>
                <p:nvPr/>
              </p:nvSpPr>
              <p:spPr bwMode="auto">
                <a:xfrm>
                  <a:off x="7689460" y="2845802"/>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 name="Line 15"/>
                <p:cNvSpPr>
                  <a:spLocks noChangeShapeType="1"/>
                </p:cNvSpPr>
                <p:nvPr/>
              </p:nvSpPr>
              <p:spPr bwMode="auto">
                <a:xfrm>
                  <a:off x="7689460" y="2904539"/>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grpSp>
        <p:nvGrpSpPr>
          <p:cNvPr id="7" name="Group 6" descr="Document icon"/>
          <p:cNvGrpSpPr/>
          <p:nvPr/>
        </p:nvGrpSpPr>
        <p:grpSpPr>
          <a:xfrm>
            <a:off x="9823357" y="3610979"/>
            <a:ext cx="900000" cy="900000"/>
            <a:chOff x="9823357" y="3609022"/>
            <a:chExt cx="900000" cy="900000"/>
          </a:xfrm>
          <a:effectLst>
            <a:outerShdw blurRad="50800" dist="38100" dir="5400000" algn="t" rotWithShape="0">
              <a:prstClr val="black">
                <a:alpha val="40000"/>
              </a:prstClr>
            </a:outerShdw>
          </a:effectLst>
        </p:grpSpPr>
        <p:sp>
          <p:nvSpPr>
            <p:cNvPr id="131" name="Oval 130"/>
            <p:cNvSpPr/>
            <p:nvPr/>
          </p:nvSpPr>
          <p:spPr>
            <a:xfrm>
              <a:off x="9823357" y="3609022"/>
              <a:ext cx="900000"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2" name="Group 181"/>
            <p:cNvGrpSpPr/>
            <p:nvPr/>
          </p:nvGrpSpPr>
          <p:grpSpPr>
            <a:xfrm>
              <a:off x="10073556" y="3722144"/>
              <a:ext cx="476873" cy="648000"/>
              <a:chOff x="9966733" y="2347826"/>
              <a:chExt cx="476873" cy="648000"/>
            </a:xfrm>
          </p:grpSpPr>
          <p:grpSp>
            <p:nvGrpSpPr>
              <p:cNvPr id="183" name="Group 182"/>
              <p:cNvGrpSpPr>
                <a:grpSpLocks noChangeAspect="1"/>
              </p:cNvGrpSpPr>
              <p:nvPr/>
            </p:nvGrpSpPr>
            <p:grpSpPr>
              <a:xfrm>
                <a:off x="9966733" y="2347826"/>
                <a:ext cx="476873" cy="648000"/>
                <a:chOff x="3776663" y="1582738"/>
                <a:chExt cx="331788" cy="450851"/>
              </a:xfrm>
            </p:grpSpPr>
            <p:sp>
              <p:nvSpPr>
                <p:cNvPr id="189" name="Freeform 7"/>
                <p:cNvSpPr>
                  <a:spLocks/>
                </p:cNvSpPr>
                <p:nvPr/>
              </p:nvSpPr>
              <p:spPr bwMode="auto">
                <a:xfrm>
                  <a:off x="3835401" y="1582738"/>
                  <a:ext cx="273050" cy="392113"/>
                </a:xfrm>
                <a:custGeom>
                  <a:avLst/>
                  <a:gdLst>
                    <a:gd name="T0" fmla="*/ 172 w 172"/>
                    <a:gd name="T1" fmla="*/ 247 h 247"/>
                    <a:gd name="T2" fmla="*/ 0 w 172"/>
                    <a:gd name="T3" fmla="*/ 247 h 247"/>
                    <a:gd name="T4" fmla="*/ 0 w 172"/>
                    <a:gd name="T5" fmla="*/ 0 h 247"/>
                    <a:gd name="T6" fmla="*/ 98 w 172"/>
                    <a:gd name="T7" fmla="*/ 0 h 247"/>
                    <a:gd name="T8" fmla="*/ 172 w 172"/>
                    <a:gd name="T9" fmla="*/ 74 h 247"/>
                    <a:gd name="T10" fmla="*/ 172 w 172"/>
                    <a:gd name="T11" fmla="*/ 247 h 247"/>
                  </a:gdLst>
                  <a:ahLst/>
                  <a:cxnLst>
                    <a:cxn ang="0">
                      <a:pos x="T0" y="T1"/>
                    </a:cxn>
                    <a:cxn ang="0">
                      <a:pos x="T2" y="T3"/>
                    </a:cxn>
                    <a:cxn ang="0">
                      <a:pos x="T4" y="T5"/>
                    </a:cxn>
                    <a:cxn ang="0">
                      <a:pos x="T6" y="T7"/>
                    </a:cxn>
                    <a:cxn ang="0">
                      <a:pos x="T8" y="T9"/>
                    </a:cxn>
                    <a:cxn ang="0">
                      <a:pos x="T10" y="T11"/>
                    </a:cxn>
                  </a:cxnLst>
                  <a:rect l="0" t="0" r="r" b="b"/>
                  <a:pathLst>
                    <a:path w="172" h="247">
                      <a:moveTo>
                        <a:pt x="172" y="247"/>
                      </a:moveTo>
                      <a:lnTo>
                        <a:pt x="0" y="247"/>
                      </a:lnTo>
                      <a:lnTo>
                        <a:pt x="0" y="0"/>
                      </a:lnTo>
                      <a:lnTo>
                        <a:pt x="98" y="0"/>
                      </a:lnTo>
                      <a:lnTo>
                        <a:pt x="172" y="74"/>
                      </a:lnTo>
                      <a:lnTo>
                        <a:pt x="172" y="247"/>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0" name="Freeform 8"/>
                <p:cNvSpPr>
                  <a:spLocks/>
                </p:cNvSpPr>
                <p:nvPr/>
              </p:nvSpPr>
              <p:spPr bwMode="auto">
                <a:xfrm>
                  <a:off x="3990976" y="1582738"/>
                  <a:ext cx="117475" cy="117475"/>
                </a:xfrm>
                <a:custGeom>
                  <a:avLst/>
                  <a:gdLst>
                    <a:gd name="T0" fmla="*/ 0 w 74"/>
                    <a:gd name="T1" fmla="*/ 0 h 74"/>
                    <a:gd name="T2" fmla="*/ 0 w 74"/>
                    <a:gd name="T3" fmla="*/ 74 h 74"/>
                    <a:gd name="T4" fmla="*/ 74 w 74"/>
                    <a:gd name="T5" fmla="*/ 74 h 74"/>
                  </a:gdLst>
                  <a:ahLst/>
                  <a:cxnLst>
                    <a:cxn ang="0">
                      <a:pos x="T0" y="T1"/>
                    </a:cxn>
                    <a:cxn ang="0">
                      <a:pos x="T2" y="T3"/>
                    </a:cxn>
                    <a:cxn ang="0">
                      <a:pos x="T4" y="T5"/>
                    </a:cxn>
                  </a:cxnLst>
                  <a:rect l="0" t="0" r="r" b="b"/>
                  <a:pathLst>
                    <a:path w="74" h="74">
                      <a:moveTo>
                        <a:pt x="0" y="0"/>
                      </a:moveTo>
                      <a:lnTo>
                        <a:pt x="0" y="74"/>
                      </a:lnTo>
                      <a:lnTo>
                        <a:pt x="74" y="7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1" name="Freeform 9"/>
                <p:cNvSpPr>
                  <a:spLocks/>
                </p:cNvSpPr>
                <p:nvPr/>
              </p:nvSpPr>
              <p:spPr bwMode="auto">
                <a:xfrm>
                  <a:off x="3776663" y="1641476"/>
                  <a:ext cx="273050" cy="392113"/>
                </a:xfrm>
                <a:custGeom>
                  <a:avLst/>
                  <a:gdLst>
                    <a:gd name="T0" fmla="*/ 172 w 172"/>
                    <a:gd name="T1" fmla="*/ 210 h 247"/>
                    <a:gd name="T2" fmla="*/ 172 w 172"/>
                    <a:gd name="T3" fmla="*/ 247 h 247"/>
                    <a:gd name="T4" fmla="*/ 0 w 172"/>
                    <a:gd name="T5" fmla="*/ 247 h 247"/>
                    <a:gd name="T6" fmla="*/ 0 w 172"/>
                    <a:gd name="T7" fmla="*/ 0 h 247"/>
                    <a:gd name="T8" fmla="*/ 37 w 172"/>
                    <a:gd name="T9" fmla="*/ 0 h 247"/>
                  </a:gdLst>
                  <a:ahLst/>
                  <a:cxnLst>
                    <a:cxn ang="0">
                      <a:pos x="T0" y="T1"/>
                    </a:cxn>
                    <a:cxn ang="0">
                      <a:pos x="T2" y="T3"/>
                    </a:cxn>
                    <a:cxn ang="0">
                      <a:pos x="T4" y="T5"/>
                    </a:cxn>
                    <a:cxn ang="0">
                      <a:pos x="T6" y="T7"/>
                    </a:cxn>
                    <a:cxn ang="0">
                      <a:pos x="T8" y="T9"/>
                    </a:cxn>
                  </a:cxnLst>
                  <a:rect l="0" t="0" r="r" b="b"/>
                  <a:pathLst>
                    <a:path w="172" h="247">
                      <a:moveTo>
                        <a:pt x="172" y="210"/>
                      </a:moveTo>
                      <a:lnTo>
                        <a:pt x="172" y="247"/>
                      </a:lnTo>
                      <a:lnTo>
                        <a:pt x="0" y="247"/>
                      </a:lnTo>
                      <a:lnTo>
                        <a:pt x="0" y="0"/>
                      </a:lnTo>
                      <a:lnTo>
                        <a:pt x="3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84" name="Line 12"/>
              <p:cNvSpPr>
                <a:spLocks noChangeShapeType="1"/>
              </p:cNvSpPr>
              <p:nvPr/>
            </p:nvSpPr>
            <p:spPr bwMode="auto">
              <a:xfrm>
                <a:off x="10119754" y="2555795"/>
                <a:ext cx="873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5" name="Line 13"/>
              <p:cNvSpPr>
                <a:spLocks noChangeShapeType="1"/>
              </p:cNvSpPr>
              <p:nvPr/>
            </p:nvSpPr>
            <p:spPr bwMode="auto">
              <a:xfrm>
                <a:off x="10119754" y="2614532"/>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6" name="Line 14"/>
              <p:cNvSpPr>
                <a:spLocks noChangeShapeType="1"/>
              </p:cNvSpPr>
              <p:nvPr/>
            </p:nvSpPr>
            <p:spPr bwMode="auto">
              <a:xfrm>
                <a:off x="10119754" y="2673270"/>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7" name="Line 15"/>
              <p:cNvSpPr>
                <a:spLocks noChangeShapeType="1"/>
              </p:cNvSpPr>
              <p:nvPr/>
            </p:nvSpPr>
            <p:spPr bwMode="auto">
              <a:xfrm>
                <a:off x="10119754" y="2732007"/>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8" name="Line 16"/>
              <p:cNvSpPr>
                <a:spLocks noChangeShapeType="1"/>
              </p:cNvSpPr>
              <p:nvPr/>
            </p:nvSpPr>
            <p:spPr bwMode="auto">
              <a:xfrm>
                <a:off x="10119754" y="2790745"/>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16" name="Rectangle 15"/>
          <p:cNvSpPr/>
          <p:nvPr/>
        </p:nvSpPr>
        <p:spPr>
          <a:xfrm>
            <a:off x="9013357" y="4575613"/>
            <a:ext cx="2520000" cy="1423467"/>
          </a:xfrm>
          <a:prstGeom prst="rect">
            <a:avLst/>
          </a:prstGeom>
        </p:spPr>
        <p:txBody>
          <a:bodyPr wrap="square" lIns="0" rIns="0">
            <a:spAutoFit/>
          </a:bodyPr>
          <a:lstStyle/>
          <a:p>
            <a:pPr lvl="0" algn="ctr">
              <a:spcAft>
                <a:spcPts val="300"/>
              </a:spcAft>
            </a:pPr>
            <a:r>
              <a:rPr lang="en-US" sz="1200" b="1" dirty="0" smtClean="0">
                <a:solidFill>
                  <a:schemeClr val="accent2"/>
                </a:solidFill>
              </a:rPr>
              <a:t>Basic </a:t>
            </a:r>
            <a:r>
              <a:rPr lang="en-US" sz="1200" b="1" dirty="0">
                <a:solidFill>
                  <a:schemeClr val="accent2"/>
                </a:solidFill>
              </a:rPr>
              <a:t>bill (2 pages</a:t>
            </a:r>
            <a:r>
              <a:rPr lang="en-US" sz="1200" b="1" dirty="0" smtClean="0">
                <a:solidFill>
                  <a:schemeClr val="accent2"/>
                </a:solidFill>
              </a:rPr>
              <a:t>)</a:t>
            </a:r>
          </a:p>
          <a:p>
            <a:pPr lvl="0">
              <a:spcAft>
                <a:spcPts val="300"/>
              </a:spcAft>
            </a:pPr>
            <a:r>
              <a:rPr lang="en-US" sz="1200" dirty="0">
                <a:solidFill>
                  <a:srgbClr val="000000"/>
                </a:solidFill>
              </a:rPr>
              <a:t>O</a:t>
            </a:r>
            <a:r>
              <a:rPr lang="en-US" sz="1200" dirty="0" smtClean="0">
                <a:solidFill>
                  <a:srgbClr val="000000"/>
                </a:solidFill>
              </a:rPr>
              <a:t>nly </a:t>
            </a:r>
            <a:r>
              <a:rPr lang="en-US" sz="1200" dirty="0">
                <a:solidFill>
                  <a:srgbClr val="000000"/>
                </a:solidFill>
              </a:rPr>
              <a:t>contains information necessary to enable payment, a table showing how the bill was calculated and key contact </a:t>
            </a:r>
            <a:r>
              <a:rPr lang="en-US" sz="1200" dirty="0" smtClean="0">
                <a:solidFill>
                  <a:srgbClr val="000000"/>
                </a:solidFill>
              </a:rPr>
              <a:t>details (omits </a:t>
            </a:r>
            <a:r>
              <a:rPr lang="en-US" sz="1200" dirty="0">
                <a:solidFill>
                  <a:srgbClr val="000000"/>
                </a:solidFill>
              </a:rPr>
              <a:t>plan </a:t>
            </a:r>
            <a:r>
              <a:rPr lang="en-US" sz="1200" dirty="0" smtClean="0">
                <a:solidFill>
                  <a:srgbClr val="000000"/>
                </a:solidFill>
              </a:rPr>
              <a:t>summary, definitions, best offer and </a:t>
            </a:r>
            <a:r>
              <a:rPr lang="en-US" sz="1200" dirty="0">
                <a:solidFill>
                  <a:srgbClr val="000000"/>
                </a:solidFill>
              </a:rPr>
              <a:t>home energy </a:t>
            </a:r>
            <a:r>
              <a:rPr lang="en-US" sz="1200" dirty="0" smtClean="0">
                <a:solidFill>
                  <a:srgbClr val="000000"/>
                </a:solidFill>
              </a:rPr>
              <a:t>report).</a:t>
            </a:r>
            <a:endParaRPr lang="en-US" sz="1200" dirty="0">
              <a:solidFill>
                <a:srgbClr val="000000"/>
              </a:solidFill>
            </a:endParaRPr>
          </a:p>
        </p:txBody>
      </p:sp>
      <p:sp>
        <p:nvSpPr>
          <p:cNvPr id="15" name="Rectangle 14"/>
          <p:cNvSpPr/>
          <p:nvPr/>
        </p:nvSpPr>
        <p:spPr>
          <a:xfrm>
            <a:off x="6228819" y="4575613"/>
            <a:ext cx="2520000" cy="1238801"/>
          </a:xfrm>
          <a:prstGeom prst="rect">
            <a:avLst/>
          </a:prstGeom>
        </p:spPr>
        <p:txBody>
          <a:bodyPr wrap="square" lIns="0" rIns="0">
            <a:spAutoFit/>
          </a:bodyPr>
          <a:lstStyle/>
          <a:p>
            <a:pPr lvl="0" algn="ctr">
              <a:spcAft>
                <a:spcPts val="300"/>
              </a:spcAft>
            </a:pPr>
            <a:r>
              <a:rPr lang="en-US" sz="1200" b="1" dirty="0" smtClean="0">
                <a:solidFill>
                  <a:schemeClr val="accent1"/>
                </a:solidFill>
              </a:rPr>
              <a:t>Email-style bill</a:t>
            </a:r>
          </a:p>
          <a:p>
            <a:pPr lvl="0">
              <a:spcAft>
                <a:spcPts val="300"/>
              </a:spcAft>
            </a:pPr>
            <a:r>
              <a:rPr lang="en-US" sz="1200" dirty="0" smtClean="0">
                <a:solidFill>
                  <a:srgbClr val="000000"/>
                </a:solidFill>
              </a:rPr>
              <a:t>Main </a:t>
            </a:r>
            <a:r>
              <a:rPr lang="en-US" sz="1200" dirty="0">
                <a:solidFill>
                  <a:srgbClr val="000000"/>
                </a:solidFill>
              </a:rPr>
              <a:t>bill contains same content as first two pages of Bill </a:t>
            </a:r>
            <a:r>
              <a:rPr lang="en-US" sz="1200" dirty="0" smtClean="0">
                <a:solidFill>
                  <a:srgbClr val="000000"/>
                </a:solidFill>
              </a:rPr>
              <a:t>2 in long email format. </a:t>
            </a:r>
            <a:r>
              <a:rPr lang="en-US" sz="1200" dirty="0">
                <a:solidFill>
                  <a:srgbClr val="000000"/>
                </a:solidFill>
              </a:rPr>
              <a:t>The additional information in the “home energy report” is available via a clickable </a:t>
            </a:r>
            <a:r>
              <a:rPr lang="en-US" sz="1200" dirty="0" smtClean="0">
                <a:solidFill>
                  <a:srgbClr val="000000"/>
                </a:solidFill>
              </a:rPr>
              <a:t>link.</a:t>
            </a:r>
            <a:endParaRPr lang="en-US" sz="1200" dirty="0">
              <a:solidFill>
                <a:srgbClr val="000000"/>
              </a:solidFill>
            </a:endParaRPr>
          </a:p>
        </p:txBody>
      </p:sp>
      <p:sp>
        <p:nvSpPr>
          <p:cNvPr id="18" name="Rectangle 17"/>
          <p:cNvSpPr/>
          <p:nvPr/>
        </p:nvSpPr>
        <p:spPr>
          <a:xfrm>
            <a:off x="3444280" y="4575613"/>
            <a:ext cx="2520000" cy="1646605"/>
          </a:xfrm>
          <a:prstGeom prst="rect">
            <a:avLst/>
          </a:prstGeom>
        </p:spPr>
        <p:txBody>
          <a:bodyPr wrap="square" lIns="0" rIns="0">
            <a:spAutoFit/>
          </a:bodyPr>
          <a:lstStyle/>
          <a:p>
            <a:pPr lvl="0" algn="ctr">
              <a:spcAft>
                <a:spcPts val="300"/>
              </a:spcAft>
            </a:pPr>
            <a:r>
              <a:rPr lang="en-US" sz="1200" b="1" dirty="0" smtClean="0">
                <a:solidFill>
                  <a:schemeClr val="tx2"/>
                </a:solidFill>
              </a:rPr>
              <a:t>Structured comprehensive bill</a:t>
            </a:r>
          </a:p>
          <a:p>
            <a:pPr lvl="0" algn="ctr">
              <a:spcAft>
                <a:spcPts val="300"/>
              </a:spcAft>
            </a:pPr>
            <a:r>
              <a:rPr lang="en-US" sz="1200" b="1" dirty="0" smtClean="0">
                <a:solidFill>
                  <a:schemeClr val="tx2"/>
                </a:solidFill>
              </a:rPr>
              <a:t> (3 pages)</a:t>
            </a:r>
          </a:p>
          <a:p>
            <a:pPr lvl="0">
              <a:spcAft>
                <a:spcPts val="300"/>
              </a:spcAft>
            </a:pPr>
            <a:r>
              <a:rPr lang="en-US" sz="1200" dirty="0">
                <a:solidFill>
                  <a:srgbClr val="000000"/>
                </a:solidFill>
              </a:rPr>
              <a:t>S</a:t>
            </a:r>
            <a:r>
              <a:rPr lang="en-US" sz="1200" dirty="0" smtClean="0">
                <a:solidFill>
                  <a:srgbClr val="000000"/>
                </a:solidFill>
              </a:rPr>
              <a:t>ame content but with headings, more white space, and a “home energy report” on the third page (this drew together all the information about energy consumption, solar exports and benchmarks).</a:t>
            </a:r>
            <a:endParaRPr lang="en-US" sz="1200" dirty="0">
              <a:solidFill>
                <a:srgbClr val="000000"/>
              </a:solidFill>
            </a:endParaRPr>
          </a:p>
        </p:txBody>
      </p:sp>
      <p:sp>
        <p:nvSpPr>
          <p:cNvPr id="17" name="Rectangle 16"/>
          <p:cNvSpPr/>
          <p:nvPr/>
        </p:nvSpPr>
        <p:spPr>
          <a:xfrm>
            <a:off x="659741" y="4575613"/>
            <a:ext cx="2520000" cy="684803"/>
          </a:xfrm>
          <a:prstGeom prst="rect">
            <a:avLst/>
          </a:prstGeom>
        </p:spPr>
        <p:txBody>
          <a:bodyPr wrap="square" lIns="0" rIns="0">
            <a:spAutoFit/>
          </a:bodyPr>
          <a:lstStyle/>
          <a:p>
            <a:pPr lvl="0" algn="ctr">
              <a:spcAft>
                <a:spcPts val="300"/>
              </a:spcAft>
            </a:pPr>
            <a:r>
              <a:rPr lang="en-US" sz="1200" b="1" dirty="0" smtClean="0">
                <a:solidFill>
                  <a:schemeClr val="accent5"/>
                </a:solidFill>
              </a:rPr>
              <a:t>Comprehensive bill (2 pages) </a:t>
            </a:r>
          </a:p>
          <a:p>
            <a:pPr lvl="0">
              <a:spcAft>
                <a:spcPts val="300"/>
              </a:spcAft>
            </a:pPr>
            <a:r>
              <a:rPr lang="en-US" sz="1200" dirty="0" smtClean="0">
                <a:solidFill>
                  <a:srgbClr val="000000"/>
                </a:solidFill>
              </a:rPr>
              <a:t>Similar to many existing bills over two, densely packed pages.</a:t>
            </a:r>
            <a:endParaRPr lang="en-US" sz="1200" dirty="0">
              <a:solidFill>
                <a:srgbClr val="000000"/>
              </a:solidFill>
            </a:endParaRPr>
          </a:p>
        </p:txBody>
      </p:sp>
      <p:sp>
        <p:nvSpPr>
          <p:cNvPr id="5" name="Text Placeholder 4"/>
          <p:cNvSpPr>
            <a:spLocks noGrp="1"/>
          </p:cNvSpPr>
          <p:nvPr>
            <p:ph type="body" sz="quarter" idx="14"/>
          </p:nvPr>
        </p:nvSpPr>
        <p:spPr>
          <a:xfrm>
            <a:off x="507989" y="1071849"/>
            <a:ext cx="11204585" cy="2265056"/>
          </a:xfrm>
        </p:spPr>
        <p:txBody>
          <a:bodyPr numCol="1"/>
          <a:lstStyle/>
          <a:p>
            <a:pPr>
              <a:spcAft>
                <a:spcPts val="600"/>
              </a:spcAft>
            </a:pPr>
            <a:r>
              <a:rPr lang="en-US" b="1" dirty="0"/>
              <a:t>We designed four bills which varied in length, layout and the number of additional elements on the bill</a:t>
            </a:r>
            <a:r>
              <a:rPr lang="en-US" b="1" dirty="0" smtClean="0"/>
              <a:t>. </a:t>
            </a:r>
          </a:p>
          <a:p>
            <a:pPr>
              <a:spcAft>
                <a:spcPts val="600"/>
              </a:spcAft>
            </a:pPr>
            <a:r>
              <a:rPr lang="en-AU" sz="1200" dirty="0">
                <a:solidFill>
                  <a:srgbClr val="000000"/>
                </a:solidFill>
              </a:rPr>
              <a:t>The ‘simple bill’ from our previous research </a:t>
            </a:r>
            <a:r>
              <a:rPr lang="en-US" sz="1200" dirty="0">
                <a:solidFill>
                  <a:srgbClr val="000000"/>
                </a:solidFill>
              </a:rPr>
              <a:t>(BETA, 2018), </a:t>
            </a:r>
            <a:r>
              <a:rPr lang="en-AU" sz="1200" dirty="0">
                <a:solidFill>
                  <a:srgbClr val="000000"/>
                </a:solidFill>
              </a:rPr>
              <a:t>was the starting point for all 4 bills developed for this trial. To design a ‘comprehensive bill’, we reviewed many bills in the market, and drew on key ideas from our literature review and from stakeholder submissions. The ‘basic bill’ was stripped back to minimum essential information.</a:t>
            </a:r>
          </a:p>
          <a:p>
            <a:pPr>
              <a:spcAft>
                <a:spcPts val="600"/>
              </a:spcAft>
            </a:pPr>
            <a:r>
              <a:rPr lang="en-US" sz="1200" dirty="0" smtClean="0">
                <a:solidFill>
                  <a:srgbClr val="000000"/>
                </a:solidFill>
              </a:rPr>
              <a:t>In </a:t>
            </a:r>
            <a:r>
              <a:rPr lang="en-US" sz="1200" dirty="0">
                <a:solidFill>
                  <a:srgbClr val="000000"/>
                </a:solidFill>
              </a:rPr>
              <a:t>all the bills tested, we set out to make the information as clear and as easy to understand as possible, based on principles established in the existing literature. Thus, we tested well-designed prototypes, not genuine bills. </a:t>
            </a:r>
            <a:r>
              <a:rPr lang="en-US" sz="1200" dirty="0" smtClean="0">
                <a:solidFill>
                  <a:srgbClr val="000000"/>
                </a:solidFill>
              </a:rPr>
              <a:t>Each </a:t>
            </a:r>
            <a:r>
              <a:rPr lang="en-US" sz="1200" dirty="0">
                <a:solidFill>
                  <a:srgbClr val="000000"/>
                </a:solidFill>
              </a:rPr>
              <a:t>bill element was kept constant across designs </a:t>
            </a:r>
            <a:r>
              <a:rPr lang="en-US" sz="1200" dirty="0" smtClean="0">
                <a:solidFill>
                  <a:srgbClr val="000000"/>
                </a:solidFill>
              </a:rPr>
              <a:t>so </a:t>
            </a:r>
            <a:r>
              <a:rPr lang="en-US" sz="1200" dirty="0">
                <a:solidFill>
                  <a:srgbClr val="000000"/>
                </a:solidFill>
              </a:rPr>
              <a:t>we could isolate the impact of specific changes to bill length or layout. </a:t>
            </a:r>
            <a:r>
              <a:rPr lang="en-AU" sz="1200" dirty="0" smtClean="0">
                <a:solidFill>
                  <a:srgbClr val="000000"/>
                </a:solidFill>
              </a:rPr>
              <a:t>In </a:t>
            </a:r>
            <a:r>
              <a:rPr lang="en-AU" sz="1200" dirty="0">
                <a:solidFill>
                  <a:srgbClr val="000000"/>
                </a:solidFill>
              </a:rPr>
              <a:t>subsequent </a:t>
            </a:r>
            <a:r>
              <a:rPr lang="en-AU" sz="1200" dirty="0" smtClean="0">
                <a:solidFill>
                  <a:srgbClr val="000000"/>
                </a:solidFill>
              </a:rPr>
              <a:t>trials, we </a:t>
            </a:r>
            <a:r>
              <a:rPr lang="en-AU" sz="1200" dirty="0">
                <a:solidFill>
                  <a:srgbClr val="000000"/>
                </a:solidFill>
              </a:rPr>
              <a:t>tested the impact of including individual elements (such as a plan summary) or we tested variations in the design of that element (such as the past usage chart). </a:t>
            </a:r>
          </a:p>
          <a:p>
            <a:pPr>
              <a:spcAft>
                <a:spcPts val="600"/>
              </a:spcAft>
            </a:pPr>
            <a:r>
              <a:rPr lang="en-US" sz="1200" dirty="0" smtClean="0">
                <a:solidFill>
                  <a:srgbClr val="000000"/>
                </a:solidFill>
              </a:rPr>
              <a:t>Respondents </a:t>
            </a:r>
            <a:r>
              <a:rPr lang="en-US" sz="1200" dirty="0">
                <a:solidFill>
                  <a:srgbClr val="000000"/>
                </a:solidFill>
              </a:rPr>
              <a:t>were randomly assigned to view one prototype </a:t>
            </a:r>
            <a:r>
              <a:rPr lang="en-US" sz="1200" dirty="0" smtClean="0">
                <a:solidFill>
                  <a:srgbClr val="000000"/>
                </a:solidFill>
              </a:rPr>
              <a:t>bill – described below – </a:t>
            </a:r>
            <a:r>
              <a:rPr lang="en-US" sz="1200" dirty="0">
                <a:solidFill>
                  <a:srgbClr val="000000"/>
                </a:solidFill>
              </a:rPr>
              <a:t>and were able to refer to it to answer </a:t>
            </a:r>
            <a:r>
              <a:rPr lang="en-US" sz="1200" dirty="0" smtClean="0">
                <a:solidFill>
                  <a:srgbClr val="000000"/>
                </a:solidFill>
              </a:rPr>
              <a:t>a series of comprehension questions.</a:t>
            </a:r>
            <a:endParaRPr lang="en-US" sz="1200" dirty="0">
              <a:solidFill>
                <a:srgbClr val="000000"/>
              </a:solidFill>
            </a:endParaRPr>
          </a:p>
          <a:p>
            <a:pPr>
              <a:spcAft>
                <a:spcPts val="600"/>
              </a:spcAft>
            </a:pPr>
            <a:endParaRPr lang="en-US" sz="1200" dirty="0">
              <a:solidFill>
                <a:srgbClr val="000000"/>
              </a:solidFill>
            </a:endParaRPr>
          </a:p>
          <a:p>
            <a:pPr>
              <a:spcBef>
                <a:spcPts val="0"/>
              </a:spcBef>
            </a:pPr>
            <a:endParaRPr lang="en-AU" sz="1200" dirty="0">
              <a:solidFill>
                <a:srgbClr val="000000"/>
              </a:solidFill>
            </a:endParaRPr>
          </a:p>
          <a:p>
            <a:pPr marL="171450" indent="-171450">
              <a:spcBef>
                <a:spcPts val="0"/>
              </a:spcBef>
              <a:buFont typeface="Arial" panose="020B0604020202020204" pitchFamily="34" charset="0"/>
              <a:buChar char="•"/>
            </a:pPr>
            <a:endParaRPr lang="en-US" sz="12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dirty="0" smtClean="0"/>
              <a:t>We tested the length and layout of well-designed bills</a:t>
            </a:r>
            <a:endParaRPr lang="en-AU" dirty="0"/>
          </a:p>
        </p:txBody>
      </p:sp>
    </p:spTree>
    <p:extLst>
      <p:ext uri="{BB962C8B-B14F-4D97-AF65-F5344CB8AC3E}">
        <p14:creationId xmlns:p14="http://schemas.microsoft.com/office/powerpoint/2010/main" val="288651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11299823" y="6532580"/>
            <a:ext cx="412751"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pic>
        <p:nvPicPr>
          <p:cNvPr id="6" name="Picture 5" descr="The picture shows two pages of the comprehensive bill used in the trial.  Key elements of the bill are highlighted including:&#10;Total energy used, usage discount, peak timing, report emergency, NMI, amount and due date, discount applied, and BPAY details. " title="Comprehensive bill"/>
          <p:cNvPicPr>
            <a:picLocks noChangeAspect="1"/>
          </p:cNvPicPr>
          <p:nvPr/>
        </p:nvPicPr>
        <p:blipFill>
          <a:blip r:embed="rId2"/>
          <a:stretch>
            <a:fillRect/>
          </a:stretch>
        </p:blipFill>
        <p:spPr>
          <a:xfrm>
            <a:off x="1042798" y="1239852"/>
            <a:ext cx="9668255" cy="5120640"/>
          </a:xfrm>
          <a:prstGeom prst="rect">
            <a:avLst/>
          </a:prstGeom>
        </p:spPr>
      </p:pic>
      <p:sp>
        <p:nvSpPr>
          <p:cNvPr id="2" name="Title 1">
            <a:extLst>
              <a:ext uri="{FF2B5EF4-FFF2-40B4-BE49-F238E27FC236}">
                <a16:creationId xmlns:a16="http://schemas.microsoft.com/office/drawing/2014/main" id="{67B5A81F-93FE-F641-8187-E000434440CF}"/>
              </a:ext>
            </a:extLst>
          </p:cNvPr>
          <p:cNvSpPr>
            <a:spLocks noGrp="1"/>
          </p:cNvSpPr>
          <p:nvPr>
            <p:ph type="title"/>
          </p:nvPr>
        </p:nvSpPr>
        <p:spPr>
          <a:xfrm>
            <a:off x="479425" y="476250"/>
            <a:ext cx="11233150" cy="387798"/>
          </a:xfrm>
        </p:spPr>
        <p:txBody>
          <a:bodyPr/>
          <a:lstStyle/>
          <a:p>
            <a:r>
              <a:rPr lang="en-US" dirty="0"/>
              <a:t>Bill 1: </a:t>
            </a:r>
            <a:r>
              <a:rPr lang="en-US" dirty="0" smtClean="0"/>
              <a:t>Comprehensive bill (control </a:t>
            </a:r>
            <a:r>
              <a:rPr lang="en-US" dirty="0"/>
              <a:t>group</a:t>
            </a:r>
            <a:r>
              <a:rPr lang="en-US" dirty="0" smtClean="0"/>
              <a:t>)</a:t>
            </a:r>
            <a:endParaRPr lang="en-AU" dirty="0"/>
          </a:p>
        </p:txBody>
      </p:sp>
    </p:spTree>
    <p:extLst>
      <p:ext uri="{BB962C8B-B14F-4D97-AF65-F5344CB8AC3E}">
        <p14:creationId xmlns:p14="http://schemas.microsoft.com/office/powerpoint/2010/main" val="2615537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4" name="Picture 3" descr="The picture shows the 3 page structured comprehensive bill used in the trial. " title="Structured comprehensive bill "/>
          <p:cNvPicPr>
            <a:picLocks noChangeAspect="1"/>
          </p:cNvPicPr>
          <p:nvPr/>
        </p:nvPicPr>
        <p:blipFill>
          <a:blip r:embed="rId2"/>
          <a:stretch>
            <a:fillRect/>
          </a:stretch>
        </p:blipFill>
        <p:spPr>
          <a:xfrm>
            <a:off x="479425" y="1018890"/>
            <a:ext cx="11266384" cy="5358848"/>
          </a:xfrm>
          <a:prstGeom prst="rect">
            <a:avLst/>
          </a:prstGeom>
        </p:spPr>
      </p:pic>
      <p:sp>
        <p:nvSpPr>
          <p:cNvPr id="2" name="Title 1"/>
          <p:cNvSpPr>
            <a:spLocks noGrp="1"/>
          </p:cNvSpPr>
          <p:nvPr>
            <p:ph type="title"/>
          </p:nvPr>
        </p:nvSpPr>
        <p:spPr/>
        <p:txBody>
          <a:bodyPr/>
          <a:lstStyle/>
          <a:p>
            <a:r>
              <a:rPr lang="en-AU" dirty="0"/>
              <a:t>Bill 2: Structured comprehensive bill (3 pages)</a:t>
            </a:r>
          </a:p>
        </p:txBody>
      </p:sp>
    </p:spTree>
    <p:extLst>
      <p:ext uri="{BB962C8B-B14F-4D97-AF65-F5344CB8AC3E}">
        <p14:creationId xmlns:p14="http://schemas.microsoft.com/office/powerpoint/2010/main" val="2919551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17</a:t>
            </a:fld>
            <a:endParaRPr lang="en-AU"/>
          </a:p>
        </p:txBody>
      </p:sp>
      <p:pic>
        <p:nvPicPr>
          <p:cNvPr id="4" name="Picture 3" descr="The photo shows 3 separate phones. A is how the bill would have looked if received as an email,  B how the bill would have looked on a mobile device and C is the attachment that participants receive when they clicked on a relevant link. " title="Email-style bill "/>
          <p:cNvPicPr>
            <a:picLocks noChangeAspect="1"/>
          </p:cNvPicPr>
          <p:nvPr/>
        </p:nvPicPr>
        <p:blipFill>
          <a:blip r:embed="rId2"/>
          <a:stretch>
            <a:fillRect/>
          </a:stretch>
        </p:blipFill>
        <p:spPr>
          <a:xfrm>
            <a:off x="479425" y="979262"/>
            <a:ext cx="11327350" cy="5438103"/>
          </a:xfrm>
          <a:prstGeom prst="rect">
            <a:avLst/>
          </a:prstGeom>
        </p:spPr>
      </p:pic>
      <p:sp>
        <p:nvSpPr>
          <p:cNvPr id="2" name="Title 1"/>
          <p:cNvSpPr>
            <a:spLocks noGrp="1"/>
          </p:cNvSpPr>
          <p:nvPr>
            <p:ph type="title"/>
          </p:nvPr>
        </p:nvSpPr>
        <p:spPr/>
        <p:txBody>
          <a:bodyPr/>
          <a:lstStyle/>
          <a:p>
            <a:r>
              <a:rPr lang="en-AU" dirty="0"/>
              <a:t>Bill 3: Email-style bill (with link to further information)</a:t>
            </a:r>
          </a:p>
        </p:txBody>
      </p:sp>
    </p:spTree>
    <p:extLst>
      <p:ext uri="{BB962C8B-B14F-4D97-AF65-F5344CB8AC3E}">
        <p14:creationId xmlns:p14="http://schemas.microsoft.com/office/powerpoint/2010/main" val="208108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4" name="Picture 3" descr="The picture shows the 2 pages of the basic bill. There is also two smaller pages of some of the items that were not included in the basic bill with red crosses over these. " title="Basic Bill"/>
          <p:cNvPicPr>
            <a:picLocks noChangeAspect="1"/>
          </p:cNvPicPr>
          <p:nvPr/>
        </p:nvPicPr>
        <p:blipFill>
          <a:blip r:embed="rId2"/>
          <a:stretch>
            <a:fillRect/>
          </a:stretch>
        </p:blipFill>
        <p:spPr>
          <a:xfrm>
            <a:off x="513252" y="1531161"/>
            <a:ext cx="11199323" cy="4858933"/>
          </a:xfrm>
          <a:prstGeom prst="rect">
            <a:avLst/>
          </a:prstGeom>
        </p:spPr>
      </p:pic>
      <p:sp>
        <p:nvSpPr>
          <p:cNvPr id="11" name="Rectangle 10"/>
          <p:cNvSpPr/>
          <p:nvPr/>
        </p:nvSpPr>
        <p:spPr>
          <a:xfrm>
            <a:off x="479424" y="1052091"/>
            <a:ext cx="4173902" cy="2446824"/>
          </a:xfrm>
          <a:prstGeom prst="rect">
            <a:avLst/>
          </a:prstGeom>
        </p:spPr>
        <p:txBody>
          <a:bodyPr wrap="square">
            <a:spAutoFit/>
          </a:bodyPr>
          <a:lstStyle/>
          <a:p>
            <a:pPr algn="just">
              <a:spcAft>
                <a:spcPts val="600"/>
              </a:spcAft>
            </a:pPr>
            <a:r>
              <a:rPr lang="en-AU" sz="1600" b="1" dirty="0">
                <a:solidFill>
                  <a:schemeClr val="accent1"/>
                </a:solidFill>
              </a:rPr>
              <a:t>What’s in and what’s out?</a:t>
            </a:r>
          </a:p>
          <a:p>
            <a:pPr algn="just"/>
            <a:r>
              <a:rPr lang="en-AU" sz="1200" dirty="0">
                <a:solidFill>
                  <a:schemeClr val="tx2"/>
                </a:solidFill>
              </a:rPr>
              <a:t>The basic bill retained essential information:</a:t>
            </a:r>
          </a:p>
          <a:p>
            <a:pPr marL="171450" indent="-171450" algn="just">
              <a:buFont typeface="Arial" panose="020B0604020202020204" pitchFamily="34" charset="0"/>
              <a:buChar char="•"/>
            </a:pPr>
            <a:r>
              <a:rPr lang="en-AU" sz="1200" dirty="0">
                <a:solidFill>
                  <a:schemeClr val="tx2"/>
                </a:solidFill>
              </a:rPr>
              <a:t>How much, when and how to pay</a:t>
            </a:r>
          </a:p>
          <a:p>
            <a:pPr marL="171450" indent="-171450" algn="just">
              <a:buFont typeface="Arial" panose="020B0604020202020204" pitchFamily="34" charset="0"/>
              <a:buChar char="•"/>
            </a:pPr>
            <a:r>
              <a:rPr lang="en-AU" sz="1200" dirty="0">
                <a:solidFill>
                  <a:schemeClr val="tx2"/>
                </a:solidFill>
              </a:rPr>
              <a:t>The detailed charges table</a:t>
            </a:r>
          </a:p>
          <a:p>
            <a:pPr marL="171450" indent="-171450" algn="just">
              <a:buFont typeface="Arial" panose="020B0604020202020204" pitchFamily="34" charset="0"/>
              <a:buChar char="•"/>
            </a:pPr>
            <a:r>
              <a:rPr lang="en-AU" sz="1200" dirty="0">
                <a:solidFill>
                  <a:schemeClr val="tx2"/>
                </a:solidFill>
              </a:rPr>
              <a:t>‘Need help?’ contact details</a:t>
            </a:r>
          </a:p>
          <a:p>
            <a:pPr algn="just"/>
            <a:endParaRPr lang="en-AU" sz="1200" dirty="0">
              <a:solidFill>
                <a:schemeClr val="tx2"/>
              </a:solidFill>
            </a:endParaRPr>
          </a:p>
          <a:p>
            <a:pPr algn="just"/>
            <a:r>
              <a:rPr lang="en-AU" sz="1200" dirty="0">
                <a:solidFill>
                  <a:schemeClr val="tx2"/>
                </a:solidFill>
              </a:rPr>
              <a:t>The basic bill did not have: </a:t>
            </a:r>
          </a:p>
          <a:p>
            <a:pPr marL="171450" indent="-171450" algn="just">
              <a:buFont typeface="Arial" panose="020B0604020202020204" pitchFamily="34" charset="0"/>
              <a:buChar char="•"/>
            </a:pPr>
            <a:r>
              <a:rPr lang="en-AU" sz="1200" dirty="0">
                <a:solidFill>
                  <a:schemeClr val="tx2"/>
                </a:solidFill>
              </a:rPr>
              <a:t>The </a:t>
            </a:r>
            <a:r>
              <a:rPr lang="en-US" sz="1200" dirty="0">
                <a:solidFill>
                  <a:schemeClr val="tx2"/>
                </a:solidFill>
              </a:rPr>
              <a:t>plan summary</a:t>
            </a:r>
          </a:p>
          <a:p>
            <a:pPr marL="171450" indent="-171450" algn="just">
              <a:buFont typeface="Arial" panose="020B0604020202020204" pitchFamily="34" charset="0"/>
              <a:buChar char="•"/>
            </a:pPr>
            <a:r>
              <a:rPr lang="en-US" sz="1200" dirty="0" smtClean="0">
                <a:solidFill>
                  <a:schemeClr val="tx2"/>
                </a:solidFill>
              </a:rPr>
              <a:t>Past energy usage, benchmarks or solar exports</a:t>
            </a:r>
            <a:endParaRPr lang="en-US" sz="1200" dirty="0">
              <a:solidFill>
                <a:schemeClr val="tx2"/>
              </a:solidFill>
            </a:endParaRPr>
          </a:p>
          <a:p>
            <a:pPr marL="171450" indent="-171450" algn="just">
              <a:buFont typeface="Arial" panose="020B0604020202020204" pitchFamily="34" charset="0"/>
              <a:buChar char="•"/>
            </a:pPr>
            <a:r>
              <a:rPr lang="en-US" sz="1200" dirty="0">
                <a:solidFill>
                  <a:schemeClr val="tx2"/>
                </a:solidFill>
              </a:rPr>
              <a:t>The ‘best offer’</a:t>
            </a:r>
          </a:p>
          <a:p>
            <a:pPr marL="171450" indent="-171450" algn="just">
              <a:buFont typeface="Arial" panose="020B0604020202020204" pitchFamily="34" charset="0"/>
              <a:buChar char="•"/>
            </a:pPr>
            <a:r>
              <a:rPr lang="en-US" sz="1200" dirty="0">
                <a:solidFill>
                  <a:schemeClr val="tx2"/>
                </a:solidFill>
              </a:rPr>
              <a:t>Definitions of technical terms</a:t>
            </a:r>
          </a:p>
          <a:p>
            <a:pPr marL="171450" indent="-171450" algn="just">
              <a:buFont typeface="Arial" panose="020B0604020202020204" pitchFamily="34" charset="0"/>
              <a:buChar char="•"/>
            </a:pPr>
            <a:endParaRPr lang="en-US" sz="1200" dirty="0">
              <a:solidFill>
                <a:schemeClr val="tx2"/>
              </a:solidFill>
            </a:endParaRPr>
          </a:p>
        </p:txBody>
      </p:sp>
      <p:sp>
        <p:nvSpPr>
          <p:cNvPr id="2" name="Title 1"/>
          <p:cNvSpPr>
            <a:spLocks noGrp="1"/>
          </p:cNvSpPr>
          <p:nvPr>
            <p:ph type="title"/>
          </p:nvPr>
        </p:nvSpPr>
        <p:spPr/>
        <p:txBody>
          <a:bodyPr/>
          <a:lstStyle/>
          <a:p>
            <a:r>
              <a:rPr lang="en-AU" dirty="0"/>
              <a:t>Bill 4: Basic bill (2 </a:t>
            </a:r>
            <a:r>
              <a:rPr lang="en-AU" dirty="0" smtClean="0"/>
              <a:t>pages </a:t>
            </a:r>
            <a:r>
              <a:rPr lang="en-AU" dirty="0"/>
              <a:t>with limited </a:t>
            </a:r>
            <a:r>
              <a:rPr lang="en-AU" dirty="0" smtClean="0"/>
              <a:t>content)</a:t>
            </a:r>
            <a:endParaRPr lang="en-AU" dirty="0"/>
          </a:p>
        </p:txBody>
      </p:sp>
    </p:spTree>
    <p:extLst>
      <p:ext uri="{BB962C8B-B14F-4D97-AF65-F5344CB8AC3E}">
        <p14:creationId xmlns:p14="http://schemas.microsoft.com/office/powerpoint/2010/main" val="81405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19</a:t>
            </a:fld>
            <a:endParaRPr lang="en-AU"/>
          </a:p>
        </p:txBody>
      </p:sp>
      <p:sp>
        <p:nvSpPr>
          <p:cNvPr id="66" name="Rectangle 65"/>
          <p:cNvSpPr/>
          <p:nvPr/>
        </p:nvSpPr>
        <p:spPr>
          <a:xfrm>
            <a:off x="1492593" y="5987728"/>
            <a:ext cx="9979104" cy="830997"/>
          </a:xfrm>
          <a:prstGeom prst="rect">
            <a:avLst/>
          </a:prstGeom>
          <a:ln w="28575">
            <a:noFill/>
          </a:ln>
        </p:spPr>
        <p:txBody>
          <a:bodyPr wrap="square">
            <a:spAutoFit/>
          </a:bodyPr>
          <a:lstStyle/>
          <a:p>
            <a:r>
              <a:rPr lang="en-AU" sz="1200" b="1" dirty="0">
                <a:solidFill>
                  <a:schemeClr val="tx2"/>
                </a:solidFill>
              </a:rPr>
              <a:t>Caveats: 1) We designed our </a:t>
            </a:r>
            <a:r>
              <a:rPr lang="en-US" sz="1200" b="1" dirty="0">
                <a:solidFill>
                  <a:schemeClr val="tx2"/>
                </a:solidFill>
              </a:rPr>
              <a:t>survey experiment to attempt to mimic a real-life situation. Nonetheless, respondents’ comprehension in an online survey setting may be different from energy consumers’ comprehension in real life. </a:t>
            </a:r>
            <a:br>
              <a:rPr lang="en-US" sz="1200" b="1" dirty="0">
                <a:solidFill>
                  <a:schemeClr val="tx2"/>
                </a:solidFill>
              </a:rPr>
            </a:br>
            <a:r>
              <a:rPr lang="en-US" sz="1200" b="1" dirty="0">
                <a:solidFill>
                  <a:schemeClr val="tx2"/>
                </a:solidFill>
              </a:rPr>
              <a:t>2) </a:t>
            </a:r>
            <a:r>
              <a:rPr lang="en-AU" sz="1200" b="1" dirty="0">
                <a:solidFill>
                  <a:schemeClr val="tx2"/>
                </a:solidFill>
              </a:rPr>
              <a:t>The percentage for each group may be affected by responses from </a:t>
            </a:r>
            <a:r>
              <a:rPr lang="en-US" sz="1200" b="1" dirty="0">
                <a:solidFill>
                  <a:schemeClr val="tx2"/>
                </a:solidFill>
              </a:rPr>
              <a:t>‘non-genuine’ participants however, the differences between these groups are robust to any such responses. </a:t>
            </a:r>
          </a:p>
        </p:txBody>
      </p:sp>
      <p:grpSp>
        <p:nvGrpSpPr>
          <p:cNvPr id="68" name="Group 67" descr="Exclamation icon"/>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69"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70" name="Group 69"/>
            <p:cNvGrpSpPr/>
            <p:nvPr/>
          </p:nvGrpSpPr>
          <p:grpSpPr>
            <a:xfrm>
              <a:off x="9151509" y="6077685"/>
              <a:ext cx="42051" cy="182037"/>
              <a:chOff x="9955172" y="6297400"/>
              <a:chExt cx="42051" cy="182037"/>
            </a:xfrm>
            <a:grpFill/>
          </p:grpSpPr>
          <p:sp>
            <p:nvSpPr>
              <p:cNvPr id="71"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72"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pic>
        <p:nvPicPr>
          <p:cNvPr id="8" name="Picture 7" descr="There is a bar chart that shows the % correct bill comprehension for the different bill types. The results are as follows:&#10;- comprehensive (control) 67%&#10;- structured comprehensive 65%&#10;- email 66%&#10;- basic 65%" title="% correct bill comprehension"/>
          <p:cNvPicPr>
            <a:picLocks noChangeAspect="1"/>
          </p:cNvPicPr>
          <p:nvPr/>
        </p:nvPicPr>
        <p:blipFill>
          <a:blip r:embed="rId3"/>
          <a:stretch>
            <a:fillRect/>
          </a:stretch>
        </p:blipFill>
        <p:spPr>
          <a:xfrm>
            <a:off x="6703814" y="1545367"/>
            <a:ext cx="5206435" cy="4359018"/>
          </a:xfrm>
          <a:prstGeom prst="rect">
            <a:avLst/>
          </a:prstGeom>
        </p:spPr>
      </p:pic>
      <p:sp>
        <p:nvSpPr>
          <p:cNvPr id="5" name="Text Placeholder 4"/>
          <p:cNvSpPr>
            <a:spLocks noGrp="1"/>
          </p:cNvSpPr>
          <p:nvPr>
            <p:ph type="body" sz="quarter" idx="14"/>
          </p:nvPr>
        </p:nvSpPr>
        <p:spPr>
          <a:xfrm>
            <a:off x="479423" y="1545367"/>
            <a:ext cx="5772521" cy="4388431"/>
          </a:xfrm>
        </p:spPr>
        <p:txBody>
          <a:bodyPr/>
          <a:lstStyle/>
          <a:p>
            <a:pPr algn="just">
              <a:spcAft>
                <a:spcPts val="600"/>
              </a:spcAft>
            </a:pPr>
            <a:r>
              <a:rPr lang="en-US" sz="1200" dirty="0">
                <a:solidFill>
                  <a:srgbClr val="000000"/>
                </a:solidFill>
              </a:rPr>
              <a:t>Respondents were able to refer to their bill to answer 9 questions that tested: </a:t>
            </a:r>
          </a:p>
          <a:p>
            <a:pPr marL="285750" indent="-285750" algn="just">
              <a:spcBef>
                <a:spcPts val="0"/>
              </a:spcBef>
              <a:spcAft>
                <a:spcPts val="600"/>
              </a:spcAft>
              <a:buFont typeface="Arial" panose="020B0604020202020204" pitchFamily="34" charset="0"/>
              <a:buChar char="•"/>
            </a:pPr>
            <a:r>
              <a:rPr lang="en-US" sz="1200" dirty="0">
                <a:solidFill>
                  <a:schemeClr val="tx1"/>
                </a:solidFill>
              </a:rPr>
              <a:t>comprehension of payment information (amount, date, payment methods</a:t>
            </a:r>
            <a:r>
              <a:rPr lang="en-US" sz="1200" dirty="0" smtClean="0">
                <a:solidFill>
                  <a:schemeClr val="tx1"/>
                </a:solidFill>
              </a:rPr>
              <a:t>),</a:t>
            </a:r>
            <a:endParaRPr lang="en-US" sz="1200" dirty="0">
              <a:solidFill>
                <a:schemeClr val="tx1"/>
              </a:solidFill>
            </a:endParaRPr>
          </a:p>
          <a:p>
            <a:pPr marL="285750" indent="-285750" algn="just">
              <a:spcBef>
                <a:spcPts val="0"/>
              </a:spcBef>
              <a:spcAft>
                <a:spcPts val="600"/>
              </a:spcAft>
              <a:buFont typeface="Arial" panose="020B0604020202020204" pitchFamily="34" charset="0"/>
              <a:buChar char="•"/>
            </a:pPr>
            <a:r>
              <a:rPr lang="en-US" sz="1200" dirty="0">
                <a:solidFill>
                  <a:schemeClr val="tx1"/>
                </a:solidFill>
              </a:rPr>
              <a:t>ability to correctly identify important details (NMI, contact numbers</a:t>
            </a:r>
            <a:r>
              <a:rPr lang="en-US" sz="1200" dirty="0" smtClean="0">
                <a:solidFill>
                  <a:schemeClr val="tx1"/>
                </a:solidFill>
              </a:rPr>
              <a:t>), </a:t>
            </a:r>
            <a:endParaRPr lang="en-US" sz="1200" dirty="0">
              <a:solidFill>
                <a:schemeClr val="tx1"/>
              </a:solidFill>
            </a:endParaRPr>
          </a:p>
          <a:p>
            <a:pPr marL="285750" indent="-285750" algn="just">
              <a:spcBef>
                <a:spcPts val="0"/>
              </a:spcBef>
              <a:spcAft>
                <a:spcPts val="600"/>
              </a:spcAft>
              <a:buFont typeface="Arial" panose="020B0604020202020204" pitchFamily="34" charset="0"/>
              <a:buChar char="•"/>
            </a:pPr>
            <a:r>
              <a:rPr lang="en-US" sz="1200" dirty="0">
                <a:solidFill>
                  <a:schemeClr val="tx1"/>
                </a:solidFill>
              </a:rPr>
              <a:t>understanding of how their bill was </a:t>
            </a:r>
            <a:r>
              <a:rPr lang="en-US" sz="1200" dirty="0" smtClean="0">
                <a:solidFill>
                  <a:schemeClr val="tx1"/>
                </a:solidFill>
              </a:rPr>
              <a:t>calculated.</a:t>
            </a:r>
            <a:endParaRPr lang="en-US" sz="1200" dirty="0">
              <a:solidFill>
                <a:schemeClr val="tx1"/>
              </a:solidFill>
            </a:endParaRPr>
          </a:p>
          <a:p>
            <a:pPr>
              <a:spcBef>
                <a:spcPts val="0"/>
              </a:spcBef>
            </a:pPr>
            <a:endParaRPr lang="en-AU" sz="1200" dirty="0">
              <a:solidFill>
                <a:schemeClr val="tx1"/>
              </a:solidFill>
            </a:endParaRPr>
          </a:p>
          <a:p>
            <a:pPr algn="just">
              <a:spcBef>
                <a:spcPts val="0"/>
              </a:spcBef>
              <a:spcAft>
                <a:spcPts val="600"/>
              </a:spcAft>
            </a:pPr>
            <a:r>
              <a:rPr lang="en-AU" sz="1200" b="1" dirty="0">
                <a:solidFill>
                  <a:schemeClr val="tx1"/>
                </a:solidFill>
              </a:rPr>
              <a:t>For all 4 bill designs, respondents were about equally likely to find the correct answers. </a:t>
            </a:r>
            <a:r>
              <a:rPr lang="en-AU" sz="1200" dirty="0">
                <a:solidFill>
                  <a:schemeClr val="tx1"/>
                </a:solidFill>
              </a:rPr>
              <a:t>This was true regardless of whether the bill design was:</a:t>
            </a:r>
          </a:p>
          <a:p>
            <a:pPr marL="285750" indent="-285750" algn="just">
              <a:spcBef>
                <a:spcPts val="0"/>
              </a:spcBef>
              <a:spcAft>
                <a:spcPts val="600"/>
              </a:spcAft>
              <a:buFont typeface="Arial" panose="020B0604020202020204" pitchFamily="34" charset="0"/>
              <a:buChar char="•"/>
            </a:pPr>
            <a:r>
              <a:rPr lang="en-AU" sz="1200" dirty="0">
                <a:solidFill>
                  <a:schemeClr val="tx1"/>
                </a:solidFill>
              </a:rPr>
              <a:t>re-structured to add more white space,</a:t>
            </a:r>
          </a:p>
          <a:p>
            <a:pPr marL="285750" indent="-285750" algn="just">
              <a:spcBef>
                <a:spcPts val="0"/>
              </a:spcBef>
              <a:spcAft>
                <a:spcPts val="600"/>
              </a:spcAft>
              <a:buFont typeface="Arial" panose="020B0604020202020204" pitchFamily="34" charset="0"/>
              <a:buChar char="•"/>
            </a:pPr>
            <a:r>
              <a:rPr lang="en-AU" sz="1200" dirty="0">
                <a:solidFill>
                  <a:schemeClr val="tx1"/>
                </a:solidFill>
              </a:rPr>
              <a:t>shortened by removing additional content,</a:t>
            </a:r>
          </a:p>
          <a:p>
            <a:pPr marL="285750" indent="-285750" algn="just">
              <a:spcBef>
                <a:spcPts val="0"/>
              </a:spcBef>
              <a:spcAft>
                <a:spcPts val="600"/>
              </a:spcAft>
              <a:buFont typeface="Arial" panose="020B0604020202020204" pitchFamily="34" charset="0"/>
              <a:buChar char="•"/>
            </a:pPr>
            <a:r>
              <a:rPr lang="en-AU" sz="1200" dirty="0">
                <a:solidFill>
                  <a:schemeClr val="tx1"/>
                </a:solidFill>
              </a:rPr>
              <a:t>arranged in a commonly used format in the market, with a link to more information.</a:t>
            </a:r>
          </a:p>
          <a:p>
            <a:pPr algn="just">
              <a:spcBef>
                <a:spcPts val="0"/>
              </a:spcBef>
              <a:spcAft>
                <a:spcPts val="600"/>
              </a:spcAft>
            </a:pPr>
            <a:r>
              <a:rPr lang="en-US" sz="1200" dirty="0">
                <a:solidFill>
                  <a:schemeClr val="tx1"/>
                </a:solidFill>
              </a:rPr>
              <a:t>The scope of this research did not include testing genuine bills used by energy retailers. We reviewed many bills in developing the trial design however testing a handful of genuine bills would have had limited value given that retailers have created many different versions. Furthermore, without some </a:t>
            </a:r>
            <a:r>
              <a:rPr lang="en-US" sz="1200" dirty="0" err="1">
                <a:solidFill>
                  <a:schemeClr val="tx1"/>
                </a:solidFill>
              </a:rPr>
              <a:t>standardisation</a:t>
            </a:r>
            <a:r>
              <a:rPr lang="en-US" sz="1200" dirty="0">
                <a:solidFill>
                  <a:schemeClr val="tx1"/>
                </a:solidFill>
              </a:rPr>
              <a:t> of presentation, if different bills had performed differently, it would not have been possible to determine what bill attribute caused it to perform better than others.</a:t>
            </a:r>
          </a:p>
          <a:p>
            <a:pPr algn="just">
              <a:spcBef>
                <a:spcPts val="0"/>
              </a:spcBef>
              <a:spcAft>
                <a:spcPts val="600"/>
              </a:spcAft>
            </a:pPr>
            <a:r>
              <a:rPr lang="en-US" sz="1200" dirty="0">
                <a:solidFill>
                  <a:schemeClr val="tx1"/>
                </a:solidFill>
              </a:rPr>
              <a:t>Note: We will include the results of a range of secondary outcomes in our final report, to be published later in the year. </a:t>
            </a:r>
            <a:endParaRPr lang="en-AU" sz="1200" dirty="0">
              <a:solidFill>
                <a:schemeClr val="tx1"/>
              </a:solidFill>
            </a:endParaRPr>
          </a:p>
        </p:txBody>
      </p:sp>
      <p:sp>
        <p:nvSpPr>
          <p:cNvPr id="2" name="Title 1"/>
          <p:cNvSpPr>
            <a:spLocks noGrp="1"/>
          </p:cNvSpPr>
          <p:nvPr>
            <p:ph type="title"/>
          </p:nvPr>
        </p:nvSpPr>
        <p:spPr>
          <a:xfrm>
            <a:off x="479425" y="476250"/>
            <a:ext cx="11233150" cy="775597"/>
          </a:xfrm>
        </p:spPr>
        <p:txBody>
          <a:bodyPr/>
          <a:lstStyle/>
          <a:p>
            <a:r>
              <a:rPr lang="en-AU" dirty="0"/>
              <a:t>In a well-designed bill, the overall length and layout isn’t a big barrier</a:t>
            </a:r>
          </a:p>
        </p:txBody>
      </p:sp>
    </p:spTree>
    <p:extLst>
      <p:ext uri="{BB962C8B-B14F-4D97-AF65-F5344CB8AC3E}">
        <p14:creationId xmlns:p14="http://schemas.microsoft.com/office/powerpoint/2010/main" val="291967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a:t>
            </a:fld>
            <a:endParaRPr lang="en-AU" dirty="0"/>
          </a:p>
        </p:txBody>
      </p:sp>
      <p:sp>
        <p:nvSpPr>
          <p:cNvPr id="6" name="Text Placeholder 3"/>
          <p:cNvSpPr txBox="1">
            <a:spLocks/>
          </p:cNvSpPr>
          <p:nvPr/>
        </p:nvSpPr>
        <p:spPr>
          <a:xfrm>
            <a:off x="8670148" y="2707358"/>
            <a:ext cx="2988000" cy="27543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b="0" dirty="0" smtClean="0"/>
              <a:t>Behavioural </a:t>
            </a:r>
            <a:r>
              <a:rPr lang="en-US" sz="1200" b="0" dirty="0"/>
              <a:t>insights apply behavioural </a:t>
            </a:r>
            <a:r>
              <a:rPr lang="en-US" sz="1200" b="0" dirty="0" smtClean="0"/>
              <a:t>concepts </a:t>
            </a:r>
            <a:r>
              <a:rPr lang="en-US" sz="1200" b="0" dirty="0"/>
              <a:t>to the real world </a:t>
            </a:r>
            <a:r>
              <a:rPr lang="en-US" sz="1200" b="0" dirty="0" smtClean="0"/>
              <a:t>by drawing </a:t>
            </a:r>
            <a:r>
              <a:rPr lang="en-US" sz="1200" b="0" dirty="0"/>
              <a:t>on empirically-tested results. These new tools can inform the design </a:t>
            </a:r>
            <a:r>
              <a:rPr lang="en-US" sz="1200" b="0" dirty="0" smtClean="0"/>
              <a:t>of government </a:t>
            </a:r>
            <a:r>
              <a:rPr lang="en-US" sz="1200" b="0" dirty="0"/>
              <a:t>interventions to improve the welfare of citizens.</a:t>
            </a:r>
          </a:p>
          <a:p>
            <a:pPr marL="0" indent="0" algn="just">
              <a:buNone/>
            </a:pPr>
            <a:r>
              <a:rPr lang="en-US" sz="1200" b="0" dirty="0"/>
              <a:t>Rather than expect citizens to be optimal decision makers, drawing on </a:t>
            </a:r>
            <a:r>
              <a:rPr lang="en-US" sz="1200" b="0" dirty="0" smtClean="0"/>
              <a:t>behavioural insights </a:t>
            </a:r>
            <a:r>
              <a:rPr lang="en-US" sz="1200" b="0" dirty="0"/>
              <a:t>ensures policy makers will design policies that go with the grain of </a:t>
            </a:r>
            <a:r>
              <a:rPr lang="en-US" sz="1200" b="0" dirty="0" smtClean="0"/>
              <a:t>human </a:t>
            </a:r>
            <a:r>
              <a:rPr lang="en-US" sz="1200" b="0" dirty="0" err="1" smtClean="0"/>
              <a:t>behaviour</a:t>
            </a:r>
            <a:r>
              <a:rPr lang="en-US" sz="1200" b="0" dirty="0"/>
              <a:t>. </a:t>
            </a:r>
            <a:endParaRPr lang="en-AU" sz="2400" b="0" dirty="0"/>
          </a:p>
        </p:txBody>
      </p:sp>
      <p:sp>
        <p:nvSpPr>
          <p:cNvPr id="10" name="Text Placeholder 3"/>
          <p:cNvSpPr txBox="1">
            <a:spLocks/>
          </p:cNvSpPr>
          <p:nvPr/>
        </p:nvSpPr>
        <p:spPr>
          <a:xfrm>
            <a:off x="8670148" y="1130531"/>
            <a:ext cx="2988000" cy="1312525"/>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smtClean="0"/>
              <a:t>Why is it useful for public policy?</a:t>
            </a:r>
          </a:p>
        </p:txBody>
      </p:sp>
      <p:sp>
        <p:nvSpPr>
          <p:cNvPr id="5" name="Text Placeholder 3"/>
          <p:cNvSpPr txBox="1">
            <a:spLocks/>
          </p:cNvSpPr>
          <p:nvPr/>
        </p:nvSpPr>
        <p:spPr>
          <a:xfrm>
            <a:off x="4602000" y="2738070"/>
            <a:ext cx="2988000" cy="27543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b="0" dirty="0"/>
              <a:t>Economics has traditionally assumed people always make decisions in their best interests. Behavioural </a:t>
            </a:r>
            <a:r>
              <a:rPr lang="en-US" sz="1200" b="0" dirty="0" smtClean="0"/>
              <a:t>insights </a:t>
            </a:r>
            <a:r>
              <a:rPr lang="en-US" sz="1200" b="0" dirty="0"/>
              <a:t>challenges this view by providing a more realistic model of human </a:t>
            </a:r>
            <a:r>
              <a:rPr lang="en-US" sz="1200" b="0" dirty="0" err="1"/>
              <a:t>behaviour</a:t>
            </a:r>
            <a:r>
              <a:rPr lang="en-US" sz="1200" b="0" dirty="0"/>
              <a:t>. It </a:t>
            </a:r>
            <a:r>
              <a:rPr lang="en-US" sz="1200" b="0" dirty="0" err="1"/>
              <a:t>recognises</a:t>
            </a:r>
            <a:r>
              <a:rPr lang="en-US" sz="1200" b="0" dirty="0"/>
              <a:t> we are systematically biased (for example, we tend to satisfy our present self rather than planning for the future) and can make decisions that conflict with our own interests.</a:t>
            </a:r>
            <a:endParaRPr lang="en-AU" sz="2400" b="0" dirty="0"/>
          </a:p>
        </p:txBody>
      </p:sp>
      <p:sp>
        <p:nvSpPr>
          <p:cNvPr id="9" name="Text Placeholder 3"/>
          <p:cNvSpPr txBox="1">
            <a:spLocks/>
          </p:cNvSpPr>
          <p:nvPr/>
        </p:nvSpPr>
        <p:spPr>
          <a:xfrm>
            <a:off x="4602000" y="1761137"/>
            <a:ext cx="2908033" cy="681919"/>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a:t>What is behavioural insights?</a:t>
            </a:r>
          </a:p>
        </p:txBody>
      </p:sp>
      <p:sp>
        <p:nvSpPr>
          <p:cNvPr id="4" name="Text Placeholder 3"/>
          <p:cNvSpPr>
            <a:spLocks noGrp="1"/>
          </p:cNvSpPr>
          <p:nvPr>
            <p:ph type="body" sz="quarter" idx="4294967295"/>
          </p:nvPr>
        </p:nvSpPr>
        <p:spPr>
          <a:xfrm>
            <a:off x="479425" y="2738070"/>
            <a:ext cx="2988000" cy="2754312"/>
          </a:xfrm>
        </p:spPr>
        <p:txBody>
          <a:bodyPr/>
          <a:lstStyle/>
          <a:p>
            <a:pPr marL="0" indent="0" algn="just">
              <a:spcBef>
                <a:spcPts val="0"/>
              </a:spcBef>
              <a:buClrTx/>
              <a:buNone/>
              <a:tabLst/>
            </a:pPr>
            <a:r>
              <a:rPr lang="en-US" sz="1200" b="0" spc="-20" dirty="0">
                <a:solidFill>
                  <a:srgbClr val="000000"/>
                </a:solidFill>
                <a:latin typeface="Helvetica" pitchFamily="50" charset="0"/>
              </a:rPr>
              <a:t>The Behavioural Economics Team of the Australian Government, or BETA, is the Australian Government’s </a:t>
            </a:r>
            <a:r>
              <a:rPr lang="en-US" sz="1200" b="0" spc="-20" dirty="0" smtClean="0">
                <a:solidFill>
                  <a:srgbClr val="000000"/>
                </a:solidFill>
                <a:latin typeface="Helvetica" pitchFamily="50" charset="0"/>
              </a:rPr>
              <a:t>central </a:t>
            </a:r>
            <a:r>
              <a:rPr lang="en-US" sz="1200" b="0" spc="-20" dirty="0">
                <a:solidFill>
                  <a:srgbClr val="000000"/>
                </a:solidFill>
                <a:latin typeface="Helvetica" pitchFamily="50" charset="0"/>
              </a:rPr>
              <a:t>unit applying behavioural insights to improve public policy, programs and processes</a:t>
            </a:r>
            <a:r>
              <a:rPr lang="en-US" sz="1200" b="0" spc="-20" dirty="0" smtClean="0">
                <a:solidFill>
                  <a:srgbClr val="000000"/>
                </a:solidFill>
                <a:latin typeface="Helvetica" pitchFamily="50" charset="0"/>
              </a:rPr>
              <a:t>.</a:t>
            </a:r>
            <a:endParaRPr lang="en-US" sz="1200" b="0" spc="-20" dirty="0">
              <a:solidFill>
                <a:srgbClr val="000000"/>
              </a:solidFill>
              <a:latin typeface="Helvetica" pitchFamily="50" charset="0"/>
            </a:endParaRPr>
          </a:p>
          <a:p>
            <a:pPr marL="0" indent="0" algn="just">
              <a:buClrTx/>
              <a:buNone/>
              <a:tabLst/>
            </a:pPr>
            <a:r>
              <a:rPr lang="en-US" sz="1200" b="0" spc="-20" dirty="0" smtClean="0">
                <a:solidFill>
                  <a:srgbClr val="000000"/>
                </a:solidFill>
                <a:latin typeface="Helvetica" pitchFamily="50" charset="0"/>
              </a:rPr>
              <a:t>BETA’s </a:t>
            </a:r>
            <a:r>
              <a:rPr lang="en-US" sz="1200" b="0" spc="-20" dirty="0">
                <a:solidFill>
                  <a:srgbClr val="000000"/>
                </a:solidFill>
                <a:latin typeface="Helvetica" pitchFamily="50" charset="0"/>
              </a:rPr>
              <a:t>mission is to advance the wellbeing of Australians through the application and rigorous evaluation of behavioural insights to public policy and administration.</a:t>
            </a:r>
            <a:endParaRPr lang="en-AU" sz="1200" b="0" spc="-20" dirty="0">
              <a:solidFill>
                <a:srgbClr val="000000"/>
              </a:solidFill>
              <a:latin typeface="Helvetica" pitchFamily="50" charset="0"/>
            </a:endParaRPr>
          </a:p>
          <a:p>
            <a:pPr marL="0" indent="0" algn="just">
              <a:buNone/>
            </a:pPr>
            <a:endParaRPr lang="en-AU" sz="2400" dirty="0"/>
          </a:p>
        </p:txBody>
      </p:sp>
      <p:sp>
        <p:nvSpPr>
          <p:cNvPr id="8" name="Text Placeholder 3"/>
          <p:cNvSpPr txBox="1">
            <a:spLocks/>
          </p:cNvSpPr>
          <p:nvPr/>
        </p:nvSpPr>
        <p:spPr>
          <a:xfrm>
            <a:off x="479425" y="2101446"/>
            <a:ext cx="3402620" cy="341610"/>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smtClean="0"/>
              <a:t>About BETA</a:t>
            </a:r>
          </a:p>
        </p:txBody>
      </p:sp>
      <p:sp>
        <p:nvSpPr>
          <p:cNvPr id="2" name="Title 1"/>
          <p:cNvSpPr>
            <a:spLocks noGrp="1"/>
          </p:cNvSpPr>
          <p:nvPr>
            <p:ph type="title"/>
          </p:nvPr>
        </p:nvSpPr>
        <p:spPr>
          <a:xfrm>
            <a:off x="479425" y="476250"/>
            <a:ext cx="11233150" cy="389979"/>
          </a:xfrm>
        </p:spPr>
        <p:txBody>
          <a:bodyPr/>
          <a:lstStyle/>
          <a:p>
            <a:r>
              <a:rPr lang="en-AU" dirty="0" smtClean="0"/>
              <a:t>BETA and behavioural insights</a:t>
            </a:r>
            <a:endParaRPr lang="en-AU" dirty="0"/>
          </a:p>
        </p:txBody>
      </p:sp>
    </p:spTree>
    <p:extLst>
      <p:ext uri="{BB962C8B-B14F-4D97-AF65-F5344CB8AC3E}">
        <p14:creationId xmlns:p14="http://schemas.microsoft.com/office/powerpoint/2010/main" val="173280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2"/>
          <p:cNvSpPr>
            <a:spLocks noGrp="1"/>
          </p:cNvSpPr>
          <p:nvPr>
            <p:ph type="sldNum" sz="quarter" idx="12"/>
          </p:nvPr>
        </p:nvSpPr>
        <p:spPr>
          <a:xfrm>
            <a:off x="11299823" y="6532580"/>
            <a:ext cx="412751"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8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sp>
        <p:nvSpPr>
          <p:cNvPr id="6" name="Text Placeholder 14"/>
          <p:cNvSpPr>
            <a:spLocks noGrp="1"/>
          </p:cNvSpPr>
          <p:nvPr>
            <p:ph type="body" sz="quarter" idx="14"/>
          </p:nvPr>
        </p:nvSpPr>
        <p:spPr>
          <a:xfrm>
            <a:off x="479425" y="1356191"/>
            <a:ext cx="5348499" cy="4608512"/>
          </a:xfrm>
        </p:spPr>
        <p:txBody>
          <a:bodyPr numCol="1"/>
          <a:lstStyle/>
          <a:p>
            <a:pPr algn="just">
              <a:spcBef>
                <a:spcPts val="0"/>
              </a:spcBef>
              <a:spcAft>
                <a:spcPts val="600"/>
              </a:spcAft>
            </a:pPr>
            <a:r>
              <a:rPr lang="en-US" sz="1200" dirty="0" smtClean="0">
                <a:solidFill>
                  <a:schemeClr val="tx1"/>
                </a:solidFill>
              </a:rPr>
              <a:t>Our </a:t>
            </a:r>
            <a:r>
              <a:rPr lang="en-US" sz="1200" dirty="0">
                <a:solidFill>
                  <a:schemeClr val="tx1"/>
                </a:solidFill>
              </a:rPr>
              <a:t>literature review concluded that several factors contribute to cognitive overload when reading energy bills: consumers’ low energy literacy, complex and inconsistent language, large amounts of information, and confusing layouts. </a:t>
            </a:r>
          </a:p>
          <a:p>
            <a:pPr algn="just">
              <a:spcBef>
                <a:spcPts val="0"/>
              </a:spcBef>
              <a:spcAft>
                <a:spcPts val="600"/>
              </a:spcAft>
            </a:pPr>
            <a:r>
              <a:rPr lang="en-US" sz="1200" dirty="0" smtClean="0">
                <a:solidFill>
                  <a:schemeClr val="tx1"/>
                </a:solidFill>
              </a:rPr>
              <a:t>And yet the shorter ‘basic bill’ performed no better than the others – and perhaps worse on questions related to understanding how the bill was calculated (see table). </a:t>
            </a:r>
          </a:p>
          <a:p>
            <a:pPr algn="just">
              <a:spcBef>
                <a:spcPts val="0"/>
              </a:spcBef>
              <a:spcAft>
                <a:spcPts val="600"/>
              </a:spcAft>
            </a:pPr>
            <a:r>
              <a:rPr lang="en-US" sz="1200" dirty="0" smtClean="0">
                <a:solidFill>
                  <a:schemeClr val="tx1"/>
                </a:solidFill>
              </a:rPr>
              <a:t>So why </a:t>
            </a:r>
            <a:r>
              <a:rPr lang="en-US" sz="1200" dirty="0">
                <a:solidFill>
                  <a:schemeClr val="tx1"/>
                </a:solidFill>
              </a:rPr>
              <a:t>didn’t </a:t>
            </a:r>
            <a:r>
              <a:rPr lang="en-US" sz="1200" dirty="0" smtClean="0">
                <a:solidFill>
                  <a:schemeClr val="tx1"/>
                </a:solidFill>
              </a:rPr>
              <a:t>the shorter </a:t>
            </a:r>
            <a:r>
              <a:rPr lang="en-US" sz="1200" dirty="0">
                <a:solidFill>
                  <a:schemeClr val="tx1"/>
                </a:solidFill>
              </a:rPr>
              <a:t>bill perform better?</a:t>
            </a:r>
          </a:p>
          <a:p>
            <a:pPr marL="171450" indent="-171450" algn="just">
              <a:spcBef>
                <a:spcPts val="0"/>
              </a:spcBef>
              <a:spcAft>
                <a:spcPts val="600"/>
              </a:spcAft>
              <a:buFont typeface="Arial" panose="020B0604020202020204" pitchFamily="34" charset="0"/>
              <a:buChar char="•"/>
            </a:pPr>
            <a:r>
              <a:rPr lang="en-US" sz="1200" dirty="0">
                <a:solidFill>
                  <a:schemeClr val="tx1"/>
                </a:solidFill>
              </a:rPr>
              <a:t>Shorter is not always simpler. Some additional explanatory information can make a bill easier to understand.</a:t>
            </a:r>
          </a:p>
          <a:p>
            <a:pPr marL="171450" indent="-171450" algn="just">
              <a:spcBef>
                <a:spcPts val="0"/>
              </a:spcBef>
              <a:spcAft>
                <a:spcPts val="600"/>
              </a:spcAft>
              <a:buFont typeface="Arial" panose="020B0604020202020204" pitchFamily="34" charset="0"/>
              <a:buChar char="•"/>
            </a:pPr>
            <a:r>
              <a:rPr lang="en-AU" sz="1200" dirty="0">
                <a:solidFill>
                  <a:schemeClr val="tx1"/>
                </a:solidFill>
              </a:rPr>
              <a:t>All layouts drew attention to key information, such as by putting the amount and due date in a bold circle. Even on the longer bills, this information was still easy enough to find in our prototypes</a:t>
            </a:r>
            <a:r>
              <a:rPr lang="en-AU" sz="1200" dirty="0" smtClean="0">
                <a:solidFill>
                  <a:schemeClr val="tx1"/>
                </a:solidFill>
              </a:rPr>
              <a:t>.</a:t>
            </a:r>
          </a:p>
          <a:p>
            <a:pPr algn="just">
              <a:spcBef>
                <a:spcPts val="0"/>
              </a:spcBef>
              <a:spcAft>
                <a:spcPts val="600"/>
              </a:spcAft>
            </a:pPr>
            <a:r>
              <a:rPr lang="en-US" sz="1200" dirty="0" smtClean="0">
                <a:solidFill>
                  <a:schemeClr val="tx1"/>
                </a:solidFill>
              </a:rPr>
              <a:t>These  </a:t>
            </a:r>
            <a:r>
              <a:rPr lang="en-US" sz="1200" dirty="0">
                <a:solidFill>
                  <a:schemeClr val="tx1"/>
                </a:solidFill>
              </a:rPr>
              <a:t>results </a:t>
            </a:r>
            <a:r>
              <a:rPr lang="en-US" sz="1200" dirty="0" smtClean="0">
                <a:solidFill>
                  <a:schemeClr val="tx1"/>
                </a:solidFill>
              </a:rPr>
              <a:t>suggest </a:t>
            </a:r>
            <a:r>
              <a:rPr lang="en-US" sz="1200" dirty="0">
                <a:solidFill>
                  <a:schemeClr val="tx1"/>
                </a:solidFill>
              </a:rPr>
              <a:t>that a bill that incorporates sound design principles </a:t>
            </a:r>
            <a:r>
              <a:rPr lang="en-US" sz="1200" dirty="0" smtClean="0">
                <a:solidFill>
                  <a:schemeClr val="tx1"/>
                </a:solidFill>
              </a:rPr>
              <a:t>can </a:t>
            </a:r>
            <a:r>
              <a:rPr lang="en-US" sz="1200" dirty="0">
                <a:solidFill>
                  <a:schemeClr val="tx1"/>
                </a:solidFill>
              </a:rPr>
              <a:t>vary (within a reasonable range) in terms of content and length without compromising comprehension and causing information overload</a:t>
            </a:r>
            <a:r>
              <a:rPr lang="en-US" sz="1200" dirty="0" smtClean="0">
                <a:solidFill>
                  <a:schemeClr val="tx1"/>
                </a:solidFill>
              </a:rPr>
              <a:t>.</a:t>
            </a:r>
            <a:endParaRPr lang="en-AU" sz="1200" dirty="0">
              <a:solidFill>
                <a:schemeClr val="tx1"/>
              </a:solidFill>
            </a:endParaRPr>
          </a:p>
          <a:p>
            <a:pPr>
              <a:spcBef>
                <a:spcPts val="0"/>
              </a:spcBef>
            </a:pPr>
            <a:endParaRPr lang="en-US" sz="1200" dirty="0">
              <a:solidFill>
                <a:srgbClr val="000000"/>
              </a:solidFill>
            </a:endParaRPr>
          </a:p>
          <a:p>
            <a:pPr algn="just">
              <a:spcBef>
                <a:spcPts val="600"/>
              </a:spcBef>
            </a:pPr>
            <a:endParaRPr lang="en-AU" sz="1200" dirty="0">
              <a:solidFill>
                <a:schemeClr val="tx1"/>
              </a:solidFill>
            </a:endParaRPr>
          </a:p>
        </p:txBody>
      </p:sp>
      <p:sp>
        <p:nvSpPr>
          <p:cNvPr id="2" name="Title 1"/>
          <p:cNvSpPr>
            <a:spLocks noGrp="1"/>
          </p:cNvSpPr>
          <p:nvPr>
            <p:ph type="title"/>
          </p:nvPr>
        </p:nvSpPr>
        <p:spPr/>
        <p:txBody>
          <a:bodyPr/>
          <a:lstStyle/>
          <a:p>
            <a:r>
              <a:rPr lang="en-US" dirty="0"/>
              <a:t>Why didn’t the </a:t>
            </a:r>
            <a:r>
              <a:rPr lang="en-US" dirty="0" smtClean="0"/>
              <a:t>shorter bill </a:t>
            </a:r>
            <a:r>
              <a:rPr lang="en-US" dirty="0"/>
              <a:t>perform better?</a:t>
            </a:r>
            <a:endParaRPr lang="en-AU" dirty="0"/>
          </a:p>
        </p:txBody>
      </p:sp>
      <p:pic>
        <p:nvPicPr>
          <p:cNvPr id="3" name="Picture 2" descr="Key Action:&#10;- Able to pay  &#10;Metrics&#10;- Amount&#10; - Due date&#10;- BPAY code&#10;Results&#10;In all four groups, correct responses ranged from 77%-79% on average.&#10;&#10;Key action&#10;- Able to find key details&#10;Metrics:&#10;- Discount applied&#10;- Phone number to report emergency&#10;- NMI&#10;Results&#10;In all four groups, correct responses ranged from 70%-74% on average.&#10;&#10;Key action&#10;- Able to understand how bill was calculated&#10;Metrics&#10;- Total kWh used&#10;- Usage discount&#10;- Timing of peak/off-peak periods&#10;Results&#10;Comprehensive bill performed best (50% correct); Basic bill performed worst (42%)." title="Table showing key actions, metrics and results"/>
          <p:cNvPicPr>
            <a:picLocks noChangeAspect="1"/>
          </p:cNvPicPr>
          <p:nvPr/>
        </p:nvPicPr>
        <p:blipFill>
          <a:blip r:embed="rId3"/>
          <a:stretch>
            <a:fillRect/>
          </a:stretch>
        </p:blipFill>
        <p:spPr>
          <a:xfrm>
            <a:off x="6569049" y="1356191"/>
            <a:ext cx="5005250" cy="4883319"/>
          </a:xfrm>
          <a:prstGeom prst="rect">
            <a:avLst/>
          </a:prstGeom>
        </p:spPr>
      </p:pic>
    </p:spTree>
    <p:extLst>
      <p:ext uri="{BB962C8B-B14F-4D97-AF65-F5344CB8AC3E}">
        <p14:creationId xmlns:p14="http://schemas.microsoft.com/office/powerpoint/2010/main" val="339925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21</a:t>
            </a:fld>
            <a:endParaRPr lang="en-AU"/>
          </a:p>
        </p:txBody>
      </p:sp>
      <p:sp>
        <p:nvSpPr>
          <p:cNvPr id="76" name="Rectangle 75"/>
          <p:cNvSpPr/>
          <p:nvPr/>
        </p:nvSpPr>
        <p:spPr>
          <a:xfrm>
            <a:off x="1471567" y="6122164"/>
            <a:ext cx="10158458" cy="646331"/>
          </a:xfrm>
          <a:prstGeom prst="rect">
            <a:avLst/>
          </a:prstGeom>
          <a:ln w="28575">
            <a:noFill/>
          </a:ln>
        </p:spPr>
        <p:txBody>
          <a:bodyPr wrap="square">
            <a:spAutoFit/>
          </a:bodyPr>
          <a:lstStyle/>
          <a:p>
            <a:r>
              <a:rPr lang="en-AU" sz="1200" b="1" dirty="0">
                <a:solidFill>
                  <a:schemeClr val="tx2"/>
                </a:solidFill>
              </a:rPr>
              <a:t>Caveats: 1) We designed our </a:t>
            </a:r>
            <a:r>
              <a:rPr lang="en-US" sz="1200" b="1" dirty="0">
                <a:solidFill>
                  <a:schemeClr val="tx2"/>
                </a:solidFill>
              </a:rPr>
              <a:t>survey experiment to attempt to mimic a real-life situation. Nonetheless</a:t>
            </a:r>
            <a:r>
              <a:rPr lang="en-US" sz="1200" b="1">
                <a:solidFill>
                  <a:schemeClr val="tx2"/>
                </a:solidFill>
              </a:rPr>
              <a:t>, respondents</a:t>
            </a:r>
            <a:r>
              <a:rPr lang="en-US" sz="1200" b="1" dirty="0">
                <a:solidFill>
                  <a:schemeClr val="tx2"/>
                </a:solidFill>
              </a:rPr>
              <a:t>’</a:t>
            </a:r>
            <a:r>
              <a:rPr lang="en-US" sz="1200" b="1">
                <a:solidFill>
                  <a:schemeClr val="tx2"/>
                </a:solidFill>
              </a:rPr>
              <a:t> willingness </a:t>
            </a:r>
            <a:r>
              <a:rPr lang="en-US" sz="1200" b="1" dirty="0">
                <a:solidFill>
                  <a:schemeClr val="tx2"/>
                </a:solidFill>
              </a:rPr>
              <a:t>to click on a link in an online survey setting may be different from that of energy consumers in real life. 2) The percentage for each group may be affected by responses from ‘non-genuine</a:t>
            </a:r>
            <a:r>
              <a:rPr lang="en-US" sz="1200" b="1">
                <a:solidFill>
                  <a:schemeClr val="tx2"/>
                </a:solidFill>
              </a:rPr>
              <a:t>’ participants</a:t>
            </a:r>
            <a:r>
              <a:rPr lang="en-US" sz="1200" b="1" dirty="0">
                <a:solidFill>
                  <a:schemeClr val="tx2"/>
                </a:solidFill>
              </a:rPr>
              <a:t> </a:t>
            </a:r>
            <a:r>
              <a:rPr lang="en-US" sz="1200" b="1">
                <a:solidFill>
                  <a:schemeClr val="tx2"/>
                </a:solidFill>
              </a:rPr>
              <a:t>however the </a:t>
            </a:r>
            <a:r>
              <a:rPr lang="en-US" sz="1200" b="1" dirty="0">
                <a:solidFill>
                  <a:schemeClr val="tx2"/>
                </a:solidFill>
              </a:rPr>
              <a:t>differences between these groups are robust to any such responses. </a:t>
            </a:r>
          </a:p>
        </p:txBody>
      </p:sp>
      <p:grpSp>
        <p:nvGrpSpPr>
          <p:cNvPr id="77" name="Group 76" descr="Exclamation icon"/>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78"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79" name="Group 78"/>
            <p:cNvGrpSpPr/>
            <p:nvPr/>
          </p:nvGrpSpPr>
          <p:grpSpPr>
            <a:xfrm>
              <a:off x="9151509" y="6077685"/>
              <a:ext cx="42051" cy="182037"/>
              <a:chOff x="9955172" y="6297400"/>
              <a:chExt cx="42051" cy="182037"/>
            </a:xfrm>
            <a:grpFill/>
          </p:grpSpPr>
          <p:sp>
            <p:nvSpPr>
              <p:cNvPr id="80"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1"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pic>
        <p:nvPicPr>
          <p:cNvPr id="6" name="Picture 5" descr="There is a bar chart that shows the % correct bill comprehension for the different bill types. The results are as follows:&#10;- comprehensive (control) 44%&#10;- structured comprehensive 45%&#10;- email 23%&#10;There is a note to say that the basic bill did not provide any energy usage, solar exports of benchmarks data so was excluded from this test. " title="% correct bill comprehension (energy usage and generation)"/>
          <p:cNvPicPr>
            <a:picLocks noChangeAspect="1"/>
          </p:cNvPicPr>
          <p:nvPr/>
        </p:nvPicPr>
        <p:blipFill>
          <a:blip r:embed="rId2"/>
          <a:stretch>
            <a:fillRect/>
          </a:stretch>
        </p:blipFill>
        <p:spPr>
          <a:xfrm>
            <a:off x="6024513" y="1491832"/>
            <a:ext cx="5688061" cy="4517528"/>
          </a:xfrm>
          <a:prstGeom prst="rect">
            <a:avLst/>
          </a:prstGeom>
        </p:spPr>
      </p:pic>
      <p:sp>
        <p:nvSpPr>
          <p:cNvPr id="5" name="Text Placeholder 4"/>
          <p:cNvSpPr>
            <a:spLocks noGrp="1"/>
          </p:cNvSpPr>
          <p:nvPr>
            <p:ph type="body" sz="quarter" idx="14"/>
          </p:nvPr>
        </p:nvSpPr>
        <p:spPr>
          <a:xfrm>
            <a:off x="518591" y="1519526"/>
            <a:ext cx="5030294" cy="3738816"/>
          </a:xfrm>
        </p:spPr>
        <p:txBody>
          <a:bodyPr/>
          <a:lstStyle/>
          <a:p>
            <a:pPr algn="just">
              <a:spcBef>
                <a:spcPts val="0"/>
              </a:spcBef>
              <a:spcAft>
                <a:spcPts val="600"/>
              </a:spcAft>
            </a:pPr>
            <a:r>
              <a:rPr lang="en-US" sz="1200" dirty="0">
                <a:solidFill>
                  <a:srgbClr val="000000"/>
                </a:solidFill>
              </a:rPr>
              <a:t>All bill designs other than the ‘basic bill’ contained information on: past energy usage, energy benchmarks, and solar exports. This information was presented in the following formats:</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Comprehensive Bill (#1) had these charts embedded on page 2 among other information (a common way to present this information).</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Structured Comprehensive Bill (#2) had larger charts on page 3 with the heading </a:t>
            </a:r>
            <a:r>
              <a:rPr lang="en-US" sz="1200" i="1" dirty="0">
                <a:solidFill>
                  <a:srgbClr val="000000"/>
                </a:solidFill>
              </a:rPr>
              <a:t>Understanding Your Energy Footprint.</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Email-Style Bill (#3) had a link in the bill prompting respondents to ‘Click on the link to download the Home Energy Report’.</a:t>
            </a:r>
          </a:p>
          <a:p>
            <a:pPr algn="just">
              <a:spcBef>
                <a:spcPts val="0"/>
              </a:spcBef>
              <a:spcAft>
                <a:spcPts val="600"/>
              </a:spcAft>
            </a:pPr>
            <a:r>
              <a:rPr lang="en-US" sz="1200" dirty="0">
                <a:solidFill>
                  <a:srgbClr val="000000"/>
                </a:solidFill>
              </a:rPr>
              <a:t>For these three bills, we asked respondents additional comprehension questions about their energy usage and energy generation (solar exports).</a:t>
            </a:r>
          </a:p>
          <a:p>
            <a:pPr algn="just">
              <a:spcBef>
                <a:spcPts val="0"/>
              </a:spcBef>
              <a:spcAft>
                <a:spcPts val="600"/>
              </a:spcAft>
            </a:pPr>
            <a:r>
              <a:rPr lang="en-US" sz="1200" dirty="0">
                <a:solidFill>
                  <a:srgbClr val="000000"/>
                </a:solidFill>
              </a:rPr>
              <a:t>We found no differences in comprehension about energy usage or solar exports between the two comprehensive bills. However, the </a:t>
            </a:r>
            <a:r>
              <a:rPr lang="en-US" sz="1200" b="1" dirty="0">
                <a:solidFill>
                  <a:srgbClr val="000000"/>
                </a:solidFill>
              </a:rPr>
              <a:t>Email-Style Bill with the clickable link performed substantially worse</a:t>
            </a:r>
            <a:r>
              <a:rPr lang="en-US" sz="1200" dirty="0">
                <a:solidFill>
                  <a:srgbClr val="000000"/>
                </a:solidFill>
              </a:rPr>
              <a:t> </a:t>
            </a:r>
            <a:r>
              <a:rPr lang="en-US" sz="1200" b="1" dirty="0">
                <a:solidFill>
                  <a:srgbClr val="000000"/>
                </a:solidFill>
              </a:rPr>
              <a:t>on this measure</a:t>
            </a:r>
            <a:r>
              <a:rPr lang="en-US" sz="1200" dirty="0">
                <a:solidFill>
                  <a:srgbClr val="000000"/>
                </a:solidFill>
              </a:rPr>
              <a:t> (21-22 percentage points lower than comprehensive bills, which contained identical information). This is because only 15% of respondents in the Email Bill group clicked on the link to download the </a:t>
            </a:r>
            <a:r>
              <a:rPr lang="en-US" sz="1200" i="1" dirty="0">
                <a:solidFill>
                  <a:srgbClr val="000000"/>
                </a:solidFill>
              </a:rPr>
              <a:t>Home Energy Report</a:t>
            </a:r>
            <a:r>
              <a:rPr lang="en-US" sz="1200" dirty="0">
                <a:solidFill>
                  <a:srgbClr val="000000"/>
                </a:solidFill>
              </a:rPr>
              <a:t>.</a:t>
            </a:r>
          </a:p>
          <a:p>
            <a:pPr algn="just">
              <a:spcAft>
                <a:spcPts val="600"/>
              </a:spcAft>
            </a:pPr>
            <a:endParaRPr lang="en-AU" sz="1200" dirty="0"/>
          </a:p>
        </p:txBody>
      </p:sp>
      <p:sp>
        <p:nvSpPr>
          <p:cNvPr id="2" name="Title 1"/>
          <p:cNvSpPr>
            <a:spLocks noGrp="1"/>
          </p:cNvSpPr>
          <p:nvPr>
            <p:ph type="title"/>
          </p:nvPr>
        </p:nvSpPr>
        <p:spPr>
          <a:xfrm>
            <a:off x="479424" y="476250"/>
            <a:ext cx="11233150" cy="775597"/>
          </a:xfrm>
        </p:spPr>
        <p:txBody>
          <a:bodyPr/>
          <a:lstStyle/>
          <a:p>
            <a:r>
              <a:rPr lang="en-AU" dirty="0"/>
              <a:t>Small friction costs, like clicking a link, are a big deterrent</a:t>
            </a:r>
          </a:p>
        </p:txBody>
      </p:sp>
    </p:spTree>
    <p:extLst>
      <p:ext uri="{BB962C8B-B14F-4D97-AF65-F5344CB8AC3E}">
        <p14:creationId xmlns:p14="http://schemas.microsoft.com/office/powerpoint/2010/main" val="92088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775452" y="0"/>
            <a:ext cx="5416548"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9" name="Picture 8" descr="There is  a picture of a page of a bill with an arrow putting to the definitions at the bottom of the bill" title="Definitions "/>
          <p:cNvPicPr>
            <a:picLocks noChangeAspect="1"/>
          </p:cNvPicPr>
          <p:nvPr/>
        </p:nvPicPr>
        <p:blipFill>
          <a:blip r:embed="rId2"/>
          <a:stretch>
            <a:fillRect/>
          </a:stretch>
        </p:blipFill>
        <p:spPr>
          <a:xfrm>
            <a:off x="7337748" y="511811"/>
            <a:ext cx="4291956" cy="5834378"/>
          </a:xfrm>
          <a:prstGeom prst="rect">
            <a:avLst/>
          </a:prstGeom>
        </p:spPr>
      </p:pic>
      <p:pic>
        <p:nvPicPr>
          <p:cNvPr id="4" name="Picture 3" descr="Arrow pointing to definition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45096">
            <a:off x="4592921" y="2798008"/>
            <a:ext cx="3271657" cy="3271657"/>
          </a:xfrm>
          <a:prstGeom prst="rect">
            <a:avLst/>
          </a:prstGeom>
        </p:spPr>
      </p:pic>
      <p:sp>
        <p:nvSpPr>
          <p:cNvPr id="5" name="Text Placeholder 4"/>
          <p:cNvSpPr>
            <a:spLocks noGrp="1"/>
          </p:cNvSpPr>
          <p:nvPr>
            <p:ph type="body" sz="quarter" idx="14"/>
          </p:nvPr>
        </p:nvSpPr>
        <p:spPr>
          <a:xfrm>
            <a:off x="479425" y="1480560"/>
            <a:ext cx="5330026" cy="4554479"/>
          </a:xfrm>
        </p:spPr>
        <p:txBody>
          <a:bodyPr/>
          <a:lstStyle/>
          <a:p>
            <a:pPr algn="just">
              <a:spcBef>
                <a:spcPts val="0"/>
              </a:spcBef>
              <a:spcAft>
                <a:spcPts val="600"/>
              </a:spcAft>
            </a:pPr>
            <a:r>
              <a:rPr lang="en-US" b="1" dirty="0"/>
              <a:t>We used plain English wherever possible in the energy bill. </a:t>
            </a:r>
          </a:p>
          <a:p>
            <a:pPr algn="just">
              <a:spcBef>
                <a:spcPts val="0"/>
              </a:spcBef>
              <a:spcAft>
                <a:spcPts val="600"/>
              </a:spcAft>
            </a:pPr>
            <a:r>
              <a:rPr lang="en-US" sz="1200" dirty="0">
                <a:solidFill>
                  <a:schemeClr val="tx1"/>
                </a:solidFill>
              </a:rPr>
              <a:t>However, some technical terms were hard to replace so we tested the impact of adding a box with plain English definitions for: </a:t>
            </a:r>
          </a:p>
          <a:p>
            <a:pPr marL="171450" indent="-171450" algn="just">
              <a:spcBef>
                <a:spcPts val="0"/>
              </a:spcBef>
              <a:spcAft>
                <a:spcPts val="600"/>
              </a:spcAft>
              <a:buFont typeface="Arial" panose="020B0604020202020204" pitchFamily="34" charset="0"/>
              <a:buChar char="•"/>
            </a:pPr>
            <a:r>
              <a:rPr lang="en-US" sz="1200" dirty="0">
                <a:solidFill>
                  <a:schemeClr val="tx1"/>
                </a:solidFill>
              </a:rPr>
              <a:t>‘Kilowatt-hours’</a:t>
            </a:r>
          </a:p>
          <a:p>
            <a:pPr marL="171450" indent="-171450" algn="just">
              <a:spcBef>
                <a:spcPts val="0"/>
              </a:spcBef>
              <a:spcAft>
                <a:spcPts val="600"/>
              </a:spcAft>
              <a:buFont typeface="Arial" panose="020B0604020202020204" pitchFamily="34" charset="0"/>
              <a:buChar char="•"/>
            </a:pPr>
            <a:r>
              <a:rPr lang="en-US" sz="1200" dirty="0">
                <a:solidFill>
                  <a:schemeClr val="tx1"/>
                </a:solidFill>
              </a:rPr>
              <a:t>‘Solar exports’ </a:t>
            </a:r>
          </a:p>
          <a:p>
            <a:pPr marL="171450" indent="-171450" algn="just">
              <a:spcBef>
                <a:spcPts val="0"/>
              </a:spcBef>
              <a:spcAft>
                <a:spcPts val="600"/>
              </a:spcAft>
              <a:buFont typeface="Arial" panose="020B0604020202020204" pitchFamily="34" charset="0"/>
              <a:buChar char="•"/>
            </a:pPr>
            <a:r>
              <a:rPr lang="en-US" sz="1200" dirty="0">
                <a:solidFill>
                  <a:schemeClr val="tx1"/>
                </a:solidFill>
              </a:rPr>
              <a:t>‘Supply Charge’ and </a:t>
            </a:r>
          </a:p>
          <a:p>
            <a:pPr marL="171450" indent="-171450" algn="just">
              <a:spcBef>
                <a:spcPts val="0"/>
              </a:spcBef>
              <a:spcAft>
                <a:spcPts val="600"/>
              </a:spcAft>
              <a:buFont typeface="Arial" panose="020B0604020202020204" pitchFamily="34" charset="0"/>
              <a:buChar char="•"/>
            </a:pPr>
            <a:r>
              <a:rPr lang="en-US" sz="1200" dirty="0">
                <a:solidFill>
                  <a:schemeClr val="tx1"/>
                </a:solidFill>
              </a:rPr>
              <a:t>‘Usage charge’ (or ‘energy usage’).</a:t>
            </a:r>
          </a:p>
          <a:p>
            <a:pPr>
              <a:spcBef>
                <a:spcPts val="0"/>
              </a:spcBef>
              <a:spcAft>
                <a:spcPts val="600"/>
              </a:spcAft>
            </a:pPr>
            <a:r>
              <a:rPr lang="en-US" sz="1200" dirty="0">
                <a:solidFill>
                  <a:schemeClr val="tx1"/>
                </a:solidFill>
              </a:rPr>
              <a:t>We explicitly </a:t>
            </a:r>
            <a:r>
              <a:rPr lang="en-US" sz="1200" dirty="0" smtClean="0">
                <a:solidFill>
                  <a:schemeClr val="tx1"/>
                </a:solidFill>
              </a:rPr>
              <a:t>tested </a:t>
            </a:r>
            <a:r>
              <a:rPr lang="en-US" sz="1200" dirty="0">
                <a:solidFill>
                  <a:schemeClr val="tx1"/>
                </a:solidFill>
              </a:rPr>
              <a:t>definitions twice, adding them to plan summaries and to home energy charts to see if they boosted comprehension.</a:t>
            </a:r>
          </a:p>
          <a:p>
            <a:pPr algn="just">
              <a:spcBef>
                <a:spcPts val="0"/>
              </a:spcBef>
              <a:spcAft>
                <a:spcPts val="600"/>
              </a:spcAft>
            </a:pPr>
            <a:endParaRPr lang="en-US" b="1" dirty="0" smtClean="0"/>
          </a:p>
          <a:p>
            <a:pPr algn="just">
              <a:spcBef>
                <a:spcPts val="0"/>
              </a:spcBef>
              <a:spcAft>
                <a:spcPts val="600"/>
              </a:spcAft>
            </a:pPr>
            <a:r>
              <a:rPr lang="en-US" b="1" dirty="0" smtClean="0"/>
              <a:t>We </a:t>
            </a:r>
            <a:r>
              <a:rPr lang="en-US" b="1" dirty="0"/>
              <a:t>found no positive impact of including a definitions box on comprehension. </a:t>
            </a:r>
          </a:p>
          <a:p>
            <a:pPr algn="just">
              <a:spcBef>
                <a:spcPts val="0"/>
              </a:spcBef>
              <a:spcAft>
                <a:spcPts val="600"/>
              </a:spcAft>
            </a:pPr>
            <a:r>
              <a:rPr lang="en-US" sz="1200" dirty="0">
                <a:solidFill>
                  <a:srgbClr val="000000"/>
                </a:solidFill>
              </a:rPr>
              <a:t>This result was a surprise as we asked a series of comprehension questions that should have been easier to answer with clear definitions. If anything, our results suggested the group who received definitions may have performed worse on these questions. We are unsure why this might be. </a:t>
            </a:r>
          </a:p>
          <a:p>
            <a:pPr algn="just">
              <a:spcBef>
                <a:spcPts val="0"/>
              </a:spcBef>
              <a:spcAft>
                <a:spcPts val="600"/>
              </a:spcAft>
            </a:pPr>
            <a:r>
              <a:rPr lang="en-US" sz="1200" dirty="0">
                <a:solidFill>
                  <a:srgbClr val="000000"/>
                </a:solidFill>
              </a:rPr>
              <a:t>We sought to select the appropriate technical terms and provide clear definitions but we are open to the possibility that different definitions may have yielded a different </a:t>
            </a:r>
            <a:r>
              <a:rPr lang="en-US" sz="1200" dirty="0" smtClean="0">
                <a:solidFill>
                  <a:srgbClr val="000000"/>
                </a:solidFill>
              </a:rPr>
              <a:t>response</a:t>
            </a:r>
            <a:r>
              <a:rPr lang="en-US" sz="1200" dirty="0">
                <a:solidFill>
                  <a:srgbClr val="000000"/>
                </a:solidFill>
              </a:rPr>
              <a:t>.</a:t>
            </a:r>
          </a:p>
        </p:txBody>
      </p:sp>
      <p:sp>
        <p:nvSpPr>
          <p:cNvPr id="2" name="Title 1"/>
          <p:cNvSpPr>
            <a:spLocks noGrp="1"/>
          </p:cNvSpPr>
          <p:nvPr>
            <p:ph type="title"/>
          </p:nvPr>
        </p:nvSpPr>
        <p:spPr>
          <a:xfrm>
            <a:off x="479425" y="476250"/>
            <a:ext cx="5664200" cy="1163395"/>
          </a:xfrm>
        </p:spPr>
        <p:txBody>
          <a:bodyPr/>
          <a:lstStyle/>
          <a:p>
            <a:r>
              <a:rPr lang="en-US" dirty="0"/>
              <a:t>Including a definitions box did not improve comprehension</a:t>
            </a:r>
            <a:br>
              <a:rPr lang="en-US" dirty="0"/>
            </a:br>
            <a:endParaRPr lang="en-AU" dirty="0"/>
          </a:p>
        </p:txBody>
      </p:sp>
    </p:spTree>
    <p:extLst>
      <p:ext uri="{BB962C8B-B14F-4D97-AF65-F5344CB8AC3E}">
        <p14:creationId xmlns:p14="http://schemas.microsoft.com/office/powerpoint/2010/main" val="362570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23</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492073905"/>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381629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8429625" y="0"/>
            <a:ext cx="3795716" cy="6857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descr="Arrow pointing at graphs and charts"/>
          <p:cNvGrpSpPr/>
          <p:nvPr/>
        </p:nvGrpSpPr>
        <p:grpSpPr>
          <a:xfrm>
            <a:off x="7445141" y="3744405"/>
            <a:ext cx="2150518" cy="1834887"/>
            <a:chOff x="7445141" y="3744405"/>
            <a:chExt cx="2150518" cy="1834887"/>
          </a:xfrm>
        </p:grpSpPr>
        <p:grpSp>
          <p:nvGrpSpPr>
            <p:cNvPr id="19" name="Group 18"/>
            <p:cNvGrpSpPr/>
            <p:nvPr/>
          </p:nvGrpSpPr>
          <p:grpSpPr>
            <a:xfrm>
              <a:off x="7445141" y="3744405"/>
              <a:ext cx="2150518" cy="1834887"/>
              <a:chOff x="7002379" y="4004292"/>
              <a:chExt cx="2150518" cy="1834887"/>
            </a:xfrm>
          </p:grpSpPr>
          <p:pic>
            <p:nvPicPr>
              <p:cNvPr id="3" name="Picture 2" descr="arrow pointing at charts"/>
              <p:cNvPicPr>
                <a:picLocks noChangeAspect="1"/>
              </p:cNvPicPr>
              <p:nvPr/>
            </p:nvPicPr>
            <p:blipFill rotWithShape="1">
              <a:blip r:embed="rId3">
                <a:extLst>
                  <a:ext uri="{28A0092B-C50C-407E-A947-70E740481C1C}">
                    <a14:useLocalDpi xmlns:a14="http://schemas.microsoft.com/office/drawing/2010/main" val="0"/>
                  </a:ext>
                </a:extLst>
              </a:blip>
              <a:srcRect t="43773" r="47249"/>
              <a:stretch/>
            </p:blipFill>
            <p:spPr>
              <a:xfrm rot="13229713">
                <a:off x="7431450" y="4004292"/>
                <a:ext cx="1721447" cy="1834887"/>
              </a:xfrm>
              <a:prstGeom prst="rect">
                <a:avLst/>
              </a:prstGeom>
            </p:spPr>
          </p:pic>
          <p:sp>
            <p:nvSpPr>
              <p:cNvPr id="14" name="Moon 13"/>
              <p:cNvSpPr/>
              <p:nvPr/>
            </p:nvSpPr>
            <p:spPr>
              <a:xfrm>
                <a:off x="7002379" y="5001126"/>
                <a:ext cx="156410" cy="124327"/>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Rectangle 22"/>
            <p:cNvSpPr/>
            <p:nvPr/>
          </p:nvSpPr>
          <p:spPr>
            <a:xfrm>
              <a:off x="7484616" y="3863812"/>
              <a:ext cx="1552904" cy="523220"/>
            </a:xfrm>
            <a:prstGeom prst="rect">
              <a:avLst/>
            </a:prstGeom>
          </p:spPr>
          <p:txBody>
            <a:bodyPr wrap="square">
              <a:spAutoFit/>
            </a:bodyPr>
            <a:lstStyle/>
            <a:p>
              <a:pPr algn="ctr"/>
              <a:r>
                <a:rPr lang="en-US" sz="1400" b="1" dirty="0" smtClean="0">
                  <a:solidFill>
                    <a:schemeClr val="accent1"/>
                  </a:solidFill>
                </a:rPr>
                <a:t>We showed </a:t>
              </a:r>
              <a:br>
                <a:rPr lang="en-US" sz="1400" b="1" dirty="0" smtClean="0">
                  <a:solidFill>
                    <a:schemeClr val="accent1"/>
                  </a:solidFill>
                </a:rPr>
              </a:br>
              <a:r>
                <a:rPr lang="en-US" sz="1400" b="1" dirty="0" smtClean="0">
                  <a:solidFill>
                    <a:schemeClr val="accent1"/>
                  </a:solidFill>
                </a:rPr>
                <a:t>two alternatives</a:t>
              </a:r>
              <a:endParaRPr lang="en-AU" sz="1400" b="1" dirty="0">
                <a:solidFill>
                  <a:schemeClr val="accent1"/>
                </a:solidFill>
              </a:endParaRPr>
            </a:p>
          </p:txBody>
        </p:sp>
      </p:grpSp>
      <p:grpSp>
        <p:nvGrpSpPr>
          <p:cNvPr id="12" name="Group 11" descr="Arrow pointing at table of data"/>
          <p:cNvGrpSpPr/>
          <p:nvPr/>
        </p:nvGrpSpPr>
        <p:grpSpPr>
          <a:xfrm>
            <a:off x="7539913" y="2075114"/>
            <a:ext cx="1436844" cy="1639832"/>
            <a:chOff x="7539913" y="2075114"/>
            <a:chExt cx="1436844" cy="1639832"/>
          </a:xfrm>
        </p:grpSpPr>
        <p:pic>
          <p:nvPicPr>
            <p:cNvPr id="20" name="Picture 19" descr="Arrow pointing at table of data"/>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219425">
              <a:off x="7539913" y="2278102"/>
              <a:ext cx="1436844" cy="1436844"/>
            </a:xfrm>
            <a:prstGeom prst="rect">
              <a:avLst/>
            </a:prstGeom>
          </p:spPr>
        </p:pic>
        <p:sp>
          <p:nvSpPr>
            <p:cNvPr id="21" name="Rectangle 20"/>
            <p:cNvSpPr/>
            <p:nvPr/>
          </p:nvSpPr>
          <p:spPr>
            <a:xfrm>
              <a:off x="7648048" y="2075114"/>
              <a:ext cx="1294821" cy="523220"/>
            </a:xfrm>
            <a:prstGeom prst="rect">
              <a:avLst/>
            </a:prstGeom>
          </p:spPr>
          <p:txBody>
            <a:bodyPr wrap="square">
              <a:spAutoFit/>
            </a:bodyPr>
            <a:lstStyle/>
            <a:p>
              <a:pPr algn="ctr"/>
              <a:r>
                <a:rPr lang="en-US" sz="1400" b="1" dirty="0">
                  <a:solidFill>
                    <a:schemeClr val="accent1"/>
                  </a:solidFill>
                </a:rPr>
                <a:t>We added in a summary</a:t>
              </a:r>
              <a:endParaRPr lang="en-AU" sz="1400" b="1" dirty="0">
                <a:solidFill>
                  <a:schemeClr val="accent1"/>
                </a:solidFill>
              </a:endParaRPr>
            </a:p>
          </p:txBody>
        </p:sp>
      </p:grpSp>
      <p:pic>
        <p:nvPicPr>
          <p:cNvPr id="17" name="Picture 16" descr="There are three pictures which show different plan summaries. One is  in text form and the other two use more graphics. " title="Plan summaries "/>
          <p:cNvPicPr>
            <a:picLocks noChangeAspect="1"/>
          </p:cNvPicPr>
          <p:nvPr/>
        </p:nvPicPr>
        <p:blipFill>
          <a:blip r:embed="rId5"/>
          <a:stretch>
            <a:fillRect/>
          </a:stretch>
        </p:blipFill>
        <p:spPr>
          <a:xfrm>
            <a:off x="8942795" y="194790"/>
            <a:ext cx="3005588" cy="6468417"/>
          </a:xfrm>
          <a:prstGeom prst="rect">
            <a:avLst/>
          </a:prstGeom>
        </p:spPr>
      </p:pic>
      <p:sp>
        <p:nvSpPr>
          <p:cNvPr id="7" name="Rectangle 6"/>
          <p:cNvSpPr/>
          <p:nvPr/>
        </p:nvSpPr>
        <p:spPr>
          <a:xfrm>
            <a:off x="479426" y="1553547"/>
            <a:ext cx="7332254" cy="4539704"/>
          </a:xfrm>
          <a:prstGeom prst="rect">
            <a:avLst/>
          </a:prstGeom>
        </p:spPr>
        <p:txBody>
          <a:bodyPr wrap="square">
            <a:spAutoFit/>
          </a:bodyPr>
          <a:lstStyle/>
          <a:p>
            <a:pPr>
              <a:spcAft>
                <a:spcPts val="600"/>
              </a:spcAft>
            </a:pPr>
            <a:r>
              <a:rPr lang="en-US" sz="1200" dirty="0"/>
              <a:t>Energy plans have many different characteristics—such as peak and off-peak hours, rates, supply charges, and discounts. Understanding these characteristics is important for understanding how the bill was calculated, and how consumers might </a:t>
            </a:r>
            <a:r>
              <a:rPr lang="en-US" sz="1200" dirty="0" err="1"/>
              <a:t>optimise</a:t>
            </a:r>
            <a:r>
              <a:rPr lang="en-US" sz="1200" dirty="0"/>
              <a:t> their energy usage. For example, the breakdown of charges usually states the peak and off-peak usage, but without knowing which times of day are peak or off-peak, it is difficult to know how to reduce your bill in the future. </a:t>
            </a:r>
            <a:endParaRPr lang="en-US" sz="1200" dirty="0" smtClean="0"/>
          </a:p>
          <a:p>
            <a:pPr>
              <a:spcAft>
                <a:spcPts val="600"/>
              </a:spcAft>
            </a:pPr>
            <a:r>
              <a:rPr lang="en-US" sz="1200" dirty="0" smtClean="0"/>
              <a:t>In </a:t>
            </a:r>
            <a:r>
              <a:rPr lang="en-US" sz="1200" dirty="0"/>
              <a:t>the Australian energy market, few retailers include plan details on the bill. Some include the plan name but others do not even include this. </a:t>
            </a:r>
          </a:p>
          <a:p>
            <a:pPr>
              <a:spcAft>
                <a:spcPts val="600"/>
              </a:spcAft>
            </a:pPr>
            <a:r>
              <a:rPr lang="en-US" sz="1200" dirty="0" smtClean="0"/>
              <a:t>We </a:t>
            </a:r>
            <a:r>
              <a:rPr lang="en-US" sz="1200" dirty="0"/>
              <a:t>designed a brief summary of plan </a:t>
            </a:r>
            <a:r>
              <a:rPr lang="en-US" sz="1200" dirty="0" smtClean="0"/>
              <a:t>characteristics that set </a:t>
            </a:r>
            <a:r>
              <a:rPr lang="en-US" sz="1200" dirty="0"/>
              <a:t>out: the plan name, contract expiry date, details of the usage discount, and details of the rates (including the times and rates for peak and off-peak charges). </a:t>
            </a:r>
          </a:p>
          <a:p>
            <a:pPr>
              <a:spcAft>
                <a:spcPts val="600"/>
              </a:spcAft>
            </a:pPr>
            <a:r>
              <a:rPr lang="en-US" sz="1200" b="1" dirty="0"/>
              <a:t>We found that a plan summary helped consumers to better understand how their bill was calculated. </a:t>
            </a:r>
            <a:r>
              <a:rPr lang="en-US" sz="1200" dirty="0"/>
              <a:t>Specifically, a higher proportion of respondents who saw the plan summary (62%) correctly understood the time of peak and off-peak periods (specifically, that midnight was off-peak and 8pm was peak) compared to those who did not (53%). </a:t>
            </a:r>
          </a:p>
          <a:p>
            <a:pPr>
              <a:spcAft>
                <a:spcPts val="600"/>
              </a:spcAft>
            </a:pPr>
            <a:r>
              <a:rPr lang="en-US" sz="1200" b="1" dirty="0" smtClean="0"/>
              <a:t>We </a:t>
            </a:r>
            <a:r>
              <a:rPr lang="en-US" sz="1200" b="1" dirty="0"/>
              <a:t>did not find evidence that a plan summary helped </a:t>
            </a:r>
            <a:r>
              <a:rPr lang="en-US" sz="1200" b="1" dirty="0" smtClean="0"/>
              <a:t>respondents choose </a:t>
            </a:r>
            <a:r>
              <a:rPr lang="en-US" sz="1200" b="1" dirty="0"/>
              <a:t>a better deal</a:t>
            </a:r>
            <a:r>
              <a:rPr lang="en-US" sz="1200" dirty="0"/>
              <a:t>. </a:t>
            </a:r>
            <a:r>
              <a:rPr lang="en-US" sz="1200" dirty="0" smtClean="0"/>
              <a:t>We asked respondents to compare three plans: their own bill (either with or without a plan summary) plus two alternatives drawn from the </a:t>
            </a:r>
            <a:r>
              <a:rPr lang="en-US" sz="1200" dirty="0"/>
              <a:t>Energy Made Easy </a:t>
            </a:r>
            <a:r>
              <a:rPr lang="en-US" sz="1200" dirty="0" smtClean="0"/>
              <a:t>website, both </a:t>
            </a:r>
            <a:r>
              <a:rPr lang="en-US" sz="1200" dirty="0"/>
              <a:t>of </a:t>
            </a:r>
            <a:r>
              <a:rPr lang="en-US" sz="1200" dirty="0" smtClean="0"/>
              <a:t>which were lower cost. However, respondents who saw a plan summary were no more likely to choose a better deal. We </a:t>
            </a:r>
            <a:r>
              <a:rPr lang="en-US" sz="1200" dirty="0"/>
              <a:t>suspect </a:t>
            </a:r>
            <a:r>
              <a:rPr lang="en-US" sz="1200" dirty="0" smtClean="0"/>
              <a:t>this is because </a:t>
            </a:r>
            <a:r>
              <a:rPr lang="en-US" sz="1200" dirty="0"/>
              <a:t>Energy Made Easy already simplifies plan comparison by prominently displaying what the bill would have cost under each plan. In this sense, respondents are not disadvantaged when comparing to other plans through Energy Made Easy. </a:t>
            </a:r>
          </a:p>
          <a:p>
            <a:pPr>
              <a:spcAft>
                <a:spcPts val="600"/>
              </a:spcAft>
            </a:pPr>
            <a:endParaRPr lang="en-US" sz="1200" dirty="0"/>
          </a:p>
        </p:txBody>
      </p:sp>
      <p:sp>
        <p:nvSpPr>
          <p:cNvPr id="2" name="Title 1"/>
          <p:cNvSpPr>
            <a:spLocks noGrp="1"/>
          </p:cNvSpPr>
          <p:nvPr>
            <p:ph type="title"/>
          </p:nvPr>
        </p:nvSpPr>
        <p:spPr>
          <a:xfrm>
            <a:off x="479425" y="476250"/>
            <a:ext cx="7845425" cy="1163395"/>
          </a:xfrm>
        </p:spPr>
        <p:txBody>
          <a:bodyPr/>
          <a:lstStyle/>
          <a:p>
            <a:r>
              <a:rPr lang="en-US" dirty="0"/>
              <a:t>Plan summaries </a:t>
            </a:r>
            <a:r>
              <a:rPr lang="en-US" dirty="0" smtClean="0"/>
              <a:t>made it easier to understand your plan</a:t>
            </a:r>
            <a:r>
              <a:rPr lang="en-US" dirty="0"/>
              <a:t> </a:t>
            </a:r>
            <a:r>
              <a:rPr lang="en-US" dirty="0" smtClean="0"/>
              <a:t>(but not to </a:t>
            </a:r>
            <a:r>
              <a:rPr lang="en-US" dirty="0"/>
              <a:t>choose the best deal)</a:t>
            </a:r>
          </a:p>
        </p:txBody>
      </p:sp>
    </p:spTree>
    <p:extLst>
      <p:ext uri="{BB962C8B-B14F-4D97-AF65-F5344CB8AC3E}">
        <p14:creationId xmlns:p14="http://schemas.microsoft.com/office/powerpoint/2010/main" val="1442708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786880" y="1418186"/>
            <a:ext cx="5069840" cy="44781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25</a:t>
            </a:fld>
            <a:endParaRPr lang="en-AU"/>
          </a:p>
        </p:txBody>
      </p:sp>
      <p:grpSp>
        <p:nvGrpSpPr>
          <p:cNvPr id="5" name="Group 4" descr="The picture shows a detailed charges table used in teh trial which has a list of all charges for the energy bill." title="Detailed charges table"/>
          <p:cNvGrpSpPr/>
          <p:nvPr/>
        </p:nvGrpSpPr>
        <p:grpSpPr>
          <a:xfrm>
            <a:off x="7036420" y="2049355"/>
            <a:ext cx="4592872" cy="3447106"/>
            <a:chOff x="7036420" y="2049355"/>
            <a:chExt cx="4592872" cy="3447106"/>
          </a:xfrm>
        </p:grpSpPr>
        <p:pic>
          <p:nvPicPr>
            <p:cNvPr id="6" name="Picture 5" descr="Image of table data"/>
            <p:cNvPicPr>
              <a:picLocks noChangeAspect="1"/>
            </p:cNvPicPr>
            <p:nvPr/>
          </p:nvPicPr>
          <p:blipFill rotWithShape="1">
            <a:blip r:embed="rId3"/>
            <a:srcRect l="1299" r="828"/>
            <a:stretch/>
          </p:blipFill>
          <p:spPr>
            <a:xfrm>
              <a:off x="7036420" y="2049356"/>
              <a:ext cx="4592872" cy="3447105"/>
            </a:xfrm>
            <a:prstGeom prst="rect">
              <a:avLst/>
            </a:prstGeom>
            <a:ln w="28575">
              <a:solidFill>
                <a:schemeClr val="tx1"/>
              </a:solidFill>
            </a:ln>
          </p:spPr>
        </p:pic>
        <p:pic>
          <p:nvPicPr>
            <p:cNvPr id="4" name="Picture 3" descr="Image of table data"/>
            <p:cNvPicPr>
              <a:picLocks noChangeAspect="1"/>
            </p:cNvPicPr>
            <p:nvPr/>
          </p:nvPicPr>
          <p:blipFill>
            <a:blip r:embed="rId4"/>
            <a:stretch>
              <a:fillRect/>
            </a:stretch>
          </p:blipFill>
          <p:spPr>
            <a:xfrm>
              <a:off x="7036420" y="2049356"/>
              <a:ext cx="164606" cy="79255"/>
            </a:xfrm>
            <a:prstGeom prst="rect">
              <a:avLst/>
            </a:prstGeom>
          </p:spPr>
        </p:pic>
        <p:pic>
          <p:nvPicPr>
            <p:cNvPr id="8" name="Picture 7" descr="Image of table data"/>
            <p:cNvPicPr>
              <a:picLocks noChangeAspect="1"/>
            </p:cNvPicPr>
            <p:nvPr/>
          </p:nvPicPr>
          <p:blipFill>
            <a:blip r:embed="rId4"/>
            <a:stretch>
              <a:fillRect/>
            </a:stretch>
          </p:blipFill>
          <p:spPr>
            <a:xfrm>
              <a:off x="11464686" y="2049355"/>
              <a:ext cx="164606" cy="79255"/>
            </a:xfrm>
            <a:prstGeom prst="rect">
              <a:avLst/>
            </a:prstGeom>
          </p:spPr>
        </p:pic>
      </p:grpSp>
      <p:sp>
        <p:nvSpPr>
          <p:cNvPr id="7" name="Rectangle 6"/>
          <p:cNvSpPr/>
          <p:nvPr/>
        </p:nvSpPr>
        <p:spPr>
          <a:xfrm>
            <a:off x="479426" y="1418186"/>
            <a:ext cx="6007099" cy="4144724"/>
          </a:xfrm>
          <a:prstGeom prst="rect">
            <a:avLst/>
          </a:prstGeom>
        </p:spPr>
        <p:txBody>
          <a:bodyPr wrap="square" numCol="1" spcCol="360000">
            <a:spAutoFit/>
          </a:bodyPr>
          <a:lstStyle/>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The detailed charges table is an important bill feature. </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Charges tables typically include the </a:t>
            </a:r>
            <a:r>
              <a:rPr lang="en-AU" sz="1200" dirty="0">
                <a:latin typeface="Helvetica" panose="020B0604020202020204" pitchFamily="34" charset="0"/>
                <a:ea typeface="Times New Roman" panose="02020603050405020304" pitchFamily="18" charset="0"/>
                <a:cs typeface="Times New Roman" panose="02020603050405020304" pitchFamily="18" charset="0"/>
              </a:rPr>
              <a:t>number of units of energy consumed (e.g. days or kilowatt hours), price per unit, and the total amount for the bill. This is usually found on page 2 of a bill. </a:t>
            </a:r>
          </a:p>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In </a:t>
            </a:r>
            <a:r>
              <a:rPr lang="en-AU" sz="1200" dirty="0">
                <a:latin typeface="Helvetica" panose="020B0604020202020204" pitchFamily="34" charset="0"/>
                <a:ea typeface="Times New Roman" panose="02020603050405020304" pitchFamily="18" charset="0"/>
                <a:cs typeface="Times New Roman" panose="02020603050405020304" pitchFamily="18" charset="0"/>
              </a:rPr>
              <a:t>our review of existing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bills, </a:t>
            </a:r>
            <a:r>
              <a:rPr lang="en-AU" sz="1200" dirty="0">
                <a:latin typeface="Helvetica" panose="020B0604020202020204" pitchFamily="34" charset="0"/>
                <a:ea typeface="Times New Roman" panose="02020603050405020304" pitchFamily="18" charset="0"/>
                <a:cs typeface="Times New Roman" panose="02020603050405020304" pitchFamily="18" charset="0"/>
              </a:rPr>
              <a:t>detailed charges tables were relatively similar across different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retailers. A previous study found that their “reengineered bills outperformed currently in-market utility bills on numerous key metrics of clarity and fluency” in research for the Ontario Energy board (</a:t>
            </a:r>
            <a:r>
              <a:rPr lang="en-AU" sz="1200" dirty="0" err="1" smtClean="0">
                <a:latin typeface="Helvetica" panose="020B0604020202020204" pitchFamily="34" charset="0"/>
                <a:ea typeface="Times New Roman" panose="02020603050405020304" pitchFamily="18" charset="0"/>
                <a:cs typeface="Times New Roman" panose="02020603050405020304" pitchFamily="18" charset="0"/>
              </a:rPr>
              <a:t>BEworks</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 2016). </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We </a:t>
            </a:r>
            <a:r>
              <a:rPr lang="en-AU" sz="1200" dirty="0">
                <a:latin typeface="Helvetica" panose="020B0604020202020204" pitchFamily="34" charset="0"/>
                <a:ea typeface="Times New Roman" panose="02020603050405020304" pitchFamily="18" charset="0"/>
                <a:cs typeface="Times New Roman" panose="02020603050405020304" pitchFamily="18" charset="0"/>
              </a:rPr>
              <a:t>tested several designs, two of which were inspired by the </a:t>
            </a:r>
            <a:r>
              <a:rPr lang="en-AU" sz="1200" dirty="0" err="1">
                <a:latin typeface="Helvetica" panose="020B0604020202020204" pitchFamily="34" charset="0"/>
                <a:ea typeface="Times New Roman" panose="02020603050405020304" pitchFamily="18" charset="0"/>
                <a:cs typeface="Times New Roman" panose="02020603050405020304" pitchFamily="18" charset="0"/>
              </a:rPr>
              <a:t>BEworks</a:t>
            </a:r>
            <a:r>
              <a:rPr lang="en-AU" sz="1200" dirty="0">
                <a:latin typeface="Helvetica" panose="020B0604020202020204" pitchFamily="34" charset="0"/>
                <a:ea typeface="Times New Roman" panose="02020603050405020304" pitchFamily="18" charset="0"/>
                <a:cs typeface="Times New Roman" panose="02020603050405020304" pitchFamily="18" charset="0"/>
              </a:rPr>
              <a:t> design, against a version that looks similar to many designs currently in the market. </a:t>
            </a:r>
          </a:p>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We </a:t>
            </a:r>
            <a:r>
              <a:rPr lang="en-AU" sz="1200" dirty="0">
                <a:latin typeface="Helvetica" panose="020B0604020202020204" pitchFamily="34" charset="0"/>
                <a:ea typeface="Times New Roman" panose="02020603050405020304" pitchFamily="18" charset="0"/>
                <a:cs typeface="Times New Roman" panose="02020603050405020304" pitchFamily="18" charset="0"/>
              </a:rPr>
              <a:t>found that the alternative detailed charges tables failed to materially outperform the familiar ‘invoice‑style’ table. Consumers did not rate the new versions easier to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understand, </a:t>
            </a:r>
            <a:r>
              <a:rPr lang="en-AU" sz="1200" dirty="0">
                <a:latin typeface="Helvetica" panose="020B0604020202020204" pitchFamily="34" charset="0"/>
                <a:ea typeface="Times New Roman" panose="02020603050405020304" pitchFamily="18" charset="0"/>
                <a:cs typeface="Times New Roman" panose="02020603050405020304" pitchFamily="18" charset="0"/>
              </a:rPr>
              <a:t>nor were they able to answer the comprehension questions more accurately. </a:t>
            </a:r>
          </a:p>
          <a:p>
            <a:pPr algn="just">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In part, this was because respondents who saw the invoice-style table already had a high level of comprehension. Three-quarters </a:t>
            </a:r>
            <a:r>
              <a:rPr lang="en-AU" sz="1200" dirty="0">
                <a:latin typeface="Helvetica" panose="020B0604020202020204" pitchFamily="34" charset="0"/>
                <a:ea typeface="Times New Roman" panose="02020603050405020304" pitchFamily="18" charset="0"/>
                <a:cs typeface="Times New Roman" panose="02020603050405020304" pitchFamily="18" charset="0"/>
              </a:rPr>
              <a:t>of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these respondents were </a:t>
            </a:r>
            <a:r>
              <a:rPr lang="en-AU" sz="1200" dirty="0">
                <a:latin typeface="Helvetica" panose="020B0604020202020204" pitchFamily="34" charset="0"/>
                <a:ea typeface="Times New Roman" panose="02020603050405020304" pitchFamily="18" charset="0"/>
                <a:cs typeface="Times New Roman" panose="02020603050405020304" pitchFamily="18" charset="0"/>
              </a:rPr>
              <a:t>able to verify the amount of the supply charge and to rate the detailed charge breakdown as easy to understand. </a:t>
            </a:r>
          </a:p>
          <a:p>
            <a:pPr algn="just">
              <a:lnSpc>
                <a:spcPts val="1400"/>
              </a:lnSpc>
              <a:spcAft>
                <a:spcPts val="600"/>
              </a:spcAft>
            </a:pPr>
            <a:r>
              <a:rPr lang="en-AU" sz="1200" dirty="0">
                <a:latin typeface="Helvetica" panose="020B0604020202020204" pitchFamily="34" charset="0"/>
                <a:ea typeface="Times New Roman" panose="02020603050405020304" pitchFamily="18" charset="0"/>
                <a:cs typeface="Times New Roman" panose="02020603050405020304" pitchFamily="18" charset="0"/>
              </a:rPr>
              <a:t>One challenge is to create a design that is flexible enough to be adapted for any of the different pricing models currently available in the market</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79425" y="476250"/>
            <a:ext cx="11233150" cy="387798"/>
          </a:xfrm>
        </p:spPr>
        <p:txBody>
          <a:bodyPr/>
          <a:lstStyle/>
          <a:p>
            <a:r>
              <a:rPr lang="en-US" dirty="0" smtClean="0"/>
              <a:t>Existing charges table performed as well as our re-designs</a:t>
            </a:r>
            <a:endParaRPr lang="en-US" dirty="0"/>
          </a:p>
        </p:txBody>
      </p:sp>
    </p:spTree>
    <p:extLst>
      <p:ext uri="{BB962C8B-B14F-4D97-AF65-F5344CB8AC3E}">
        <p14:creationId xmlns:p14="http://schemas.microsoft.com/office/powerpoint/2010/main" val="2954601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26</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852253349"/>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606716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rey background"/>
          <p:cNvSpPr/>
          <p:nvPr/>
        </p:nvSpPr>
        <p:spPr>
          <a:xfrm>
            <a:off x="6631145" y="0"/>
            <a:ext cx="556085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3" name="Slide Number Placeholder 2"/>
          <p:cNvSpPr>
            <a:spLocks noGrp="1"/>
          </p:cNvSpPr>
          <p:nvPr>
            <p:ph type="sldNum" sz="quarter" idx="12"/>
          </p:nvPr>
        </p:nvSpPr>
        <p:spPr/>
        <p:txBody>
          <a:bodyPr/>
          <a:lstStyle/>
          <a:p>
            <a:fld id="{0500C9E6-702F-A843-8A04-80C500C6891A}" type="slidenum">
              <a:rPr lang="en-AU" smtClean="0"/>
              <a:t>27</a:t>
            </a:fld>
            <a:endParaRPr lang="en-AU"/>
          </a:p>
        </p:txBody>
      </p:sp>
      <p:grpSp>
        <p:nvGrpSpPr>
          <p:cNvPr id="88" name="Group 87" descr="Dollar sign in speech bubble icon"/>
          <p:cNvGrpSpPr/>
          <p:nvPr/>
        </p:nvGrpSpPr>
        <p:grpSpPr>
          <a:xfrm>
            <a:off x="7270149" y="3456777"/>
            <a:ext cx="331788" cy="450850"/>
            <a:chOff x="2545756" y="5804705"/>
            <a:chExt cx="331788" cy="450850"/>
          </a:xfrm>
          <a:solidFill>
            <a:srgbClr val="E2E2E3"/>
          </a:solidFill>
        </p:grpSpPr>
        <p:sp>
          <p:nvSpPr>
            <p:cNvPr id="89" name="Freeform 182"/>
            <p:cNvSpPr>
              <a:spLocks/>
            </p:cNvSpPr>
            <p:nvPr/>
          </p:nvSpPr>
          <p:spPr bwMode="auto">
            <a:xfrm>
              <a:off x="2545756" y="5804705"/>
              <a:ext cx="331788" cy="450850"/>
            </a:xfrm>
            <a:custGeom>
              <a:avLst/>
              <a:gdLst>
                <a:gd name="T0" fmla="*/ 68 w 68"/>
                <a:gd name="T1" fmla="*/ 34 h 92"/>
                <a:gd name="T2" fmla="*/ 34 w 68"/>
                <a:gd name="T3" fmla="*/ 0 h 92"/>
                <a:gd name="T4" fmla="*/ 0 w 68"/>
                <a:gd name="T5" fmla="*/ 34 h 92"/>
                <a:gd name="T6" fmla="*/ 27 w 68"/>
                <a:gd name="T7" fmla="*/ 67 h 92"/>
                <a:gd name="T8" fmla="*/ 34 w 68"/>
                <a:gd name="T9" fmla="*/ 92 h 92"/>
                <a:gd name="T10" fmla="*/ 41 w 68"/>
                <a:gd name="T11" fmla="*/ 67 h 92"/>
                <a:gd name="T12" fmla="*/ 68 w 68"/>
                <a:gd name="T13" fmla="*/ 34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68" y="34"/>
                  </a:moveTo>
                  <a:cubicBezTo>
                    <a:pt x="68" y="15"/>
                    <a:pt x="53" y="0"/>
                    <a:pt x="34" y="0"/>
                  </a:cubicBezTo>
                  <a:cubicBezTo>
                    <a:pt x="15" y="0"/>
                    <a:pt x="0" y="15"/>
                    <a:pt x="0" y="34"/>
                  </a:cubicBezTo>
                  <a:cubicBezTo>
                    <a:pt x="0" y="50"/>
                    <a:pt x="12" y="64"/>
                    <a:pt x="27" y="67"/>
                  </a:cubicBezTo>
                  <a:cubicBezTo>
                    <a:pt x="34" y="92"/>
                    <a:pt x="34" y="92"/>
                    <a:pt x="34" y="92"/>
                  </a:cubicBezTo>
                  <a:cubicBezTo>
                    <a:pt x="41" y="67"/>
                    <a:pt x="41" y="67"/>
                    <a:pt x="41" y="67"/>
                  </a:cubicBezTo>
                  <a:cubicBezTo>
                    <a:pt x="56" y="64"/>
                    <a:pt x="68" y="50"/>
                    <a:pt x="68" y="34"/>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90" name="Group 89"/>
            <p:cNvGrpSpPr/>
            <p:nvPr/>
          </p:nvGrpSpPr>
          <p:grpSpPr>
            <a:xfrm>
              <a:off x="2674400" y="5860406"/>
              <a:ext cx="78642" cy="217301"/>
              <a:chOff x="3889064" y="5522830"/>
              <a:chExt cx="78642" cy="217301"/>
            </a:xfrm>
            <a:grpFill/>
          </p:grpSpPr>
          <p:sp>
            <p:nvSpPr>
              <p:cNvPr id="91" name="Freeform 5700"/>
              <p:cNvSpPr>
                <a:spLocks/>
              </p:cNvSpPr>
              <p:nvPr/>
            </p:nvSpPr>
            <p:spPr bwMode="auto">
              <a:xfrm>
                <a:off x="3889064" y="5547664"/>
                <a:ext cx="78642" cy="167632"/>
              </a:xfrm>
              <a:custGeom>
                <a:avLst/>
                <a:gdLst>
                  <a:gd name="T0" fmla="*/ 0 w 16"/>
                  <a:gd name="T1" fmla="*/ 25 h 33"/>
                  <a:gd name="T2" fmla="*/ 8 w 16"/>
                  <a:gd name="T3" fmla="*/ 33 h 33"/>
                  <a:gd name="T4" fmla="*/ 16 w 16"/>
                  <a:gd name="T5" fmla="*/ 25 h 33"/>
                  <a:gd name="T6" fmla="*/ 8 w 16"/>
                  <a:gd name="T7" fmla="*/ 17 h 33"/>
                  <a:gd name="T8" fmla="*/ 0 w 16"/>
                  <a:gd name="T9" fmla="*/ 9 h 33"/>
                  <a:gd name="T10" fmla="*/ 8 w 16"/>
                  <a:gd name="T11" fmla="*/ 0 h 33"/>
                  <a:gd name="T12" fmla="*/ 16 w 1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0" y="25"/>
                    </a:moveTo>
                    <a:cubicBezTo>
                      <a:pt x="0" y="29"/>
                      <a:pt x="3" y="33"/>
                      <a:pt x="8" y="33"/>
                    </a:cubicBezTo>
                    <a:cubicBezTo>
                      <a:pt x="13" y="33"/>
                      <a:pt x="16" y="29"/>
                      <a:pt x="16" y="25"/>
                    </a:cubicBezTo>
                    <a:cubicBezTo>
                      <a:pt x="16" y="20"/>
                      <a:pt x="13" y="17"/>
                      <a:pt x="8" y="17"/>
                    </a:cubicBezTo>
                    <a:cubicBezTo>
                      <a:pt x="3" y="17"/>
                      <a:pt x="0" y="13"/>
                      <a:pt x="0" y="9"/>
                    </a:cubicBezTo>
                    <a:cubicBezTo>
                      <a:pt x="0" y="4"/>
                      <a:pt x="3" y="0"/>
                      <a:pt x="8" y="0"/>
                    </a:cubicBezTo>
                    <a:cubicBezTo>
                      <a:pt x="13" y="0"/>
                      <a:pt x="16" y="4"/>
                      <a:pt x="16" y="9"/>
                    </a:cubicBezTo>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92" name="Line 5701"/>
              <p:cNvSpPr>
                <a:spLocks noChangeShapeType="1"/>
              </p:cNvSpPr>
              <p:nvPr/>
            </p:nvSpPr>
            <p:spPr bwMode="auto">
              <a:xfrm>
                <a:off x="3928386" y="5715297"/>
                <a:ext cx="0" cy="24834"/>
              </a:xfrm>
              <a:prstGeom prst="line">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93" name="Line 5702"/>
              <p:cNvSpPr>
                <a:spLocks noChangeShapeType="1"/>
              </p:cNvSpPr>
              <p:nvPr/>
            </p:nvSpPr>
            <p:spPr bwMode="auto">
              <a:xfrm>
                <a:off x="3928386" y="5522830"/>
                <a:ext cx="0" cy="24834"/>
              </a:xfrm>
              <a:prstGeom prst="line">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grpSp>
        <p:nvGrpSpPr>
          <p:cNvPr id="94" name="Group 93" descr="Star ribbon icon"/>
          <p:cNvGrpSpPr/>
          <p:nvPr/>
        </p:nvGrpSpPr>
        <p:grpSpPr>
          <a:xfrm>
            <a:off x="7210618" y="2408305"/>
            <a:ext cx="446088" cy="450851"/>
            <a:chOff x="4667250" y="2514600"/>
            <a:chExt cx="446088" cy="450851"/>
          </a:xfrm>
          <a:noFill/>
        </p:grpSpPr>
        <p:sp>
          <p:nvSpPr>
            <p:cNvPr id="95" name="Freeform 265"/>
            <p:cNvSpPr>
              <a:spLocks/>
            </p:cNvSpPr>
            <p:nvPr/>
          </p:nvSpPr>
          <p:spPr bwMode="auto">
            <a:xfrm>
              <a:off x="4667250" y="2778125"/>
              <a:ext cx="166687" cy="187325"/>
            </a:xfrm>
            <a:custGeom>
              <a:avLst/>
              <a:gdLst>
                <a:gd name="T0" fmla="*/ 47 w 105"/>
                <a:gd name="T1" fmla="*/ 0 h 118"/>
                <a:gd name="T2" fmla="*/ 0 w 105"/>
                <a:gd name="T3" fmla="*/ 81 h 118"/>
                <a:gd name="T4" fmla="*/ 50 w 105"/>
                <a:gd name="T5" fmla="*/ 74 h 118"/>
                <a:gd name="T6" fmla="*/ 65 w 105"/>
                <a:gd name="T7" fmla="*/ 118 h 118"/>
                <a:gd name="T8" fmla="*/ 105 w 105"/>
                <a:gd name="T9" fmla="*/ 50 h 118"/>
              </a:gdLst>
              <a:ahLst/>
              <a:cxnLst>
                <a:cxn ang="0">
                  <a:pos x="T0" y="T1"/>
                </a:cxn>
                <a:cxn ang="0">
                  <a:pos x="T2" y="T3"/>
                </a:cxn>
                <a:cxn ang="0">
                  <a:pos x="T4" y="T5"/>
                </a:cxn>
                <a:cxn ang="0">
                  <a:pos x="T6" y="T7"/>
                </a:cxn>
                <a:cxn ang="0">
                  <a:pos x="T8" y="T9"/>
                </a:cxn>
              </a:cxnLst>
              <a:rect l="0" t="0" r="r" b="b"/>
              <a:pathLst>
                <a:path w="105" h="118">
                  <a:moveTo>
                    <a:pt x="47" y="0"/>
                  </a:moveTo>
                  <a:lnTo>
                    <a:pt x="0" y="81"/>
                  </a:lnTo>
                  <a:lnTo>
                    <a:pt x="50" y="74"/>
                  </a:lnTo>
                  <a:lnTo>
                    <a:pt x="65" y="118"/>
                  </a:lnTo>
                  <a:lnTo>
                    <a:pt x="105" y="50"/>
                  </a:lnTo>
                </a:path>
              </a:pathLst>
            </a:custGeom>
            <a:grpFill/>
            <a:ln w="28575" cap="flat">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96" name="Freeform 266"/>
            <p:cNvSpPr>
              <a:spLocks/>
            </p:cNvSpPr>
            <p:nvPr/>
          </p:nvSpPr>
          <p:spPr bwMode="auto">
            <a:xfrm>
              <a:off x="4951413" y="2782888"/>
              <a:ext cx="161925" cy="182563"/>
            </a:xfrm>
            <a:custGeom>
              <a:avLst/>
              <a:gdLst>
                <a:gd name="T0" fmla="*/ 59 w 102"/>
                <a:gd name="T1" fmla="*/ 0 h 115"/>
                <a:gd name="T2" fmla="*/ 102 w 102"/>
                <a:gd name="T3" fmla="*/ 78 h 115"/>
                <a:gd name="T4" fmla="*/ 56 w 102"/>
                <a:gd name="T5" fmla="*/ 71 h 115"/>
                <a:gd name="T6" fmla="*/ 40 w 102"/>
                <a:gd name="T7" fmla="*/ 115 h 115"/>
                <a:gd name="T8" fmla="*/ 0 w 102"/>
                <a:gd name="T9" fmla="*/ 47 h 115"/>
              </a:gdLst>
              <a:ahLst/>
              <a:cxnLst>
                <a:cxn ang="0">
                  <a:pos x="T0" y="T1"/>
                </a:cxn>
                <a:cxn ang="0">
                  <a:pos x="T2" y="T3"/>
                </a:cxn>
                <a:cxn ang="0">
                  <a:pos x="T4" y="T5"/>
                </a:cxn>
                <a:cxn ang="0">
                  <a:pos x="T6" y="T7"/>
                </a:cxn>
                <a:cxn ang="0">
                  <a:pos x="T8" y="T9"/>
                </a:cxn>
              </a:cxnLst>
              <a:rect l="0" t="0" r="r" b="b"/>
              <a:pathLst>
                <a:path w="102" h="115">
                  <a:moveTo>
                    <a:pt x="59" y="0"/>
                  </a:moveTo>
                  <a:lnTo>
                    <a:pt x="102" y="78"/>
                  </a:lnTo>
                  <a:lnTo>
                    <a:pt x="56" y="71"/>
                  </a:lnTo>
                  <a:lnTo>
                    <a:pt x="40" y="115"/>
                  </a:lnTo>
                  <a:lnTo>
                    <a:pt x="0" y="47"/>
                  </a:lnTo>
                </a:path>
              </a:pathLst>
            </a:custGeom>
            <a:grpFill/>
            <a:ln w="28575" cap="flat">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97" name="Oval 267"/>
            <p:cNvSpPr>
              <a:spLocks noChangeArrowheads="1"/>
            </p:cNvSpPr>
            <p:nvPr/>
          </p:nvSpPr>
          <p:spPr bwMode="auto">
            <a:xfrm>
              <a:off x="4716463" y="2514600"/>
              <a:ext cx="352425" cy="352425"/>
            </a:xfrm>
            <a:prstGeom prst="ellipse">
              <a:avLst/>
            </a:prstGeom>
            <a:grpFill/>
            <a:ln w="28575" cap="flat">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98" name="Freeform 268"/>
            <p:cNvSpPr>
              <a:spLocks/>
            </p:cNvSpPr>
            <p:nvPr/>
          </p:nvSpPr>
          <p:spPr bwMode="auto">
            <a:xfrm>
              <a:off x="4805363" y="2592388"/>
              <a:ext cx="176212" cy="176213"/>
            </a:xfrm>
            <a:custGeom>
              <a:avLst/>
              <a:gdLst>
                <a:gd name="T0" fmla="*/ 55 w 111"/>
                <a:gd name="T1" fmla="*/ 0 h 111"/>
                <a:gd name="T2" fmla="*/ 74 w 111"/>
                <a:gd name="T3" fmla="*/ 37 h 111"/>
                <a:gd name="T4" fmla="*/ 111 w 111"/>
                <a:gd name="T5" fmla="*/ 37 h 111"/>
                <a:gd name="T6" fmla="*/ 80 w 111"/>
                <a:gd name="T7" fmla="*/ 68 h 111"/>
                <a:gd name="T8" fmla="*/ 92 w 111"/>
                <a:gd name="T9" fmla="*/ 111 h 111"/>
                <a:gd name="T10" fmla="*/ 55 w 111"/>
                <a:gd name="T11" fmla="*/ 90 h 111"/>
                <a:gd name="T12" fmla="*/ 18 w 111"/>
                <a:gd name="T13" fmla="*/ 111 h 111"/>
                <a:gd name="T14" fmla="*/ 31 w 111"/>
                <a:gd name="T15" fmla="*/ 68 h 111"/>
                <a:gd name="T16" fmla="*/ 0 w 111"/>
                <a:gd name="T17" fmla="*/ 37 h 111"/>
                <a:gd name="T18" fmla="*/ 37 w 111"/>
                <a:gd name="T19" fmla="*/ 37 h 111"/>
                <a:gd name="T20" fmla="*/ 55 w 111"/>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1">
                  <a:moveTo>
                    <a:pt x="55" y="0"/>
                  </a:moveTo>
                  <a:lnTo>
                    <a:pt x="74" y="37"/>
                  </a:lnTo>
                  <a:lnTo>
                    <a:pt x="111" y="37"/>
                  </a:lnTo>
                  <a:lnTo>
                    <a:pt x="80" y="68"/>
                  </a:lnTo>
                  <a:lnTo>
                    <a:pt x="92" y="111"/>
                  </a:lnTo>
                  <a:lnTo>
                    <a:pt x="55" y="90"/>
                  </a:lnTo>
                  <a:lnTo>
                    <a:pt x="18" y="111"/>
                  </a:lnTo>
                  <a:lnTo>
                    <a:pt x="31" y="68"/>
                  </a:lnTo>
                  <a:lnTo>
                    <a:pt x="0" y="37"/>
                  </a:lnTo>
                  <a:lnTo>
                    <a:pt x="37" y="37"/>
                  </a:lnTo>
                  <a:lnTo>
                    <a:pt x="55" y="0"/>
                  </a:lnTo>
                  <a:close/>
                </a:path>
              </a:pathLst>
            </a:custGeom>
            <a:grpFill/>
            <a:ln w="28575" cap="flat">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sp>
        <p:nvSpPr>
          <p:cNvPr id="116" name="Rectangle 115"/>
          <p:cNvSpPr/>
          <p:nvPr/>
        </p:nvSpPr>
        <p:spPr>
          <a:xfrm>
            <a:off x="7150113" y="4101798"/>
            <a:ext cx="4783692" cy="1277273"/>
          </a:xfrm>
          <a:prstGeom prst="rect">
            <a:avLst/>
          </a:prstGeom>
        </p:spPr>
        <p:txBody>
          <a:bodyPr wrap="square">
            <a:spAutoFit/>
          </a:bodyPr>
          <a:lstStyle/>
          <a:p>
            <a:pPr lvl="0"/>
            <a:r>
              <a:rPr lang="en-US" sz="1200" dirty="0">
                <a:solidFill>
                  <a:srgbClr val="000000"/>
                </a:solidFill>
              </a:rPr>
              <a:t>Consequently, it is not possible to make a direct comparison between the two sets of results. </a:t>
            </a:r>
            <a:endParaRPr lang="en-US" sz="1200" dirty="0" smtClean="0">
              <a:solidFill>
                <a:srgbClr val="000000"/>
              </a:solidFill>
            </a:endParaRPr>
          </a:p>
          <a:p>
            <a:pPr lvl="0"/>
            <a:endParaRPr lang="en-US" sz="500" dirty="0">
              <a:solidFill>
                <a:srgbClr val="000000"/>
              </a:solidFill>
            </a:endParaRPr>
          </a:p>
          <a:p>
            <a:pPr lvl="0"/>
            <a:r>
              <a:rPr lang="en-US" sz="1200" dirty="0">
                <a:solidFill>
                  <a:srgbClr val="000000"/>
                </a:solidFill>
              </a:rPr>
              <a:t>However, the differences between groups within a trial (e.g. the difference between ‘best offer’ and ‘no best offer’, or between ‘equal to reference price’ and ‘below reference price’) remain reliable estimates the impact of those features.</a:t>
            </a:r>
          </a:p>
        </p:txBody>
      </p:sp>
      <p:sp>
        <p:nvSpPr>
          <p:cNvPr id="115" name="Rectangle 114"/>
          <p:cNvSpPr/>
          <p:nvPr/>
        </p:nvSpPr>
        <p:spPr>
          <a:xfrm>
            <a:off x="7729733" y="2302811"/>
            <a:ext cx="4082088" cy="1938992"/>
          </a:xfrm>
          <a:prstGeom prst="rect">
            <a:avLst/>
          </a:prstGeom>
        </p:spPr>
        <p:txBody>
          <a:bodyPr wrap="square">
            <a:spAutoFit/>
          </a:bodyPr>
          <a:lstStyle/>
          <a:p>
            <a:pPr lvl="0"/>
            <a:r>
              <a:rPr lang="en-US" sz="1200" dirty="0">
                <a:solidFill>
                  <a:srgbClr val="000000"/>
                </a:solidFill>
              </a:rPr>
              <a:t>For the best retailer offer, respondents were asked an open question seeking suggestions on ways to reduce energy costs or save money on their electricity, and they could write in any free-text response</a:t>
            </a:r>
            <a:r>
              <a:rPr lang="en-US" sz="1200" dirty="0" smtClean="0">
                <a:solidFill>
                  <a:srgbClr val="000000"/>
                </a:solidFill>
              </a:rPr>
              <a:t>.</a:t>
            </a:r>
          </a:p>
          <a:p>
            <a:pPr lvl="0"/>
            <a:endParaRPr lang="en-US" sz="1200" dirty="0">
              <a:solidFill>
                <a:srgbClr val="000000"/>
              </a:solidFill>
            </a:endParaRPr>
          </a:p>
          <a:p>
            <a:pPr lvl="0"/>
            <a:r>
              <a:rPr lang="en-US" sz="1200" dirty="0">
                <a:solidFill>
                  <a:srgbClr val="000000"/>
                </a:solidFill>
              </a:rPr>
              <a:t>For the reference price, respondents were asked whether the information about the reference price would lead them to: shop around for a better deal, stay on their current deal, or feel unsure.</a:t>
            </a:r>
          </a:p>
          <a:p>
            <a:pPr marL="171450" lvl="0" indent="-171450">
              <a:buFont typeface="Arial" panose="020B0604020202020204" pitchFamily="34" charset="0"/>
              <a:buChar char="•"/>
            </a:pPr>
            <a:endParaRPr lang="en-US" sz="1200" dirty="0">
              <a:solidFill>
                <a:srgbClr val="000000"/>
              </a:solidFill>
            </a:endParaRPr>
          </a:p>
        </p:txBody>
      </p:sp>
      <p:sp>
        <p:nvSpPr>
          <p:cNvPr id="7" name="TextBox 6"/>
          <p:cNvSpPr txBox="1"/>
          <p:nvPr/>
        </p:nvSpPr>
        <p:spPr>
          <a:xfrm>
            <a:off x="7187613" y="1771617"/>
            <a:ext cx="4783692" cy="461665"/>
          </a:xfrm>
          <a:prstGeom prst="rect">
            <a:avLst/>
          </a:prstGeom>
          <a:noFill/>
        </p:spPr>
        <p:txBody>
          <a:bodyPr wrap="square" rtlCol="0">
            <a:spAutoFit/>
          </a:bodyPr>
          <a:lstStyle/>
          <a:p>
            <a:r>
              <a:rPr lang="en-US" sz="1200" dirty="0" smtClean="0"/>
              <a:t>We </a:t>
            </a:r>
            <a:r>
              <a:rPr lang="en-US" sz="1200" dirty="0"/>
              <a:t>used different measures to evaluate the impact the best retailer offer and the reference price. </a:t>
            </a:r>
            <a:endParaRPr lang="en-US" sz="1200" dirty="0" smtClean="0"/>
          </a:p>
        </p:txBody>
      </p:sp>
      <p:sp>
        <p:nvSpPr>
          <p:cNvPr id="8" name="TextBox 7"/>
          <p:cNvSpPr txBox="1"/>
          <p:nvPr/>
        </p:nvSpPr>
        <p:spPr>
          <a:xfrm>
            <a:off x="7187613" y="1408532"/>
            <a:ext cx="4624207" cy="307777"/>
          </a:xfrm>
          <a:prstGeom prst="rect">
            <a:avLst/>
          </a:prstGeom>
          <a:noFill/>
        </p:spPr>
        <p:txBody>
          <a:bodyPr wrap="square" rtlCol="0">
            <a:spAutoFit/>
          </a:bodyPr>
          <a:lstStyle/>
          <a:p>
            <a:r>
              <a:rPr lang="en-US" sz="1400" b="1" dirty="0">
                <a:solidFill>
                  <a:schemeClr val="accent1"/>
                </a:solidFill>
              </a:rPr>
              <a:t>Methodological </a:t>
            </a:r>
            <a:r>
              <a:rPr lang="en-US" sz="1400" b="1" dirty="0" smtClean="0">
                <a:solidFill>
                  <a:schemeClr val="accent1"/>
                </a:solidFill>
              </a:rPr>
              <a:t>differences</a:t>
            </a:r>
            <a:endParaRPr lang="en-US" sz="2000" b="1" dirty="0">
              <a:solidFill>
                <a:schemeClr val="accent1"/>
              </a:solidFill>
            </a:endParaRPr>
          </a:p>
        </p:txBody>
      </p:sp>
      <p:grpSp>
        <p:nvGrpSpPr>
          <p:cNvPr id="118" name="Group 117" descr="Dollar sign in speech bubble icon"/>
          <p:cNvGrpSpPr/>
          <p:nvPr/>
        </p:nvGrpSpPr>
        <p:grpSpPr>
          <a:xfrm>
            <a:off x="476518" y="4485940"/>
            <a:ext cx="648000" cy="648000"/>
            <a:chOff x="476518" y="4485940"/>
            <a:chExt cx="648000" cy="648000"/>
          </a:xfrm>
        </p:grpSpPr>
        <p:sp>
          <p:nvSpPr>
            <p:cNvPr id="65" name="Oval 64"/>
            <p:cNvSpPr/>
            <p:nvPr/>
          </p:nvSpPr>
          <p:spPr>
            <a:xfrm>
              <a:off x="476518" y="4485940"/>
              <a:ext cx="648000" cy="64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3" name="Group 72"/>
            <p:cNvGrpSpPr/>
            <p:nvPr/>
          </p:nvGrpSpPr>
          <p:grpSpPr>
            <a:xfrm>
              <a:off x="634624" y="4601829"/>
              <a:ext cx="331788" cy="450850"/>
              <a:chOff x="2545756" y="5804705"/>
              <a:chExt cx="331788" cy="450850"/>
            </a:xfrm>
          </p:grpSpPr>
          <p:sp>
            <p:nvSpPr>
              <p:cNvPr id="74" name="Freeform 182"/>
              <p:cNvSpPr>
                <a:spLocks/>
              </p:cNvSpPr>
              <p:nvPr/>
            </p:nvSpPr>
            <p:spPr bwMode="auto">
              <a:xfrm>
                <a:off x="2545756" y="5804705"/>
                <a:ext cx="331788" cy="450850"/>
              </a:xfrm>
              <a:custGeom>
                <a:avLst/>
                <a:gdLst>
                  <a:gd name="T0" fmla="*/ 68 w 68"/>
                  <a:gd name="T1" fmla="*/ 34 h 92"/>
                  <a:gd name="T2" fmla="*/ 34 w 68"/>
                  <a:gd name="T3" fmla="*/ 0 h 92"/>
                  <a:gd name="T4" fmla="*/ 0 w 68"/>
                  <a:gd name="T5" fmla="*/ 34 h 92"/>
                  <a:gd name="T6" fmla="*/ 27 w 68"/>
                  <a:gd name="T7" fmla="*/ 67 h 92"/>
                  <a:gd name="T8" fmla="*/ 34 w 68"/>
                  <a:gd name="T9" fmla="*/ 92 h 92"/>
                  <a:gd name="T10" fmla="*/ 41 w 68"/>
                  <a:gd name="T11" fmla="*/ 67 h 92"/>
                  <a:gd name="T12" fmla="*/ 68 w 68"/>
                  <a:gd name="T13" fmla="*/ 34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68" y="34"/>
                    </a:moveTo>
                    <a:cubicBezTo>
                      <a:pt x="68" y="15"/>
                      <a:pt x="53" y="0"/>
                      <a:pt x="34" y="0"/>
                    </a:cubicBezTo>
                    <a:cubicBezTo>
                      <a:pt x="15" y="0"/>
                      <a:pt x="0" y="15"/>
                      <a:pt x="0" y="34"/>
                    </a:cubicBezTo>
                    <a:cubicBezTo>
                      <a:pt x="0" y="50"/>
                      <a:pt x="12" y="64"/>
                      <a:pt x="27" y="67"/>
                    </a:cubicBezTo>
                    <a:cubicBezTo>
                      <a:pt x="34" y="92"/>
                      <a:pt x="34" y="92"/>
                      <a:pt x="34" y="92"/>
                    </a:cubicBezTo>
                    <a:cubicBezTo>
                      <a:pt x="41" y="67"/>
                      <a:pt x="41" y="67"/>
                      <a:pt x="41" y="67"/>
                    </a:cubicBezTo>
                    <a:cubicBezTo>
                      <a:pt x="56" y="64"/>
                      <a:pt x="68" y="50"/>
                      <a:pt x="68" y="34"/>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75" name="Group 74"/>
              <p:cNvGrpSpPr/>
              <p:nvPr/>
            </p:nvGrpSpPr>
            <p:grpSpPr>
              <a:xfrm>
                <a:off x="2674400" y="5860406"/>
                <a:ext cx="78642" cy="217301"/>
                <a:chOff x="3889064" y="5522830"/>
                <a:chExt cx="78642" cy="217301"/>
              </a:xfrm>
            </p:grpSpPr>
            <p:sp>
              <p:nvSpPr>
                <p:cNvPr id="76" name="Freeform 5700"/>
                <p:cNvSpPr>
                  <a:spLocks/>
                </p:cNvSpPr>
                <p:nvPr/>
              </p:nvSpPr>
              <p:spPr bwMode="auto">
                <a:xfrm>
                  <a:off x="3889064" y="5547664"/>
                  <a:ext cx="78642" cy="167632"/>
                </a:xfrm>
                <a:custGeom>
                  <a:avLst/>
                  <a:gdLst>
                    <a:gd name="T0" fmla="*/ 0 w 16"/>
                    <a:gd name="T1" fmla="*/ 25 h 33"/>
                    <a:gd name="T2" fmla="*/ 8 w 16"/>
                    <a:gd name="T3" fmla="*/ 33 h 33"/>
                    <a:gd name="T4" fmla="*/ 16 w 16"/>
                    <a:gd name="T5" fmla="*/ 25 h 33"/>
                    <a:gd name="T6" fmla="*/ 8 w 16"/>
                    <a:gd name="T7" fmla="*/ 17 h 33"/>
                    <a:gd name="T8" fmla="*/ 0 w 16"/>
                    <a:gd name="T9" fmla="*/ 9 h 33"/>
                    <a:gd name="T10" fmla="*/ 8 w 16"/>
                    <a:gd name="T11" fmla="*/ 0 h 33"/>
                    <a:gd name="T12" fmla="*/ 16 w 1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0" y="25"/>
                      </a:moveTo>
                      <a:cubicBezTo>
                        <a:pt x="0" y="29"/>
                        <a:pt x="3" y="33"/>
                        <a:pt x="8" y="33"/>
                      </a:cubicBezTo>
                      <a:cubicBezTo>
                        <a:pt x="13" y="33"/>
                        <a:pt x="16" y="29"/>
                        <a:pt x="16" y="25"/>
                      </a:cubicBezTo>
                      <a:cubicBezTo>
                        <a:pt x="16" y="20"/>
                        <a:pt x="13" y="17"/>
                        <a:pt x="8" y="17"/>
                      </a:cubicBezTo>
                      <a:cubicBezTo>
                        <a:pt x="3" y="17"/>
                        <a:pt x="0" y="13"/>
                        <a:pt x="0" y="9"/>
                      </a:cubicBezTo>
                      <a:cubicBezTo>
                        <a:pt x="0" y="4"/>
                        <a:pt x="3" y="0"/>
                        <a:pt x="8" y="0"/>
                      </a:cubicBezTo>
                      <a:cubicBezTo>
                        <a:pt x="13" y="0"/>
                        <a:pt x="16" y="4"/>
                        <a:pt x="16" y="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Line 5701"/>
                <p:cNvSpPr>
                  <a:spLocks noChangeShapeType="1"/>
                </p:cNvSpPr>
                <p:nvPr/>
              </p:nvSpPr>
              <p:spPr bwMode="auto">
                <a:xfrm>
                  <a:off x="3928386" y="5715297"/>
                  <a:ext cx="0" cy="24834"/>
                </a:xfrm>
                <a:prstGeom prst="line">
                  <a:avLst/>
                </a:prstGeom>
                <a:noFill/>
                <a:ln w="285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Line 5702"/>
                <p:cNvSpPr>
                  <a:spLocks noChangeShapeType="1"/>
                </p:cNvSpPr>
                <p:nvPr/>
              </p:nvSpPr>
              <p:spPr bwMode="auto">
                <a:xfrm>
                  <a:off x="3928386" y="5522830"/>
                  <a:ext cx="0" cy="24834"/>
                </a:xfrm>
                <a:prstGeom prst="line">
                  <a:avLst/>
                </a:prstGeom>
                <a:noFill/>
                <a:ln w="285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grpSp>
        <p:nvGrpSpPr>
          <p:cNvPr id="119" name="Group 118" descr="Star ribbon icon"/>
          <p:cNvGrpSpPr/>
          <p:nvPr/>
        </p:nvGrpSpPr>
        <p:grpSpPr>
          <a:xfrm>
            <a:off x="479426" y="3385667"/>
            <a:ext cx="648000" cy="648000"/>
            <a:chOff x="479426" y="3385667"/>
            <a:chExt cx="648000" cy="648000"/>
          </a:xfrm>
        </p:grpSpPr>
        <p:sp>
          <p:nvSpPr>
            <p:cNvPr id="66" name="Oval 65"/>
            <p:cNvSpPr/>
            <p:nvPr/>
          </p:nvSpPr>
          <p:spPr>
            <a:xfrm>
              <a:off x="479426" y="3385667"/>
              <a:ext cx="648000" cy="6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p:cNvGrpSpPr/>
            <p:nvPr/>
          </p:nvGrpSpPr>
          <p:grpSpPr>
            <a:xfrm>
              <a:off x="575093" y="3484241"/>
              <a:ext cx="446088" cy="450851"/>
              <a:chOff x="4667250" y="2514600"/>
              <a:chExt cx="446088" cy="450851"/>
            </a:xfrm>
            <a:solidFill>
              <a:schemeClr val="bg2"/>
            </a:solidFill>
          </p:grpSpPr>
          <p:sp>
            <p:nvSpPr>
              <p:cNvPr id="80" name="Freeform 265"/>
              <p:cNvSpPr>
                <a:spLocks/>
              </p:cNvSpPr>
              <p:nvPr/>
            </p:nvSpPr>
            <p:spPr bwMode="auto">
              <a:xfrm>
                <a:off x="4667250" y="2778125"/>
                <a:ext cx="166687" cy="187325"/>
              </a:xfrm>
              <a:custGeom>
                <a:avLst/>
                <a:gdLst>
                  <a:gd name="T0" fmla="*/ 47 w 105"/>
                  <a:gd name="T1" fmla="*/ 0 h 118"/>
                  <a:gd name="T2" fmla="*/ 0 w 105"/>
                  <a:gd name="T3" fmla="*/ 81 h 118"/>
                  <a:gd name="T4" fmla="*/ 50 w 105"/>
                  <a:gd name="T5" fmla="*/ 74 h 118"/>
                  <a:gd name="T6" fmla="*/ 65 w 105"/>
                  <a:gd name="T7" fmla="*/ 118 h 118"/>
                  <a:gd name="T8" fmla="*/ 105 w 105"/>
                  <a:gd name="T9" fmla="*/ 50 h 118"/>
                </a:gdLst>
                <a:ahLst/>
                <a:cxnLst>
                  <a:cxn ang="0">
                    <a:pos x="T0" y="T1"/>
                  </a:cxn>
                  <a:cxn ang="0">
                    <a:pos x="T2" y="T3"/>
                  </a:cxn>
                  <a:cxn ang="0">
                    <a:pos x="T4" y="T5"/>
                  </a:cxn>
                  <a:cxn ang="0">
                    <a:pos x="T6" y="T7"/>
                  </a:cxn>
                  <a:cxn ang="0">
                    <a:pos x="T8" y="T9"/>
                  </a:cxn>
                </a:cxnLst>
                <a:rect l="0" t="0" r="r" b="b"/>
                <a:pathLst>
                  <a:path w="105" h="118">
                    <a:moveTo>
                      <a:pt x="47" y="0"/>
                    </a:moveTo>
                    <a:lnTo>
                      <a:pt x="0" y="81"/>
                    </a:lnTo>
                    <a:lnTo>
                      <a:pt x="50" y="74"/>
                    </a:lnTo>
                    <a:lnTo>
                      <a:pt x="65" y="118"/>
                    </a:lnTo>
                    <a:lnTo>
                      <a:pt x="105" y="50"/>
                    </a:lnTo>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1" name="Freeform 266"/>
              <p:cNvSpPr>
                <a:spLocks/>
              </p:cNvSpPr>
              <p:nvPr/>
            </p:nvSpPr>
            <p:spPr bwMode="auto">
              <a:xfrm>
                <a:off x="4951413" y="2782888"/>
                <a:ext cx="161925" cy="182563"/>
              </a:xfrm>
              <a:custGeom>
                <a:avLst/>
                <a:gdLst>
                  <a:gd name="T0" fmla="*/ 59 w 102"/>
                  <a:gd name="T1" fmla="*/ 0 h 115"/>
                  <a:gd name="T2" fmla="*/ 102 w 102"/>
                  <a:gd name="T3" fmla="*/ 78 h 115"/>
                  <a:gd name="T4" fmla="*/ 56 w 102"/>
                  <a:gd name="T5" fmla="*/ 71 h 115"/>
                  <a:gd name="T6" fmla="*/ 40 w 102"/>
                  <a:gd name="T7" fmla="*/ 115 h 115"/>
                  <a:gd name="T8" fmla="*/ 0 w 102"/>
                  <a:gd name="T9" fmla="*/ 47 h 115"/>
                </a:gdLst>
                <a:ahLst/>
                <a:cxnLst>
                  <a:cxn ang="0">
                    <a:pos x="T0" y="T1"/>
                  </a:cxn>
                  <a:cxn ang="0">
                    <a:pos x="T2" y="T3"/>
                  </a:cxn>
                  <a:cxn ang="0">
                    <a:pos x="T4" y="T5"/>
                  </a:cxn>
                  <a:cxn ang="0">
                    <a:pos x="T6" y="T7"/>
                  </a:cxn>
                  <a:cxn ang="0">
                    <a:pos x="T8" y="T9"/>
                  </a:cxn>
                </a:cxnLst>
                <a:rect l="0" t="0" r="r" b="b"/>
                <a:pathLst>
                  <a:path w="102" h="115">
                    <a:moveTo>
                      <a:pt x="59" y="0"/>
                    </a:moveTo>
                    <a:lnTo>
                      <a:pt x="102" y="78"/>
                    </a:lnTo>
                    <a:lnTo>
                      <a:pt x="56" y="71"/>
                    </a:lnTo>
                    <a:lnTo>
                      <a:pt x="40" y="115"/>
                    </a:lnTo>
                    <a:lnTo>
                      <a:pt x="0" y="47"/>
                    </a:lnTo>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2" name="Oval 267"/>
              <p:cNvSpPr>
                <a:spLocks noChangeArrowheads="1"/>
              </p:cNvSpPr>
              <p:nvPr/>
            </p:nvSpPr>
            <p:spPr bwMode="auto">
              <a:xfrm>
                <a:off x="4716463" y="2514600"/>
                <a:ext cx="352425" cy="352425"/>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3" name="Freeform 268"/>
              <p:cNvSpPr>
                <a:spLocks/>
              </p:cNvSpPr>
              <p:nvPr/>
            </p:nvSpPr>
            <p:spPr bwMode="auto">
              <a:xfrm>
                <a:off x="4805363" y="2592388"/>
                <a:ext cx="176212" cy="176213"/>
              </a:xfrm>
              <a:custGeom>
                <a:avLst/>
                <a:gdLst>
                  <a:gd name="T0" fmla="*/ 55 w 111"/>
                  <a:gd name="T1" fmla="*/ 0 h 111"/>
                  <a:gd name="T2" fmla="*/ 74 w 111"/>
                  <a:gd name="T3" fmla="*/ 37 h 111"/>
                  <a:gd name="T4" fmla="*/ 111 w 111"/>
                  <a:gd name="T5" fmla="*/ 37 h 111"/>
                  <a:gd name="T6" fmla="*/ 80 w 111"/>
                  <a:gd name="T7" fmla="*/ 68 h 111"/>
                  <a:gd name="T8" fmla="*/ 92 w 111"/>
                  <a:gd name="T9" fmla="*/ 111 h 111"/>
                  <a:gd name="T10" fmla="*/ 55 w 111"/>
                  <a:gd name="T11" fmla="*/ 90 h 111"/>
                  <a:gd name="T12" fmla="*/ 18 w 111"/>
                  <a:gd name="T13" fmla="*/ 111 h 111"/>
                  <a:gd name="T14" fmla="*/ 31 w 111"/>
                  <a:gd name="T15" fmla="*/ 68 h 111"/>
                  <a:gd name="T16" fmla="*/ 0 w 111"/>
                  <a:gd name="T17" fmla="*/ 37 h 111"/>
                  <a:gd name="T18" fmla="*/ 37 w 111"/>
                  <a:gd name="T19" fmla="*/ 37 h 111"/>
                  <a:gd name="T20" fmla="*/ 55 w 111"/>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1">
                    <a:moveTo>
                      <a:pt x="55" y="0"/>
                    </a:moveTo>
                    <a:lnTo>
                      <a:pt x="74" y="37"/>
                    </a:lnTo>
                    <a:lnTo>
                      <a:pt x="111" y="37"/>
                    </a:lnTo>
                    <a:lnTo>
                      <a:pt x="80" y="68"/>
                    </a:lnTo>
                    <a:lnTo>
                      <a:pt x="92" y="111"/>
                    </a:lnTo>
                    <a:lnTo>
                      <a:pt x="55" y="90"/>
                    </a:lnTo>
                    <a:lnTo>
                      <a:pt x="18" y="111"/>
                    </a:lnTo>
                    <a:lnTo>
                      <a:pt x="31" y="68"/>
                    </a:lnTo>
                    <a:lnTo>
                      <a:pt x="0" y="37"/>
                    </a:lnTo>
                    <a:lnTo>
                      <a:pt x="37" y="37"/>
                    </a:lnTo>
                    <a:lnTo>
                      <a:pt x="55" y="0"/>
                    </a:lnTo>
                    <a:close/>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86" name="Rectangle 85"/>
          <p:cNvSpPr/>
          <p:nvPr/>
        </p:nvSpPr>
        <p:spPr>
          <a:xfrm>
            <a:off x="1182421" y="3385667"/>
            <a:ext cx="5058891" cy="1908215"/>
          </a:xfrm>
          <a:prstGeom prst="rect">
            <a:avLst/>
          </a:prstGeom>
        </p:spPr>
        <p:txBody>
          <a:bodyPr wrap="square">
            <a:spAutoFit/>
          </a:bodyPr>
          <a:lstStyle/>
          <a:p>
            <a:pPr lvl="0">
              <a:spcAft>
                <a:spcPts val="300"/>
              </a:spcAft>
            </a:pPr>
            <a:r>
              <a:rPr lang="en-US" sz="1200" b="1" dirty="0">
                <a:solidFill>
                  <a:srgbClr val="000000"/>
                </a:solidFill>
              </a:rPr>
              <a:t>Best retailer offer</a:t>
            </a:r>
          </a:p>
          <a:p>
            <a:pPr lvl="0">
              <a:spcAft>
                <a:spcPts val="300"/>
              </a:spcAft>
            </a:pPr>
            <a:r>
              <a:rPr lang="en-US" sz="1200" dirty="0">
                <a:solidFill>
                  <a:srgbClr val="000000"/>
                </a:solidFill>
              </a:rPr>
              <a:t>For the ‘best retailer offer’, we tested if adding information about cheaper plans available from their current retailer prompted participants to think about comparing or switching plans. </a:t>
            </a:r>
          </a:p>
          <a:p>
            <a:pPr lvl="0">
              <a:spcAft>
                <a:spcPts val="300"/>
              </a:spcAft>
            </a:pPr>
            <a:endParaRPr lang="en-US" sz="1200" b="1" dirty="0" smtClean="0">
              <a:solidFill>
                <a:srgbClr val="000000"/>
              </a:solidFill>
            </a:endParaRPr>
          </a:p>
          <a:p>
            <a:pPr lvl="0">
              <a:spcAft>
                <a:spcPts val="300"/>
              </a:spcAft>
            </a:pPr>
            <a:r>
              <a:rPr lang="en-US" sz="1200" b="1" dirty="0" smtClean="0">
                <a:solidFill>
                  <a:srgbClr val="000000"/>
                </a:solidFill>
              </a:rPr>
              <a:t>Reference </a:t>
            </a:r>
            <a:r>
              <a:rPr lang="en-US" sz="1200" b="1" dirty="0">
                <a:solidFill>
                  <a:srgbClr val="000000"/>
                </a:solidFill>
              </a:rPr>
              <a:t>price</a:t>
            </a:r>
          </a:p>
          <a:p>
            <a:pPr lvl="0">
              <a:spcAft>
                <a:spcPts val="300"/>
              </a:spcAft>
            </a:pPr>
            <a:r>
              <a:rPr lang="en-US" sz="1200" dirty="0">
                <a:solidFill>
                  <a:srgbClr val="000000"/>
                </a:solidFill>
              </a:rPr>
              <a:t>For the ‘reference price’, we tested if adding information comparing an existing  plan to the market reference price would increase participants' intention to shop around. </a:t>
            </a:r>
          </a:p>
        </p:txBody>
      </p:sp>
      <p:sp>
        <p:nvSpPr>
          <p:cNvPr id="5" name="Text Placeholder 4"/>
          <p:cNvSpPr>
            <a:spLocks noGrp="1"/>
          </p:cNvSpPr>
          <p:nvPr>
            <p:ph type="body" sz="quarter" idx="14"/>
          </p:nvPr>
        </p:nvSpPr>
        <p:spPr>
          <a:xfrm>
            <a:off x="479425" y="1984266"/>
            <a:ext cx="5761887" cy="1269298"/>
          </a:xfrm>
        </p:spPr>
        <p:txBody>
          <a:bodyPr numCol="1"/>
          <a:lstStyle/>
          <a:p>
            <a:r>
              <a:rPr lang="en-US" sz="1200" dirty="0">
                <a:solidFill>
                  <a:schemeClr val="tx1"/>
                </a:solidFill>
              </a:rPr>
              <a:t>The AEMC final determination specifies that billing information should enable small customers to “compare their customer retail contract with other energy offers available to them</a:t>
            </a:r>
            <a:r>
              <a:rPr lang="en-US" sz="1200" dirty="0" smtClean="0">
                <a:solidFill>
                  <a:schemeClr val="tx1"/>
                </a:solidFill>
              </a:rPr>
              <a:t>”. </a:t>
            </a:r>
          </a:p>
          <a:p>
            <a:r>
              <a:rPr lang="en-US" sz="1200" dirty="0" smtClean="0">
                <a:solidFill>
                  <a:schemeClr val="tx1"/>
                </a:solidFill>
              </a:rPr>
              <a:t>We </a:t>
            </a:r>
            <a:r>
              <a:rPr lang="en-US" sz="1200" dirty="0">
                <a:solidFill>
                  <a:schemeClr val="tx1"/>
                </a:solidFill>
              </a:rPr>
              <a:t>used different methods to test how providing ‘best retailer offer’ and ‘reference price’ information on a bill could impact consumers’ intentions to engage in switching </a:t>
            </a:r>
            <a:r>
              <a:rPr lang="en-US" sz="1200" dirty="0" err="1">
                <a:solidFill>
                  <a:schemeClr val="tx1"/>
                </a:solidFill>
              </a:rPr>
              <a:t>behaviours</a:t>
            </a:r>
            <a:r>
              <a:rPr lang="en-US" sz="1200" dirty="0">
                <a:solidFill>
                  <a:schemeClr val="tx1"/>
                </a:solidFill>
              </a:rPr>
              <a:t>. </a:t>
            </a:r>
            <a:endParaRPr lang="en-US" sz="1200" dirty="0" smtClean="0">
              <a:solidFill>
                <a:schemeClr val="tx1"/>
              </a:solidFill>
            </a:endParaRPr>
          </a:p>
        </p:txBody>
      </p:sp>
      <p:sp>
        <p:nvSpPr>
          <p:cNvPr id="4" name="Text Placeholder 3"/>
          <p:cNvSpPr>
            <a:spLocks noGrp="1"/>
          </p:cNvSpPr>
          <p:nvPr>
            <p:ph type="body" sz="quarter" idx="13"/>
          </p:nvPr>
        </p:nvSpPr>
        <p:spPr>
          <a:xfrm>
            <a:off x="479425" y="1408532"/>
            <a:ext cx="5761887" cy="430887"/>
          </a:xfrm>
        </p:spPr>
        <p:txBody>
          <a:bodyPr/>
          <a:lstStyle/>
          <a:p>
            <a:r>
              <a:rPr lang="en-AU" sz="1400" b="1" dirty="0">
                <a:solidFill>
                  <a:schemeClr val="accent1"/>
                </a:solidFill>
              </a:rPr>
              <a:t>We </a:t>
            </a:r>
            <a:r>
              <a:rPr lang="en-AU" sz="1400" b="1" dirty="0" smtClean="0">
                <a:solidFill>
                  <a:schemeClr val="accent1"/>
                </a:solidFill>
              </a:rPr>
              <a:t>tested the impact of two features on </a:t>
            </a:r>
            <a:r>
              <a:rPr lang="en-AU" sz="1400" b="1" dirty="0">
                <a:solidFill>
                  <a:schemeClr val="accent1"/>
                </a:solidFill>
              </a:rPr>
              <a:t>switching behaviours and market </a:t>
            </a:r>
            <a:r>
              <a:rPr lang="en-AU" sz="1400" b="1" dirty="0" smtClean="0">
                <a:solidFill>
                  <a:schemeClr val="accent1"/>
                </a:solidFill>
              </a:rPr>
              <a:t>engagement, but with differences in methodology</a:t>
            </a:r>
            <a:endParaRPr lang="en-AU" sz="1400" b="1" dirty="0">
              <a:solidFill>
                <a:schemeClr val="accent1"/>
              </a:solidFill>
            </a:endParaRPr>
          </a:p>
        </p:txBody>
      </p:sp>
      <p:sp>
        <p:nvSpPr>
          <p:cNvPr id="2" name="Title 1"/>
          <p:cNvSpPr>
            <a:spLocks noGrp="1"/>
          </p:cNvSpPr>
          <p:nvPr>
            <p:ph type="title"/>
          </p:nvPr>
        </p:nvSpPr>
        <p:spPr>
          <a:xfrm>
            <a:off x="479426" y="476249"/>
            <a:ext cx="5579348" cy="775829"/>
          </a:xfrm>
        </p:spPr>
        <p:txBody>
          <a:bodyPr/>
          <a:lstStyle/>
          <a:p>
            <a:r>
              <a:rPr lang="en-AU" dirty="0"/>
              <a:t>Testing switching behaviours and market engagement </a:t>
            </a:r>
          </a:p>
        </p:txBody>
      </p:sp>
    </p:spTree>
    <p:extLst>
      <p:ext uri="{BB962C8B-B14F-4D97-AF65-F5344CB8AC3E}">
        <p14:creationId xmlns:p14="http://schemas.microsoft.com/office/powerpoint/2010/main" val="1014500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Grey background"/>
          <p:cNvSpPr/>
          <p:nvPr/>
        </p:nvSpPr>
        <p:spPr>
          <a:xfrm>
            <a:off x="6786390" y="0"/>
            <a:ext cx="540561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6" name="Picture 85" descr="Arrow pointing at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59394" flipH="1">
            <a:off x="5760269" y="2400405"/>
            <a:ext cx="1544531" cy="1544531"/>
          </a:xfrm>
          <a:prstGeom prst="rect">
            <a:avLst/>
          </a:prstGeom>
        </p:spPr>
      </p:pic>
      <p:pic>
        <p:nvPicPr>
          <p:cNvPr id="6" name="Picture 5" descr="This picture shows 2 pages of a bill used in the trial with an arrow pointing to the best offer message." title="best offer message"/>
          <p:cNvPicPr>
            <a:picLocks noChangeAspect="1"/>
          </p:cNvPicPr>
          <p:nvPr/>
        </p:nvPicPr>
        <p:blipFill>
          <a:blip r:embed="rId4"/>
          <a:stretch>
            <a:fillRect/>
          </a:stretch>
        </p:blipFill>
        <p:spPr>
          <a:xfrm>
            <a:off x="7030900" y="3007586"/>
            <a:ext cx="5096698" cy="3767655"/>
          </a:xfrm>
          <a:prstGeom prst="rect">
            <a:avLst/>
          </a:prstGeom>
        </p:spPr>
      </p:pic>
      <p:pic>
        <p:nvPicPr>
          <p:cNvPr id="5" name="Picture 4" descr="Image of table data"/>
          <p:cNvPicPr>
            <a:picLocks noChangeAspect="1"/>
          </p:cNvPicPr>
          <p:nvPr/>
        </p:nvPicPr>
        <p:blipFill>
          <a:blip r:embed="rId5"/>
          <a:stretch>
            <a:fillRect/>
          </a:stretch>
        </p:blipFill>
        <p:spPr>
          <a:xfrm>
            <a:off x="7036757" y="57042"/>
            <a:ext cx="3353091" cy="3054361"/>
          </a:xfrm>
          <a:prstGeom prst="rect">
            <a:avLst/>
          </a:prstGeom>
        </p:spPr>
      </p:pic>
      <p:sp>
        <p:nvSpPr>
          <p:cNvPr id="4" name="Text Placeholder 3" descr="The photograph shows the detailed charges table and plan summary used in the trial. " title="detailed charges table and plan summary (Plan B)"/>
          <p:cNvSpPr>
            <a:spLocks noGrp="1"/>
          </p:cNvSpPr>
          <p:nvPr>
            <p:ph type="body" sz="quarter" idx="14"/>
          </p:nvPr>
        </p:nvSpPr>
        <p:spPr>
          <a:xfrm>
            <a:off x="479424" y="1516510"/>
            <a:ext cx="5802105" cy="3374904"/>
          </a:xfrm>
        </p:spPr>
        <p:txBody>
          <a:bodyPr numCol="1"/>
          <a:lstStyle/>
          <a:p>
            <a:pPr algn="just">
              <a:spcBef>
                <a:spcPts val="600"/>
              </a:spcBef>
            </a:pPr>
            <a:r>
              <a:rPr lang="en-US" sz="1200" dirty="0" smtClean="0">
                <a:solidFill>
                  <a:schemeClr val="tx1"/>
                </a:solidFill>
              </a:rPr>
              <a:t>We </a:t>
            </a:r>
            <a:r>
              <a:rPr lang="en-US" sz="1200" dirty="0">
                <a:solidFill>
                  <a:schemeClr val="tx1"/>
                </a:solidFill>
              </a:rPr>
              <a:t>added information telling consumers about cheaper plans available from their current </a:t>
            </a:r>
            <a:r>
              <a:rPr lang="en-US" sz="1200" dirty="0" smtClean="0">
                <a:solidFill>
                  <a:schemeClr val="tx1"/>
                </a:solidFill>
              </a:rPr>
              <a:t>retailer. </a:t>
            </a:r>
          </a:p>
          <a:p>
            <a:pPr algn="just">
              <a:spcBef>
                <a:spcPts val="600"/>
              </a:spcBef>
            </a:pPr>
            <a:r>
              <a:rPr lang="en-US" sz="1200" dirty="0" smtClean="0">
                <a:solidFill>
                  <a:schemeClr val="tx1"/>
                </a:solidFill>
              </a:rPr>
              <a:t>The ‘best retailer offer’ was </a:t>
            </a:r>
            <a:r>
              <a:rPr lang="en-US" sz="1200" dirty="0">
                <a:solidFill>
                  <a:schemeClr val="tx1"/>
                </a:solidFill>
              </a:rPr>
              <a:t>included in a box entitled ‘Could you save money</a:t>
            </a:r>
            <a:r>
              <a:rPr lang="en-US" sz="1200" dirty="0" smtClean="0">
                <a:solidFill>
                  <a:schemeClr val="tx1"/>
                </a:solidFill>
              </a:rPr>
              <a:t>?’ </a:t>
            </a:r>
            <a:r>
              <a:rPr lang="en-US" sz="1200" dirty="0">
                <a:solidFill>
                  <a:schemeClr val="tx1"/>
                </a:solidFill>
              </a:rPr>
              <a:t>along with </a:t>
            </a:r>
            <a:r>
              <a:rPr lang="en-US" sz="1200" dirty="0" smtClean="0">
                <a:solidFill>
                  <a:schemeClr val="tx1"/>
                </a:solidFill>
              </a:rPr>
              <a:t>a statement of how much money could be saved, and an </a:t>
            </a:r>
            <a:r>
              <a:rPr lang="en-US" sz="1200" dirty="0">
                <a:solidFill>
                  <a:schemeClr val="tx1"/>
                </a:solidFill>
              </a:rPr>
              <a:t>encouragement to compare with other plans in the market by visiting the Energy Made Easy web site.</a:t>
            </a:r>
          </a:p>
          <a:p>
            <a:pPr algn="just">
              <a:spcBef>
                <a:spcPts val="600"/>
              </a:spcBef>
            </a:pPr>
            <a:r>
              <a:rPr lang="en-US" sz="1200" dirty="0">
                <a:solidFill>
                  <a:schemeClr val="tx1"/>
                </a:solidFill>
              </a:rPr>
              <a:t>We wanted to know whether seeing this information would make people more likely to consider switching plans. </a:t>
            </a:r>
          </a:p>
          <a:p>
            <a:pPr algn="just">
              <a:spcBef>
                <a:spcPts val="600"/>
              </a:spcBef>
            </a:pPr>
            <a:r>
              <a:rPr lang="en-US" sz="1200" dirty="0" smtClean="0">
                <a:solidFill>
                  <a:schemeClr val="tx1"/>
                </a:solidFill>
              </a:rPr>
              <a:t>We </a:t>
            </a:r>
            <a:r>
              <a:rPr lang="en-US" sz="1200" dirty="0">
                <a:solidFill>
                  <a:schemeClr val="tx1"/>
                </a:solidFill>
              </a:rPr>
              <a:t>tested the impact of the ‘best retailer offer’ </a:t>
            </a:r>
            <a:r>
              <a:rPr lang="en-US" sz="1200" dirty="0" smtClean="0">
                <a:solidFill>
                  <a:schemeClr val="tx1"/>
                </a:solidFill>
              </a:rPr>
              <a:t>in two different ways:</a:t>
            </a:r>
            <a:endParaRPr lang="en-US" sz="1200" dirty="0">
              <a:solidFill>
                <a:schemeClr val="tx1"/>
              </a:solidFill>
            </a:endParaRPr>
          </a:p>
          <a:p>
            <a:pPr marL="171450" indent="-171450" algn="just">
              <a:spcBef>
                <a:spcPts val="600"/>
              </a:spcBef>
              <a:buFont typeface="Arial" panose="020B0604020202020204" pitchFamily="34" charset="0"/>
              <a:buChar char="•"/>
            </a:pPr>
            <a:r>
              <a:rPr lang="en-US" sz="1200" dirty="0" smtClean="0">
                <a:solidFill>
                  <a:schemeClr val="tx1"/>
                </a:solidFill>
              </a:rPr>
              <a:t>A control group of participants saw the detailed </a:t>
            </a:r>
            <a:r>
              <a:rPr lang="en-US" sz="1200" dirty="0">
                <a:solidFill>
                  <a:schemeClr val="tx1"/>
                </a:solidFill>
              </a:rPr>
              <a:t>charges </a:t>
            </a:r>
            <a:r>
              <a:rPr lang="en-US" sz="1200" dirty="0" smtClean="0">
                <a:solidFill>
                  <a:schemeClr val="tx1"/>
                </a:solidFill>
              </a:rPr>
              <a:t>table and plan summary, while another group saw these along with ‘best offer’ box (</a:t>
            </a:r>
            <a:r>
              <a:rPr lang="en-US" sz="1200" dirty="0">
                <a:solidFill>
                  <a:schemeClr val="tx1"/>
                </a:solidFill>
              </a:rPr>
              <a:t>Group B)</a:t>
            </a:r>
          </a:p>
          <a:p>
            <a:pPr marL="171450" indent="-171450" algn="just">
              <a:spcBef>
                <a:spcPts val="600"/>
              </a:spcBef>
              <a:buFont typeface="Arial" panose="020B0604020202020204" pitchFamily="34" charset="0"/>
              <a:buChar char="•"/>
            </a:pPr>
            <a:r>
              <a:rPr lang="en-US" sz="1200" dirty="0" smtClean="0">
                <a:solidFill>
                  <a:schemeClr val="tx1"/>
                </a:solidFill>
              </a:rPr>
              <a:t>A control group saw a bill prototype with no best offer (the basic bill), while three other groups saw various bills all containing the best </a:t>
            </a:r>
            <a:r>
              <a:rPr lang="en-US" sz="1200" dirty="0">
                <a:solidFill>
                  <a:schemeClr val="tx1"/>
                </a:solidFill>
              </a:rPr>
              <a:t>offer </a:t>
            </a:r>
            <a:r>
              <a:rPr lang="en-US" sz="1200" dirty="0" smtClean="0">
                <a:solidFill>
                  <a:schemeClr val="tx1"/>
                </a:solidFill>
              </a:rPr>
              <a:t>message but </a:t>
            </a:r>
            <a:r>
              <a:rPr lang="en-US" sz="1200" dirty="0">
                <a:solidFill>
                  <a:schemeClr val="tx1"/>
                </a:solidFill>
              </a:rPr>
              <a:t>placed in varying locations (Group A</a:t>
            </a:r>
            <a:r>
              <a:rPr lang="en-US" sz="1200" dirty="0" smtClean="0">
                <a:solidFill>
                  <a:schemeClr val="tx1"/>
                </a:solidFill>
              </a:rPr>
              <a:t>)</a:t>
            </a:r>
          </a:p>
          <a:p>
            <a:pPr algn="just">
              <a:spcBef>
                <a:spcPts val="600"/>
              </a:spcBef>
            </a:pPr>
            <a:r>
              <a:rPr lang="en-US" sz="1200" dirty="0">
                <a:solidFill>
                  <a:schemeClr val="tx1"/>
                </a:solidFill>
              </a:rPr>
              <a:t>Respondents were asked an open question seeking suggestions on ways to </a:t>
            </a:r>
            <a:r>
              <a:rPr lang="en-US" sz="1200" dirty="0" smtClean="0">
                <a:solidFill>
                  <a:schemeClr val="tx1"/>
                </a:solidFill>
              </a:rPr>
              <a:t>save </a:t>
            </a:r>
            <a:r>
              <a:rPr lang="en-US" sz="1200" dirty="0">
                <a:solidFill>
                  <a:schemeClr val="tx1"/>
                </a:solidFill>
              </a:rPr>
              <a:t>money on their electricity </a:t>
            </a:r>
            <a:r>
              <a:rPr lang="en-US" sz="1200" dirty="0" smtClean="0">
                <a:solidFill>
                  <a:schemeClr val="tx1"/>
                </a:solidFill>
              </a:rPr>
              <a:t>(Group B) or reduce energy costs (Group A) and </a:t>
            </a:r>
            <a:r>
              <a:rPr lang="en-US" sz="1200" dirty="0">
                <a:solidFill>
                  <a:schemeClr val="tx1"/>
                </a:solidFill>
              </a:rPr>
              <a:t>could write in any free-text response.</a:t>
            </a:r>
            <a:endParaRPr lang="en-AU" sz="1200" dirty="0">
              <a:solidFill>
                <a:schemeClr val="tx1"/>
              </a:solidFill>
            </a:endParaRPr>
          </a:p>
          <a:p>
            <a:pPr algn="just">
              <a:spcBef>
                <a:spcPts val="600"/>
              </a:spcBef>
            </a:pPr>
            <a:endParaRPr lang="en-AU" sz="1200" dirty="0">
              <a:solidFill>
                <a:schemeClr val="tx1"/>
              </a:solidFill>
            </a:endParaRPr>
          </a:p>
          <a:p>
            <a:pPr algn="just">
              <a:spcBef>
                <a:spcPts val="600"/>
              </a:spcBef>
            </a:pPr>
            <a:endParaRPr lang="en-AU" dirty="0"/>
          </a:p>
        </p:txBody>
      </p:sp>
      <p:sp>
        <p:nvSpPr>
          <p:cNvPr id="2" name="Title 1"/>
          <p:cNvSpPr>
            <a:spLocks noGrp="1"/>
          </p:cNvSpPr>
          <p:nvPr>
            <p:ph type="title"/>
          </p:nvPr>
        </p:nvSpPr>
        <p:spPr>
          <a:xfrm>
            <a:off x="479425" y="476250"/>
            <a:ext cx="6009510" cy="387798"/>
          </a:xfrm>
        </p:spPr>
        <p:txBody>
          <a:bodyPr/>
          <a:lstStyle/>
          <a:p>
            <a:r>
              <a:rPr lang="en-US" dirty="0" smtClean="0"/>
              <a:t>We added a ‘best retailer offer’</a:t>
            </a:r>
            <a:endParaRPr lang="en-AU" dirty="0"/>
          </a:p>
        </p:txBody>
      </p:sp>
      <p:pic>
        <p:nvPicPr>
          <p:cNvPr id="3" name="Picture 2" descr="Arrow pointing at charts and data"/>
          <p:cNvPicPr>
            <a:picLocks noChangeAspect="1"/>
          </p:cNvPicPr>
          <p:nvPr/>
        </p:nvPicPr>
        <p:blipFill>
          <a:blip r:embed="rId6"/>
          <a:stretch>
            <a:fillRect/>
          </a:stretch>
        </p:blipFill>
        <p:spPr>
          <a:xfrm>
            <a:off x="5716858" y="3429000"/>
            <a:ext cx="2639797" cy="2639797"/>
          </a:xfrm>
          <a:prstGeom prst="rect">
            <a:avLst/>
          </a:prstGeom>
        </p:spPr>
      </p:pic>
    </p:spTree>
    <p:extLst>
      <p:ext uri="{BB962C8B-B14F-4D97-AF65-F5344CB8AC3E}">
        <p14:creationId xmlns:p14="http://schemas.microsoft.com/office/powerpoint/2010/main" val="321209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Grey background"/>
          <p:cNvSpPr/>
          <p:nvPr/>
        </p:nvSpPr>
        <p:spPr>
          <a:xfrm>
            <a:off x="6070431" y="1"/>
            <a:ext cx="612156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descr="Exclamation icon"/>
          <p:cNvGrpSpPr/>
          <p:nvPr/>
        </p:nvGrpSpPr>
        <p:grpSpPr>
          <a:xfrm>
            <a:off x="6228921" y="6143963"/>
            <a:ext cx="5829481" cy="600164"/>
            <a:chOff x="1177880" y="6278959"/>
            <a:chExt cx="4892552" cy="567474"/>
          </a:xfrm>
        </p:grpSpPr>
        <p:sp>
          <p:nvSpPr>
            <p:cNvPr id="12" name="Rectangle 11"/>
            <p:cNvSpPr/>
            <p:nvPr/>
          </p:nvSpPr>
          <p:spPr>
            <a:xfrm>
              <a:off x="1471569" y="6278959"/>
              <a:ext cx="4598863" cy="567474"/>
            </a:xfrm>
            <a:prstGeom prst="rect">
              <a:avLst/>
            </a:prstGeom>
            <a:ln w="28575">
              <a:noFill/>
            </a:ln>
          </p:spPr>
          <p:txBody>
            <a:bodyPr wrap="square">
              <a:spAutoFit/>
            </a:bodyPr>
            <a:lstStyle/>
            <a:p>
              <a:r>
                <a:rPr lang="en-AU" sz="1100" b="1" dirty="0" smtClean="0">
                  <a:solidFill>
                    <a:schemeClr val="tx2"/>
                  </a:solidFill>
                </a:rPr>
                <a:t>Caveat: </a:t>
              </a:r>
              <a:r>
                <a:rPr lang="en-US" sz="1100" b="1" dirty="0" smtClean="0">
                  <a:solidFill>
                    <a:schemeClr val="tx2"/>
                  </a:solidFill>
                </a:rPr>
                <a:t>The </a:t>
              </a:r>
              <a:r>
                <a:rPr lang="en-US" sz="1100" b="1" dirty="0">
                  <a:solidFill>
                    <a:schemeClr val="tx2"/>
                  </a:solidFill>
                </a:rPr>
                <a:t>percentage for each group may be affected by responses from ‘non-genuine’ participants however the differences between these groups are robust to any such responses.</a:t>
              </a:r>
              <a:endParaRPr lang="en-AU" sz="1100" b="1" dirty="0">
                <a:solidFill>
                  <a:schemeClr val="tx2"/>
                </a:solidFill>
              </a:endParaRPr>
            </a:p>
          </p:txBody>
        </p:sp>
        <p:grpSp>
          <p:nvGrpSpPr>
            <p:cNvPr id="13" name="Group 12"/>
            <p:cNvGrpSpPr/>
            <p:nvPr/>
          </p:nvGrpSpPr>
          <p:grpSpPr>
            <a:xfrm>
              <a:off x="1177880" y="6329447"/>
              <a:ext cx="293688" cy="450850"/>
              <a:chOff x="9025691" y="6143839"/>
              <a:chExt cx="293688" cy="450850"/>
            </a:xfrm>
            <a:solidFill>
              <a:schemeClr val="tx2"/>
            </a:solidFill>
            <a:effectLst>
              <a:outerShdw blurRad="50800" dist="38100" algn="l" rotWithShape="0">
                <a:prstClr val="black">
                  <a:alpha val="40000"/>
                </a:prstClr>
              </a:outerShdw>
            </a:effectLst>
          </p:grpSpPr>
          <p:sp>
            <p:nvSpPr>
              <p:cNvPr id="14" name="Freeform 16"/>
              <p:cNvSpPr>
                <a:spLocks/>
              </p:cNvSpPr>
              <p:nvPr/>
            </p:nvSpPr>
            <p:spPr bwMode="auto">
              <a:xfrm>
                <a:off x="9025691" y="6143839"/>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7" name="Group 16"/>
              <p:cNvGrpSpPr/>
              <p:nvPr/>
            </p:nvGrpSpPr>
            <p:grpSpPr>
              <a:xfrm>
                <a:off x="9151509" y="6226544"/>
                <a:ext cx="42051" cy="182037"/>
                <a:chOff x="9955172" y="6446259"/>
                <a:chExt cx="42051" cy="182037"/>
              </a:xfrm>
              <a:grpFill/>
            </p:grpSpPr>
            <p:sp>
              <p:nvSpPr>
                <p:cNvPr id="18" name="Line 193"/>
                <p:cNvSpPr>
                  <a:spLocks noChangeShapeType="1"/>
                </p:cNvSpPr>
                <p:nvPr/>
              </p:nvSpPr>
              <p:spPr bwMode="auto">
                <a:xfrm>
                  <a:off x="9976198" y="6446259"/>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9" name="Oval 194"/>
                <p:cNvSpPr>
                  <a:spLocks noChangeArrowheads="1"/>
                </p:cNvSpPr>
                <p:nvPr/>
              </p:nvSpPr>
              <p:spPr bwMode="auto">
                <a:xfrm>
                  <a:off x="9955172" y="6594689"/>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graphicFrame>
        <p:nvGraphicFramePr>
          <p:cNvPr id="5" name="Chart 10" descr="% of responders for Group B (page 2 of focus) no best offer 5 with best offer 16"/>
          <p:cNvGraphicFramePr>
            <a:graphicFrameLocks/>
          </p:cNvGraphicFramePr>
          <p:nvPr>
            <p:extLst>
              <p:ext uri="{D42A27DB-BD31-4B8C-83A1-F6EECF244321}">
                <p14:modId xmlns:p14="http://schemas.microsoft.com/office/powerpoint/2010/main" val="1203814364"/>
              </p:ext>
            </p:extLst>
          </p:nvPr>
        </p:nvGraphicFramePr>
        <p:xfrm>
          <a:off x="9117171" y="3190940"/>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11" descr="% of responders for Group A (page 2 of focus) no best offer 7 with best offer 12"/>
          <p:cNvGraphicFramePr>
            <a:graphicFrameLocks/>
          </p:cNvGraphicFramePr>
          <p:nvPr>
            <p:extLst>
              <p:ext uri="{D42A27DB-BD31-4B8C-83A1-F6EECF244321}">
                <p14:modId xmlns:p14="http://schemas.microsoft.com/office/powerpoint/2010/main" val="1843066585"/>
              </p:ext>
            </p:extLst>
          </p:nvPr>
        </p:nvGraphicFramePr>
        <p:xfrm>
          <a:off x="6206913" y="3190940"/>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76" name="Rectangle 75"/>
          <p:cNvSpPr/>
          <p:nvPr/>
        </p:nvSpPr>
        <p:spPr>
          <a:xfrm>
            <a:off x="6952993" y="2797156"/>
            <a:ext cx="4462669" cy="477054"/>
          </a:xfrm>
          <a:prstGeom prst="rect">
            <a:avLst/>
          </a:prstGeom>
        </p:spPr>
        <p:txBody>
          <a:bodyPr wrap="square">
            <a:spAutoFit/>
          </a:bodyPr>
          <a:lstStyle/>
          <a:p>
            <a:pPr algn="ctr">
              <a:defRPr sz="1000" b="0" i="0" u="none" strike="noStrike" kern="1200" baseline="0">
                <a:solidFill>
                  <a:sysClr val="windowText" lastClr="000000"/>
                </a:solidFill>
                <a:latin typeface="+mn-lt"/>
                <a:ea typeface="+mn-ea"/>
                <a:cs typeface="+mn-cs"/>
              </a:defRPr>
            </a:pPr>
            <a:r>
              <a:rPr lang="en-US" sz="1400" b="1" dirty="0"/>
              <a:t>% who suggested comparing or switching plans</a:t>
            </a:r>
          </a:p>
          <a:p>
            <a:pPr algn="ctr">
              <a:defRPr sz="1000" b="0" i="0" u="none" strike="noStrike" kern="1200" baseline="0">
                <a:solidFill>
                  <a:sysClr val="windowText" lastClr="000000"/>
                </a:solidFill>
                <a:latin typeface="+mn-lt"/>
                <a:ea typeface="+mn-ea"/>
                <a:cs typeface="+mn-cs"/>
              </a:defRPr>
            </a:pPr>
            <a:r>
              <a:rPr lang="en-AU" sz="1100" b="1" dirty="0">
                <a:solidFill>
                  <a:srgbClr val="595959"/>
                </a:solidFill>
              </a:rPr>
              <a:t>(Group A: n=6,372. Group B: n= 7,827.)</a:t>
            </a:r>
          </a:p>
        </p:txBody>
      </p:sp>
      <p:grpSp>
        <p:nvGrpSpPr>
          <p:cNvPr id="21" name="Group 20" descr="Various quotes"/>
          <p:cNvGrpSpPr/>
          <p:nvPr/>
        </p:nvGrpSpPr>
        <p:grpSpPr>
          <a:xfrm>
            <a:off x="6076900" y="909930"/>
            <a:ext cx="4561043" cy="1449262"/>
            <a:chOff x="6076900" y="909930"/>
            <a:chExt cx="4561043" cy="1449262"/>
          </a:xfrm>
        </p:grpSpPr>
        <p:sp>
          <p:nvSpPr>
            <p:cNvPr id="20" name="TextBox 19"/>
            <p:cNvSpPr txBox="1"/>
            <p:nvPr/>
          </p:nvSpPr>
          <p:spPr>
            <a:xfrm>
              <a:off x="6076900" y="951975"/>
              <a:ext cx="304041" cy="646331"/>
            </a:xfrm>
            <a:prstGeom prst="rect">
              <a:avLst/>
            </a:prstGeom>
            <a:noFill/>
          </p:spPr>
          <p:txBody>
            <a:bodyPr wrap="square" rtlCol="0">
              <a:spAutoFit/>
            </a:bodyPr>
            <a:lstStyle/>
            <a:p>
              <a:r>
                <a:rPr lang="en-AU" sz="3600" dirty="0" smtClean="0">
                  <a:solidFill>
                    <a:schemeClr val="tx2"/>
                  </a:solidFill>
                  <a:latin typeface="Engravers MT" panose="02090707080505020304" pitchFamily="18" charset="0"/>
                  <a:cs typeface="Arial" panose="020B0604020202020204" pitchFamily="34" charset="0"/>
                </a:rPr>
                <a:t>“</a:t>
              </a:r>
              <a:endParaRPr lang="en-AU" sz="3600" dirty="0">
                <a:solidFill>
                  <a:schemeClr val="tx2"/>
                </a:solidFill>
                <a:latin typeface="Engravers MT" panose="02090707080505020304" pitchFamily="18" charset="0"/>
                <a:cs typeface="Arial" panose="020B0604020202020204" pitchFamily="34" charset="0"/>
              </a:endParaRPr>
            </a:p>
          </p:txBody>
        </p:sp>
        <p:sp>
          <p:nvSpPr>
            <p:cNvPr id="27" name="TextBox 26"/>
            <p:cNvSpPr txBox="1"/>
            <p:nvPr/>
          </p:nvSpPr>
          <p:spPr>
            <a:xfrm>
              <a:off x="7955419" y="909930"/>
              <a:ext cx="304041" cy="646331"/>
            </a:xfrm>
            <a:prstGeom prst="rect">
              <a:avLst/>
            </a:prstGeom>
            <a:noFill/>
          </p:spPr>
          <p:txBody>
            <a:bodyPr wrap="square" rtlCol="0">
              <a:spAutoFit/>
            </a:bodyPr>
            <a:lstStyle/>
            <a:p>
              <a:r>
                <a:rPr lang="en-AU" sz="3600" dirty="0" smtClean="0">
                  <a:solidFill>
                    <a:schemeClr val="accent1"/>
                  </a:solidFill>
                  <a:latin typeface="Engravers MT" panose="02090707080505020304" pitchFamily="18" charset="0"/>
                  <a:cs typeface="Arial" panose="020B0604020202020204" pitchFamily="34" charset="0"/>
                </a:rPr>
                <a:t>“</a:t>
              </a:r>
              <a:endParaRPr lang="en-AU" sz="3600" dirty="0">
                <a:solidFill>
                  <a:schemeClr val="accent1"/>
                </a:solidFill>
                <a:latin typeface="Engravers MT" panose="02090707080505020304" pitchFamily="18" charset="0"/>
                <a:cs typeface="Arial" panose="020B0604020202020204" pitchFamily="34" charset="0"/>
              </a:endParaRPr>
            </a:p>
          </p:txBody>
        </p:sp>
        <p:sp>
          <p:nvSpPr>
            <p:cNvPr id="28" name="TextBox 27"/>
            <p:cNvSpPr txBox="1"/>
            <p:nvPr/>
          </p:nvSpPr>
          <p:spPr>
            <a:xfrm>
              <a:off x="6132745" y="1692938"/>
              <a:ext cx="304041" cy="646331"/>
            </a:xfrm>
            <a:prstGeom prst="rect">
              <a:avLst/>
            </a:prstGeom>
            <a:noFill/>
          </p:spPr>
          <p:txBody>
            <a:bodyPr wrap="square" rtlCol="0">
              <a:spAutoFit/>
            </a:bodyPr>
            <a:lstStyle/>
            <a:p>
              <a:r>
                <a:rPr lang="en-AU" sz="3600" dirty="0" smtClean="0">
                  <a:solidFill>
                    <a:schemeClr val="accent1"/>
                  </a:solidFill>
                  <a:latin typeface="Engravers MT" panose="02090707080505020304" pitchFamily="18" charset="0"/>
                  <a:cs typeface="Arial" panose="020B0604020202020204" pitchFamily="34" charset="0"/>
                </a:rPr>
                <a:t>“</a:t>
              </a:r>
              <a:endParaRPr lang="en-AU" sz="3600" dirty="0">
                <a:solidFill>
                  <a:schemeClr val="accent1"/>
                </a:solidFill>
                <a:latin typeface="Engravers MT" panose="02090707080505020304" pitchFamily="18" charset="0"/>
                <a:cs typeface="Arial" panose="020B0604020202020204" pitchFamily="34" charset="0"/>
              </a:endParaRPr>
            </a:p>
          </p:txBody>
        </p:sp>
        <p:sp>
          <p:nvSpPr>
            <p:cNvPr id="29" name="TextBox 28"/>
            <p:cNvSpPr txBox="1"/>
            <p:nvPr/>
          </p:nvSpPr>
          <p:spPr>
            <a:xfrm>
              <a:off x="10333902" y="1710111"/>
              <a:ext cx="304041" cy="646331"/>
            </a:xfrm>
            <a:prstGeom prst="rect">
              <a:avLst/>
            </a:prstGeom>
            <a:noFill/>
          </p:spPr>
          <p:txBody>
            <a:bodyPr wrap="square" rtlCol="0">
              <a:spAutoFit/>
            </a:bodyPr>
            <a:lstStyle/>
            <a:p>
              <a:r>
                <a:rPr lang="en-AU" sz="3600" dirty="0" smtClean="0">
                  <a:solidFill>
                    <a:schemeClr val="accent1"/>
                  </a:solidFill>
                  <a:latin typeface="Engravers MT" panose="02090707080505020304" pitchFamily="18" charset="0"/>
                  <a:cs typeface="Arial" panose="020B0604020202020204" pitchFamily="34" charset="0"/>
                </a:rPr>
                <a:t>“</a:t>
              </a:r>
              <a:endParaRPr lang="en-AU" sz="3600" dirty="0">
                <a:solidFill>
                  <a:schemeClr val="accent1"/>
                </a:solidFill>
                <a:latin typeface="Engravers MT" panose="02090707080505020304" pitchFamily="18" charset="0"/>
                <a:cs typeface="Arial" panose="020B0604020202020204" pitchFamily="34" charset="0"/>
              </a:endParaRPr>
            </a:p>
          </p:txBody>
        </p:sp>
        <p:sp>
          <p:nvSpPr>
            <p:cNvPr id="30" name="TextBox 29"/>
            <p:cNvSpPr txBox="1"/>
            <p:nvPr/>
          </p:nvSpPr>
          <p:spPr>
            <a:xfrm>
              <a:off x="8131092" y="1712861"/>
              <a:ext cx="304041" cy="646331"/>
            </a:xfrm>
            <a:prstGeom prst="rect">
              <a:avLst/>
            </a:prstGeom>
            <a:noFill/>
          </p:spPr>
          <p:txBody>
            <a:bodyPr wrap="square" rtlCol="0">
              <a:spAutoFit/>
            </a:bodyPr>
            <a:lstStyle/>
            <a:p>
              <a:r>
                <a:rPr lang="en-AU" sz="3600" dirty="0" smtClean="0">
                  <a:solidFill>
                    <a:schemeClr val="tx2"/>
                  </a:solidFill>
                  <a:latin typeface="Engravers MT" panose="02090707080505020304" pitchFamily="18" charset="0"/>
                  <a:cs typeface="Arial" panose="020B0604020202020204" pitchFamily="34" charset="0"/>
                </a:rPr>
                <a:t>“</a:t>
              </a:r>
              <a:endParaRPr lang="en-AU" sz="3600" dirty="0">
                <a:solidFill>
                  <a:schemeClr val="tx2"/>
                </a:solidFill>
                <a:latin typeface="Engravers MT" panose="02090707080505020304" pitchFamily="18" charset="0"/>
                <a:cs typeface="Arial" panose="020B0604020202020204" pitchFamily="34" charset="0"/>
              </a:endParaRPr>
            </a:p>
          </p:txBody>
        </p:sp>
        <p:sp>
          <p:nvSpPr>
            <p:cNvPr id="31" name="TextBox 30"/>
            <p:cNvSpPr txBox="1"/>
            <p:nvPr/>
          </p:nvSpPr>
          <p:spPr>
            <a:xfrm>
              <a:off x="10333902" y="964888"/>
              <a:ext cx="304041" cy="646331"/>
            </a:xfrm>
            <a:prstGeom prst="rect">
              <a:avLst/>
            </a:prstGeom>
            <a:noFill/>
          </p:spPr>
          <p:txBody>
            <a:bodyPr wrap="square" rtlCol="0">
              <a:spAutoFit/>
            </a:bodyPr>
            <a:lstStyle/>
            <a:p>
              <a:r>
                <a:rPr lang="en-AU" sz="3600" dirty="0" smtClean="0">
                  <a:solidFill>
                    <a:schemeClr val="tx2"/>
                  </a:solidFill>
                  <a:latin typeface="Engravers MT" panose="02090707080505020304" pitchFamily="18" charset="0"/>
                  <a:cs typeface="Arial" panose="020B0604020202020204" pitchFamily="34" charset="0"/>
                </a:rPr>
                <a:t>“</a:t>
              </a:r>
              <a:endParaRPr lang="en-AU" sz="3600" dirty="0">
                <a:solidFill>
                  <a:schemeClr val="tx2"/>
                </a:solidFill>
                <a:latin typeface="Engravers MT" panose="02090707080505020304" pitchFamily="18" charset="0"/>
                <a:cs typeface="Arial" panose="020B0604020202020204" pitchFamily="34" charset="0"/>
              </a:endParaRPr>
            </a:p>
          </p:txBody>
        </p:sp>
      </p:grpSp>
      <p:sp>
        <p:nvSpPr>
          <p:cNvPr id="9" name="Rectangle 8"/>
          <p:cNvSpPr/>
          <p:nvPr/>
        </p:nvSpPr>
        <p:spPr>
          <a:xfrm>
            <a:off x="10495794" y="1855464"/>
            <a:ext cx="1562608" cy="461665"/>
          </a:xfrm>
          <a:prstGeom prst="rect">
            <a:avLst/>
          </a:prstGeom>
        </p:spPr>
        <p:txBody>
          <a:bodyPr wrap="square">
            <a:spAutoFit/>
          </a:bodyPr>
          <a:lstStyle/>
          <a:p>
            <a:pPr lvl="0" algn="ctr">
              <a:spcAft>
                <a:spcPts val="600"/>
              </a:spcAft>
            </a:pPr>
            <a:r>
              <a:rPr lang="en-US" sz="1200" b="1" i="1" dirty="0" smtClean="0">
                <a:solidFill>
                  <a:schemeClr val="accent1"/>
                </a:solidFill>
              </a:rPr>
              <a:t>Use </a:t>
            </a:r>
            <a:r>
              <a:rPr lang="en-US" sz="1200" b="1" i="1" dirty="0">
                <a:solidFill>
                  <a:schemeClr val="accent1"/>
                </a:solidFill>
              </a:rPr>
              <a:t>power more when sun </a:t>
            </a:r>
            <a:r>
              <a:rPr lang="en-US" sz="1200" b="1" i="1" dirty="0" smtClean="0">
                <a:solidFill>
                  <a:schemeClr val="accent1"/>
                </a:solidFill>
              </a:rPr>
              <a:t>shining”</a:t>
            </a:r>
            <a:endParaRPr lang="en-US" sz="1200" b="1" i="1" dirty="0">
              <a:solidFill>
                <a:schemeClr val="accent1"/>
              </a:solidFill>
            </a:endParaRPr>
          </a:p>
        </p:txBody>
      </p:sp>
      <p:sp>
        <p:nvSpPr>
          <p:cNvPr id="10" name="Rectangle 9"/>
          <p:cNvSpPr/>
          <p:nvPr/>
        </p:nvSpPr>
        <p:spPr>
          <a:xfrm>
            <a:off x="8366210" y="1855464"/>
            <a:ext cx="1689688" cy="646331"/>
          </a:xfrm>
          <a:prstGeom prst="rect">
            <a:avLst/>
          </a:prstGeom>
        </p:spPr>
        <p:txBody>
          <a:bodyPr wrap="square">
            <a:spAutoFit/>
          </a:bodyPr>
          <a:lstStyle/>
          <a:p>
            <a:pPr lvl="0" algn="ctr">
              <a:spcAft>
                <a:spcPts val="600"/>
              </a:spcAft>
            </a:pPr>
            <a:r>
              <a:rPr lang="en-US" sz="1200" b="1" i="1" dirty="0" smtClean="0">
                <a:solidFill>
                  <a:schemeClr val="tx2"/>
                </a:solidFill>
              </a:rPr>
              <a:t>Use </a:t>
            </a:r>
            <a:r>
              <a:rPr lang="en-US" sz="1200" b="1" i="1" dirty="0">
                <a:solidFill>
                  <a:schemeClr val="tx2"/>
                </a:solidFill>
              </a:rPr>
              <a:t>blanket instead of heater. Watch TV in the </a:t>
            </a:r>
            <a:r>
              <a:rPr lang="en-US" sz="1200" b="1" i="1" dirty="0" smtClean="0">
                <a:solidFill>
                  <a:schemeClr val="tx2"/>
                </a:solidFill>
              </a:rPr>
              <a:t>dark”</a:t>
            </a:r>
            <a:endParaRPr lang="en-AU" sz="1200" b="1" i="1" dirty="0">
              <a:solidFill>
                <a:schemeClr val="tx2"/>
              </a:solidFill>
            </a:endParaRPr>
          </a:p>
        </p:txBody>
      </p:sp>
      <p:sp>
        <p:nvSpPr>
          <p:cNvPr id="8" name="Rectangle 7"/>
          <p:cNvSpPr/>
          <p:nvPr/>
        </p:nvSpPr>
        <p:spPr>
          <a:xfrm>
            <a:off x="6168656" y="1855464"/>
            <a:ext cx="1956850" cy="461665"/>
          </a:xfrm>
          <a:prstGeom prst="rect">
            <a:avLst/>
          </a:prstGeom>
        </p:spPr>
        <p:txBody>
          <a:bodyPr wrap="square">
            <a:spAutoFit/>
          </a:bodyPr>
          <a:lstStyle/>
          <a:p>
            <a:pPr lvl="0" algn="ctr">
              <a:spcAft>
                <a:spcPts val="600"/>
              </a:spcAft>
            </a:pPr>
            <a:r>
              <a:rPr lang="en-AU" sz="1200" b="1" i="1" dirty="0" smtClean="0">
                <a:solidFill>
                  <a:schemeClr val="accent1"/>
                </a:solidFill>
              </a:rPr>
              <a:t>Try </a:t>
            </a:r>
            <a:r>
              <a:rPr lang="en-AU" sz="1200" b="1" i="1" dirty="0">
                <a:solidFill>
                  <a:schemeClr val="accent1"/>
                </a:solidFill>
              </a:rPr>
              <a:t>to use energy-saving </a:t>
            </a:r>
            <a:r>
              <a:rPr lang="en-AU" sz="1200" b="1" i="1" dirty="0" smtClean="0">
                <a:solidFill>
                  <a:schemeClr val="accent1"/>
                </a:solidFill>
              </a:rPr>
              <a:t>lights”</a:t>
            </a:r>
            <a:endParaRPr lang="en-AU" sz="1200" b="1" i="1" dirty="0">
              <a:solidFill>
                <a:schemeClr val="accent1"/>
              </a:solidFill>
            </a:endParaRPr>
          </a:p>
        </p:txBody>
      </p:sp>
      <p:sp>
        <p:nvSpPr>
          <p:cNvPr id="16" name="Rectangle 15"/>
          <p:cNvSpPr/>
          <p:nvPr/>
        </p:nvSpPr>
        <p:spPr>
          <a:xfrm>
            <a:off x="10399629" y="1107513"/>
            <a:ext cx="1690953" cy="646331"/>
          </a:xfrm>
          <a:prstGeom prst="rect">
            <a:avLst/>
          </a:prstGeom>
        </p:spPr>
        <p:txBody>
          <a:bodyPr wrap="square">
            <a:spAutoFit/>
          </a:bodyPr>
          <a:lstStyle/>
          <a:p>
            <a:pPr lvl="0" algn="ctr">
              <a:spcAft>
                <a:spcPts val="600"/>
              </a:spcAft>
            </a:pPr>
            <a:r>
              <a:rPr lang="en-AU" sz="1200" b="1" i="1" dirty="0">
                <a:solidFill>
                  <a:schemeClr val="tx2"/>
                </a:solidFill>
              </a:rPr>
              <a:t>Do the washing during off-peak </a:t>
            </a:r>
            <a:r>
              <a:rPr lang="en-AU" sz="1200" b="1" i="1" dirty="0" smtClean="0">
                <a:solidFill>
                  <a:schemeClr val="tx2"/>
                </a:solidFill>
              </a:rPr>
              <a:t>times”</a:t>
            </a:r>
            <a:endParaRPr lang="en-AU" sz="1200" b="1" i="1" dirty="0">
              <a:solidFill>
                <a:schemeClr val="tx2"/>
              </a:solidFill>
            </a:endParaRPr>
          </a:p>
        </p:txBody>
      </p:sp>
      <p:sp>
        <p:nvSpPr>
          <p:cNvPr id="7" name="Rectangle 6"/>
          <p:cNvSpPr/>
          <p:nvPr/>
        </p:nvSpPr>
        <p:spPr>
          <a:xfrm>
            <a:off x="8169174" y="1066530"/>
            <a:ext cx="2306587" cy="646331"/>
          </a:xfrm>
          <a:prstGeom prst="rect">
            <a:avLst/>
          </a:prstGeom>
        </p:spPr>
        <p:txBody>
          <a:bodyPr wrap="square">
            <a:spAutoFit/>
          </a:bodyPr>
          <a:lstStyle/>
          <a:p>
            <a:pPr lvl="0" algn="ctr">
              <a:spcAft>
                <a:spcPts val="600"/>
              </a:spcAft>
            </a:pPr>
            <a:r>
              <a:rPr lang="en-AU" sz="1200" b="1" i="1" dirty="0" smtClean="0">
                <a:solidFill>
                  <a:schemeClr val="accent1"/>
                </a:solidFill>
              </a:rPr>
              <a:t>Perhaps </a:t>
            </a:r>
            <a:r>
              <a:rPr lang="en-AU" sz="1200" b="1" i="1" dirty="0">
                <a:solidFill>
                  <a:schemeClr val="accent1"/>
                </a:solidFill>
              </a:rPr>
              <a:t>go to a comparison site and see if she is using the cheapest </a:t>
            </a:r>
            <a:r>
              <a:rPr lang="en-AU" sz="1200" b="1" i="1" dirty="0" smtClean="0">
                <a:solidFill>
                  <a:schemeClr val="accent1"/>
                </a:solidFill>
              </a:rPr>
              <a:t>plan”</a:t>
            </a:r>
            <a:endParaRPr lang="en-US" sz="1200" b="1" i="1" dirty="0">
              <a:solidFill>
                <a:schemeClr val="accent1"/>
              </a:solidFill>
            </a:endParaRPr>
          </a:p>
        </p:txBody>
      </p:sp>
      <p:sp>
        <p:nvSpPr>
          <p:cNvPr id="15" name="Rectangle 14"/>
          <p:cNvSpPr/>
          <p:nvPr/>
        </p:nvSpPr>
        <p:spPr>
          <a:xfrm>
            <a:off x="6283658" y="1099193"/>
            <a:ext cx="1726847" cy="646331"/>
          </a:xfrm>
          <a:prstGeom prst="rect">
            <a:avLst/>
          </a:prstGeom>
        </p:spPr>
        <p:txBody>
          <a:bodyPr wrap="square">
            <a:spAutoFit/>
          </a:bodyPr>
          <a:lstStyle/>
          <a:p>
            <a:pPr lvl="0" algn="ctr">
              <a:spcAft>
                <a:spcPts val="600"/>
              </a:spcAft>
            </a:pPr>
            <a:r>
              <a:rPr lang="en-AU" sz="1200" b="1" i="1" dirty="0" smtClean="0">
                <a:solidFill>
                  <a:schemeClr val="tx2"/>
                </a:solidFill>
              </a:rPr>
              <a:t>Change </a:t>
            </a:r>
            <a:r>
              <a:rPr lang="en-AU" sz="1200" b="1" i="1" dirty="0">
                <a:solidFill>
                  <a:schemeClr val="tx2"/>
                </a:solidFill>
              </a:rPr>
              <a:t>plans to the one recommended on her </a:t>
            </a:r>
            <a:r>
              <a:rPr lang="en-AU" sz="1200" b="1" i="1" dirty="0" smtClean="0">
                <a:solidFill>
                  <a:schemeClr val="tx2"/>
                </a:solidFill>
              </a:rPr>
              <a:t>bill”</a:t>
            </a:r>
            <a:endParaRPr lang="en-AU" sz="1200" b="1" i="1" dirty="0">
              <a:solidFill>
                <a:schemeClr val="tx2"/>
              </a:solidFill>
            </a:endParaRPr>
          </a:p>
        </p:txBody>
      </p:sp>
      <p:sp>
        <p:nvSpPr>
          <p:cNvPr id="26" name="Rectangle 25"/>
          <p:cNvSpPr/>
          <p:nvPr/>
        </p:nvSpPr>
        <p:spPr>
          <a:xfrm>
            <a:off x="7073347" y="509803"/>
            <a:ext cx="4462669" cy="677108"/>
          </a:xfrm>
          <a:prstGeom prst="rect">
            <a:avLst/>
          </a:prstGeom>
        </p:spPr>
        <p:txBody>
          <a:bodyPr wrap="square">
            <a:spAutoFit/>
          </a:bodyPr>
          <a:lstStyle/>
          <a:p>
            <a:pPr algn="ctr">
              <a:defRPr sz="1000" b="0" i="0" u="none" strike="noStrike" kern="1200" baseline="0">
                <a:solidFill>
                  <a:sysClr val="windowText" lastClr="000000"/>
                </a:solidFill>
                <a:latin typeface="+mn-lt"/>
                <a:ea typeface="+mn-ea"/>
                <a:cs typeface="+mn-cs"/>
              </a:defRPr>
            </a:pPr>
            <a:r>
              <a:rPr lang="en-US" sz="1400" b="1" dirty="0" smtClean="0"/>
              <a:t>Free text responses: suggesting ways to reduce energy costs</a:t>
            </a:r>
            <a:endParaRPr lang="en-US" sz="1400" b="1" dirty="0"/>
          </a:p>
          <a:p>
            <a:pPr algn="ctr">
              <a:defRPr sz="1000" b="0" i="0" u="none" strike="noStrike" kern="1200" baseline="0">
                <a:solidFill>
                  <a:sysClr val="windowText" lastClr="000000"/>
                </a:solidFill>
                <a:latin typeface="+mn-lt"/>
                <a:ea typeface="+mn-ea"/>
                <a:cs typeface="+mn-cs"/>
              </a:defRPr>
            </a:pPr>
            <a:endParaRPr lang="en-AU" sz="1000" b="1" dirty="0">
              <a:solidFill>
                <a:srgbClr val="595959"/>
              </a:solidFill>
            </a:endParaRPr>
          </a:p>
        </p:txBody>
      </p:sp>
      <p:sp>
        <p:nvSpPr>
          <p:cNvPr id="6" name="Text Placeholder 4"/>
          <p:cNvSpPr>
            <a:spLocks noGrp="1"/>
          </p:cNvSpPr>
          <p:nvPr>
            <p:ph type="body" sz="quarter" idx="14"/>
          </p:nvPr>
        </p:nvSpPr>
        <p:spPr>
          <a:xfrm>
            <a:off x="479426" y="1753330"/>
            <a:ext cx="5068619" cy="4152170"/>
          </a:xfrm>
        </p:spPr>
        <p:txBody>
          <a:bodyPr numCol="1"/>
          <a:lstStyle/>
          <a:p>
            <a:r>
              <a:rPr lang="en-AU" sz="1200" dirty="0" smtClean="0">
                <a:solidFill>
                  <a:schemeClr val="tx1"/>
                </a:solidFill>
              </a:rPr>
              <a:t>The </a:t>
            </a:r>
            <a:r>
              <a:rPr lang="en-AU" sz="1200" dirty="0">
                <a:solidFill>
                  <a:schemeClr val="tx1"/>
                </a:solidFill>
              </a:rPr>
              <a:t>presence of a ‘best offer’ message on the bill </a:t>
            </a:r>
            <a:r>
              <a:rPr lang="en-AU" sz="1200" dirty="0" smtClean="0">
                <a:solidFill>
                  <a:schemeClr val="tx1"/>
                </a:solidFill>
              </a:rPr>
              <a:t>substantially increased the proportion of respondents suggesting the </a:t>
            </a:r>
            <a:r>
              <a:rPr lang="en-AU" sz="1200" dirty="0">
                <a:solidFill>
                  <a:schemeClr val="tx1"/>
                </a:solidFill>
              </a:rPr>
              <a:t>bill recipient should compare their </a:t>
            </a:r>
            <a:r>
              <a:rPr lang="en-AU" sz="1200" dirty="0" smtClean="0">
                <a:solidFill>
                  <a:schemeClr val="tx1"/>
                </a:solidFill>
              </a:rPr>
              <a:t>plan or </a:t>
            </a:r>
            <a:r>
              <a:rPr lang="en-AU" sz="1200" dirty="0">
                <a:solidFill>
                  <a:schemeClr val="tx1"/>
                </a:solidFill>
              </a:rPr>
              <a:t>switch to a </a:t>
            </a:r>
            <a:r>
              <a:rPr lang="en-AU" sz="1200" dirty="0" smtClean="0">
                <a:solidFill>
                  <a:schemeClr val="tx1"/>
                </a:solidFill>
              </a:rPr>
              <a:t>better one. This was true in both trials.</a:t>
            </a:r>
            <a:endParaRPr lang="en-AU" sz="1200" dirty="0">
              <a:solidFill>
                <a:schemeClr val="tx1"/>
              </a:solidFill>
            </a:endParaRPr>
          </a:p>
          <a:p>
            <a:r>
              <a:rPr lang="en-AU" sz="1200" dirty="0" smtClean="0">
                <a:solidFill>
                  <a:schemeClr val="tx1"/>
                </a:solidFill>
              </a:rPr>
              <a:t>Respondents were asked for suggestions to save money or reduce energy costs. We coded responses as ‘comparing or switching plans’ if they suggested:</a:t>
            </a:r>
          </a:p>
          <a:p>
            <a:pPr marL="171450" indent="-171450">
              <a:buFont typeface="Arial" panose="020B0604020202020204" pitchFamily="34" charset="0"/>
              <a:buChar char="•"/>
            </a:pPr>
            <a:r>
              <a:rPr lang="en-AU" sz="1200" dirty="0" smtClean="0">
                <a:solidFill>
                  <a:schemeClr val="tx1"/>
                </a:solidFill>
              </a:rPr>
              <a:t>Calling the energy </a:t>
            </a:r>
            <a:r>
              <a:rPr lang="en-AU" sz="1200" dirty="0">
                <a:solidFill>
                  <a:schemeClr val="tx1"/>
                </a:solidFill>
              </a:rPr>
              <a:t>company to ask for a better plan or </a:t>
            </a:r>
            <a:r>
              <a:rPr lang="en-AU" sz="1200" dirty="0" smtClean="0">
                <a:solidFill>
                  <a:schemeClr val="tx1"/>
                </a:solidFill>
              </a:rPr>
              <a:t>discounts, or</a:t>
            </a:r>
            <a:endParaRPr lang="en-AU" sz="1200" dirty="0">
              <a:solidFill>
                <a:schemeClr val="tx1"/>
              </a:solidFill>
            </a:endParaRPr>
          </a:p>
          <a:p>
            <a:pPr marL="171450" indent="-171450">
              <a:buFont typeface="Arial" panose="020B0604020202020204" pitchFamily="34" charset="0"/>
              <a:buChar char="•"/>
            </a:pPr>
            <a:r>
              <a:rPr lang="en-AU" sz="1200" dirty="0" smtClean="0">
                <a:solidFill>
                  <a:schemeClr val="tx1"/>
                </a:solidFill>
              </a:rPr>
              <a:t>Compare the plan </a:t>
            </a:r>
            <a:r>
              <a:rPr lang="en-AU" sz="1200" dirty="0">
                <a:solidFill>
                  <a:schemeClr val="tx1"/>
                </a:solidFill>
              </a:rPr>
              <a:t>with others in the market.</a:t>
            </a:r>
          </a:p>
          <a:p>
            <a:r>
              <a:rPr lang="en-AU" sz="1200" dirty="0" smtClean="0">
                <a:solidFill>
                  <a:schemeClr val="tx1"/>
                </a:solidFill>
              </a:rPr>
              <a:t>The </a:t>
            </a:r>
            <a:r>
              <a:rPr lang="en-AU" sz="1200" dirty="0">
                <a:solidFill>
                  <a:schemeClr val="tx1"/>
                </a:solidFill>
              </a:rPr>
              <a:t>best offer message was most effective (the effect was tripled) when it was more prominent on the bill (Group B). But just having it somewhere on the bill was enough to cause a </a:t>
            </a:r>
            <a:r>
              <a:rPr lang="en-AU" sz="1200" dirty="0" smtClean="0">
                <a:solidFill>
                  <a:schemeClr val="tx1"/>
                </a:solidFill>
              </a:rPr>
              <a:t>substantial effect (Group A).</a:t>
            </a:r>
            <a:endParaRPr lang="en-AU" sz="1200" dirty="0">
              <a:solidFill>
                <a:schemeClr val="tx1"/>
              </a:solidFill>
            </a:endParaRPr>
          </a:p>
          <a:p>
            <a:r>
              <a:rPr lang="en-AU" sz="1200" dirty="0" smtClean="0">
                <a:solidFill>
                  <a:schemeClr val="tx1"/>
                </a:solidFill>
              </a:rPr>
              <a:t>What </a:t>
            </a:r>
            <a:r>
              <a:rPr lang="en-AU" sz="1200" dirty="0">
                <a:solidFill>
                  <a:schemeClr val="tx1"/>
                </a:solidFill>
              </a:rPr>
              <a:t>other </a:t>
            </a:r>
            <a:r>
              <a:rPr lang="en-AU" sz="1200" dirty="0" smtClean="0">
                <a:solidFill>
                  <a:schemeClr val="tx1"/>
                </a:solidFill>
              </a:rPr>
              <a:t>money-saving suggestions did people provide? This was an optional question so around half the respondents did not provide an answer. Of </a:t>
            </a:r>
            <a:r>
              <a:rPr lang="en-AU" sz="1200" dirty="0">
                <a:solidFill>
                  <a:schemeClr val="tx1"/>
                </a:solidFill>
              </a:rPr>
              <a:t>the </a:t>
            </a:r>
            <a:r>
              <a:rPr lang="en-AU" sz="1200" dirty="0" smtClean="0">
                <a:solidFill>
                  <a:schemeClr val="tx1"/>
                </a:solidFill>
              </a:rPr>
              <a:t>remainder, most (other than those listed above) were:</a:t>
            </a:r>
            <a:endParaRPr lang="en-AU" sz="1200" dirty="0">
              <a:solidFill>
                <a:schemeClr val="tx1"/>
              </a:solidFill>
            </a:endParaRPr>
          </a:p>
          <a:p>
            <a:pPr marL="171450" indent="-171450">
              <a:buFont typeface="Arial" panose="020B0604020202020204" pitchFamily="34" charset="0"/>
              <a:buChar char="•"/>
            </a:pPr>
            <a:r>
              <a:rPr lang="en-AU" sz="1200" dirty="0">
                <a:solidFill>
                  <a:schemeClr val="tx1"/>
                </a:solidFill>
              </a:rPr>
              <a:t>Suggestions to cut down energy use (the majority)</a:t>
            </a:r>
          </a:p>
          <a:p>
            <a:pPr marL="171450" indent="-171450">
              <a:buFont typeface="Arial" panose="020B0604020202020204" pitchFamily="34" charset="0"/>
              <a:buChar char="•"/>
            </a:pPr>
            <a:r>
              <a:rPr lang="en-AU" sz="1200" dirty="0">
                <a:solidFill>
                  <a:schemeClr val="tx1"/>
                </a:solidFill>
              </a:rPr>
              <a:t>Suggestions to use more solar or off-peak </a:t>
            </a:r>
            <a:r>
              <a:rPr lang="en-AU" sz="1200" dirty="0" smtClean="0">
                <a:solidFill>
                  <a:schemeClr val="tx1"/>
                </a:solidFill>
              </a:rPr>
              <a:t>energy, and use less </a:t>
            </a:r>
            <a:r>
              <a:rPr lang="en-AU" sz="1200" dirty="0">
                <a:solidFill>
                  <a:schemeClr val="tx1"/>
                </a:solidFill>
              </a:rPr>
              <a:t>at peak </a:t>
            </a:r>
            <a:r>
              <a:rPr lang="en-AU" sz="1200" dirty="0" smtClean="0">
                <a:solidFill>
                  <a:schemeClr val="tx1"/>
                </a:solidFill>
              </a:rPr>
              <a:t>times</a:t>
            </a:r>
            <a:endParaRPr lang="en-AU" sz="1200" dirty="0">
              <a:solidFill>
                <a:schemeClr val="tx1"/>
              </a:solidFill>
            </a:endParaRPr>
          </a:p>
          <a:p>
            <a:r>
              <a:rPr lang="en-AU" sz="1200" dirty="0" smtClean="0">
                <a:solidFill>
                  <a:schemeClr val="tx1"/>
                </a:solidFill>
              </a:rPr>
              <a:t>74</a:t>
            </a:r>
            <a:r>
              <a:rPr lang="en-AU" sz="1200" dirty="0">
                <a:solidFill>
                  <a:schemeClr val="tx1"/>
                </a:solidFill>
              </a:rPr>
              <a:t>% of respondents said they would value best offer information on their bill</a:t>
            </a:r>
            <a:r>
              <a:rPr lang="en-AU" sz="1200" dirty="0" smtClean="0">
                <a:solidFill>
                  <a:schemeClr val="tx1"/>
                </a:solidFill>
              </a:rPr>
              <a:t>.</a:t>
            </a:r>
            <a:endParaRPr lang="en-AU" sz="1200" dirty="0">
              <a:solidFill>
                <a:schemeClr val="tx1"/>
              </a:solidFill>
            </a:endParaRPr>
          </a:p>
          <a:p>
            <a:endParaRPr lang="en-AU" sz="1200" dirty="0">
              <a:solidFill>
                <a:schemeClr val="tx1"/>
              </a:solidFill>
            </a:endParaRPr>
          </a:p>
        </p:txBody>
      </p:sp>
      <p:sp>
        <p:nvSpPr>
          <p:cNvPr id="2" name="Title 1"/>
          <p:cNvSpPr>
            <a:spLocks noGrp="1"/>
          </p:cNvSpPr>
          <p:nvPr>
            <p:ph type="title"/>
          </p:nvPr>
        </p:nvSpPr>
        <p:spPr>
          <a:xfrm>
            <a:off x="479425" y="476250"/>
            <a:ext cx="5227108" cy="1163395"/>
          </a:xfrm>
        </p:spPr>
        <p:txBody>
          <a:bodyPr/>
          <a:lstStyle/>
          <a:p>
            <a:r>
              <a:rPr lang="en-US" dirty="0"/>
              <a:t>The best retailer offer increased people’s intention to switch </a:t>
            </a:r>
            <a:r>
              <a:rPr lang="en-US" dirty="0" smtClean="0"/>
              <a:t>plans</a:t>
            </a:r>
            <a:endParaRPr lang="en-AU" dirty="0"/>
          </a:p>
        </p:txBody>
      </p:sp>
    </p:spTree>
    <p:extLst>
      <p:ext uri="{BB962C8B-B14F-4D97-AF65-F5344CB8AC3E}">
        <p14:creationId xmlns:p14="http://schemas.microsoft.com/office/powerpoint/2010/main" val="192093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294925" y="6473031"/>
            <a:ext cx="414337" cy="122238"/>
          </a:xfrm>
        </p:spPr>
        <p:txBody>
          <a:bodyPr/>
          <a:lstStyle/>
          <a:p>
            <a:fld id="{7146FAA3-5F10-EC41-882E-FB4187E570D3}" type="slidenum">
              <a:rPr lang="en-AU" smtClean="0"/>
              <a:pPr/>
              <a:t>3</a:t>
            </a:fld>
            <a:endParaRPr lang="en-AU"/>
          </a:p>
        </p:txBody>
      </p:sp>
      <p:sp>
        <p:nvSpPr>
          <p:cNvPr id="4" name="Rectangle 3"/>
          <p:cNvSpPr/>
          <p:nvPr/>
        </p:nvSpPr>
        <p:spPr>
          <a:xfrm>
            <a:off x="6068861" y="904651"/>
            <a:ext cx="5640402" cy="5770490"/>
          </a:xfrm>
          <a:prstGeom prst="rect">
            <a:avLst/>
          </a:prstGeom>
        </p:spPr>
        <p:txBody>
          <a:bodyPr wrap="square">
            <a:spAutoFit/>
          </a:bodyPr>
          <a:lstStyle/>
          <a:p>
            <a:pPr marL="0" lvl="3" algn="just">
              <a:lnSpc>
                <a:spcPct val="110000"/>
              </a:lnSpc>
              <a:spcBef>
                <a:spcPts val="400"/>
              </a:spcBef>
              <a:buClr>
                <a:srgbClr val="AA338A"/>
              </a:buClr>
            </a:pPr>
            <a:r>
              <a:rPr lang="en-US" sz="1200" b="1" dirty="0">
                <a:solidFill>
                  <a:srgbClr val="117479"/>
                </a:solidFill>
              </a:rPr>
              <a:t>Bill comprehension: Understanding how the bill was calculated </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We tested different formats for the </a:t>
            </a:r>
            <a:r>
              <a:rPr lang="en-US" sz="1200" i="1" dirty="0">
                <a:solidFill>
                  <a:srgbClr val="000000"/>
                </a:solidFill>
              </a:rPr>
              <a:t>detailed charges table </a:t>
            </a:r>
            <a:r>
              <a:rPr lang="en-US" sz="1200" dirty="0">
                <a:solidFill>
                  <a:srgbClr val="000000"/>
                </a:solidFill>
              </a:rPr>
              <a:t>showing the breakdown of costs. None of the alternative designs performed better than the current ‘invoice-style’ table. </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Simple </a:t>
            </a:r>
            <a:r>
              <a:rPr lang="en-US" sz="1200" i="1" dirty="0">
                <a:solidFill>
                  <a:srgbClr val="000000"/>
                </a:solidFill>
              </a:rPr>
              <a:t>plan summaries </a:t>
            </a:r>
            <a:r>
              <a:rPr lang="en-US" sz="1200" dirty="0">
                <a:solidFill>
                  <a:srgbClr val="000000"/>
                </a:solidFill>
              </a:rPr>
              <a:t>helped consumers to better understand their plan (but did not improve the likelihood they would choose a better deal).</a:t>
            </a:r>
          </a:p>
          <a:p>
            <a:pPr marL="0" lvl="3" algn="just">
              <a:lnSpc>
                <a:spcPct val="110000"/>
              </a:lnSpc>
              <a:spcBef>
                <a:spcPts val="400"/>
              </a:spcBef>
              <a:buClr>
                <a:srgbClr val="AA338A"/>
              </a:buClr>
            </a:pPr>
            <a:r>
              <a:rPr lang="en-US" sz="1200" b="1" dirty="0">
                <a:solidFill>
                  <a:srgbClr val="117479"/>
                </a:solidFill>
              </a:rPr>
              <a:t>Bill comprehension: Switching and market engagement </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t>In two separate trials, adding </a:t>
            </a:r>
            <a:r>
              <a:rPr lang="en-US" sz="1200" dirty="0"/>
              <a:t>a ‘best retailer offer’ to bill prototypes </a:t>
            </a:r>
            <a:r>
              <a:rPr lang="en-US" sz="1200" dirty="0" smtClean="0"/>
              <a:t>increased respondent’s intention to switch plans. This was based on responses to an open question seeking suggestions for how to save money.</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t>We also tested the impact of comparing plans on bills to a reference price. Respondents </a:t>
            </a:r>
            <a:r>
              <a:rPr lang="en-US" sz="1200" dirty="0"/>
              <a:t>were more likely to say they would shop around for a better plan if they saw that their plan was equal to the reference </a:t>
            </a:r>
            <a:r>
              <a:rPr lang="en-US" sz="1200" dirty="0" smtClean="0"/>
              <a:t>price, and less </a:t>
            </a:r>
            <a:r>
              <a:rPr lang="en-US" sz="1200" dirty="0"/>
              <a:t>likely </a:t>
            </a:r>
            <a:r>
              <a:rPr lang="en-US" sz="1200" dirty="0" smtClean="0"/>
              <a:t>to shop around if </a:t>
            </a:r>
            <a:r>
              <a:rPr lang="en-US" sz="1200" dirty="0"/>
              <a:t>they saw that it was below the reference price. </a:t>
            </a:r>
          </a:p>
          <a:p>
            <a:pPr marL="0" lvl="3" algn="just">
              <a:lnSpc>
                <a:spcPct val="110000"/>
              </a:lnSpc>
              <a:spcBef>
                <a:spcPts val="400"/>
              </a:spcBef>
              <a:buClr>
                <a:srgbClr val="AA338A"/>
              </a:buClr>
            </a:pPr>
            <a:r>
              <a:rPr lang="en-US" sz="1200" b="1" dirty="0" smtClean="0">
                <a:solidFill>
                  <a:srgbClr val="117479"/>
                </a:solidFill>
              </a:rPr>
              <a:t>Bill </a:t>
            </a:r>
            <a:r>
              <a:rPr lang="en-US" sz="1200" b="1" dirty="0">
                <a:solidFill>
                  <a:srgbClr val="117479"/>
                </a:solidFill>
              </a:rPr>
              <a:t>comprehension: Energy usage and solar exports </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A </a:t>
            </a:r>
            <a:r>
              <a:rPr lang="en-US" sz="1200" i="1" dirty="0">
                <a:solidFill>
                  <a:srgbClr val="000000"/>
                </a:solidFill>
              </a:rPr>
              <a:t>benchmark </a:t>
            </a:r>
            <a:r>
              <a:rPr lang="en-US" sz="1200" dirty="0">
                <a:solidFill>
                  <a:srgbClr val="000000"/>
                </a:solidFill>
              </a:rPr>
              <a:t>helped consumers understand how household consumption compared to similar households but the format didn’t make a difference.</a:t>
            </a:r>
          </a:p>
          <a:p>
            <a:pPr marL="144000" lvl="3" indent="-144000" algn="just">
              <a:lnSpc>
                <a:spcPct val="110000"/>
              </a:lnSpc>
              <a:spcBef>
                <a:spcPts val="400"/>
              </a:spcBef>
              <a:buClr>
                <a:srgbClr val="000000"/>
              </a:buClr>
              <a:buFont typeface="Arial" panose="020B0604020202020204" pitchFamily="34" charset="0"/>
              <a:buChar char="•"/>
            </a:pPr>
            <a:r>
              <a:rPr lang="en-US" sz="1200" i="1" dirty="0">
                <a:solidFill>
                  <a:srgbClr val="000000"/>
                </a:solidFill>
              </a:rPr>
              <a:t>Energy usage charts </a:t>
            </a:r>
            <a:r>
              <a:rPr lang="en-US" sz="1200" dirty="0">
                <a:solidFill>
                  <a:srgbClr val="000000"/>
                </a:solidFill>
              </a:rPr>
              <a:t>worked equally well, irrespective of their format.</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We tested various formats for </a:t>
            </a:r>
            <a:r>
              <a:rPr lang="en-US" sz="1200" i="1" dirty="0">
                <a:solidFill>
                  <a:srgbClr val="000000"/>
                </a:solidFill>
              </a:rPr>
              <a:t>a new chart showing solar exports</a:t>
            </a:r>
            <a:r>
              <a:rPr lang="en-US" sz="1200" dirty="0">
                <a:solidFill>
                  <a:srgbClr val="000000"/>
                </a:solidFill>
              </a:rPr>
              <a:t>. No format clearly outperformed the others however 87% of respondents who have solar panels said they would value having this information on their bill.</a:t>
            </a:r>
          </a:p>
          <a:p>
            <a:pPr marL="0" lvl="3" algn="just">
              <a:lnSpc>
                <a:spcPct val="110000"/>
              </a:lnSpc>
              <a:spcBef>
                <a:spcPts val="400"/>
              </a:spcBef>
              <a:buClr>
                <a:srgbClr val="000000"/>
              </a:buClr>
            </a:pPr>
            <a:r>
              <a:rPr lang="en-US" sz="1200" b="1" dirty="0">
                <a:solidFill>
                  <a:srgbClr val="117479"/>
                </a:solidFill>
              </a:rPr>
              <a:t>Limitations and next steps</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Like any research, ours has limitations. We’ve highlighted these in the report. </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This is an Interim Report prepared to inform the AER’s consultations on the Billing Guideline. BETA will publish our full report later in the year.  </a:t>
            </a:r>
          </a:p>
        </p:txBody>
      </p:sp>
      <p:sp>
        <p:nvSpPr>
          <p:cNvPr id="5" name="Rectangle 4"/>
          <p:cNvSpPr/>
          <p:nvPr/>
        </p:nvSpPr>
        <p:spPr>
          <a:xfrm>
            <a:off x="425885" y="894172"/>
            <a:ext cx="5448822" cy="5632311"/>
          </a:xfrm>
          <a:prstGeom prst="rect">
            <a:avLst/>
          </a:prstGeom>
        </p:spPr>
        <p:txBody>
          <a:bodyPr wrap="square">
            <a:spAutoFit/>
          </a:bodyPr>
          <a:lstStyle/>
          <a:p>
            <a:pPr marL="0" lvl="3" algn="just">
              <a:lnSpc>
                <a:spcPct val="110000"/>
              </a:lnSpc>
              <a:spcBef>
                <a:spcPts val="400"/>
              </a:spcBef>
              <a:buClr>
                <a:srgbClr val="AA338A"/>
              </a:buClr>
            </a:pPr>
            <a:r>
              <a:rPr lang="en-US" sz="1200" b="1" dirty="0">
                <a:solidFill>
                  <a:srgbClr val="117479"/>
                </a:solidFill>
              </a:rPr>
              <a:t>Context and research design</a:t>
            </a:r>
          </a:p>
          <a:p>
            <a:pPr marL="0" lvl="3" algn="just">
              <a:lnSpc>
                <a:spcPct val="110000"/>
              </a:lnSpc>
              <a:spcBef>
                <a:spcPts val="400"/>
              </a:spcBef>
              <a:buClr>
                <a:srgbClr val="AA338A"/>
              </a:buClr>
            </a:pPr>
            <a:r>
              <a:rPr lang="en-US" sz="1200" dirty="0">
                <a:solidFill>
                  <a:srgbClr val="000000"/>
                </a:solidFill>
              </a:rPr>
              <a:t>BETA partnered with the Australian Energy Regulator (AER) to apply </a:t>
            </a:r>
            <a:r>
              <a:rPr lang="en-US" sz="1200" dirty="0" err="1">
                <a:solidFill>
                  <a:srgbClr val="000000"/>
                </a:solidFill>
              </a:rPr>
              <a:t>behavioural</a:t>
            </a:r>
            <a:r>
              <a:rPr lang="en-US" sz="1200" dirty="0">
                <a:solidFill>
                  <a:srgbClr val="000000"/>
                </a:solidFill>
              </a:rPr>
              <a:t> insights to the design of energy bills. We conducted a literature review to identify key research questions, which we examined through two online samples involving over 14,000 Australians, including six </a:t>
            </a:r>
            <a:r>
              <a:rPr lang="en-US" sz="1200" dirty="0" err="1">
                <a:solidFill>
                  <a:srgbClr val="000000"/>
                </a:solidFill>
              </a:rPr>
              <a:t>randomised</a:t>
            </a:r>
            <a:r>
              <a:rPr lang="en-US" sz="1200" dirty="0">
                <a:solidFill>
                  <a:srgbClr val="000000"/>
                </a:solidFill>
              </a:rPr>
              <a:t> controlled trials.</a:t>
            </a:r>
          </a:p>
          <a:p>
            <a:pPr marL="0" lvl="3" algn="just">
              <a:lnSpc>
                <a:spcPct val="110000"/>
              </a:lnSpc>
              <a:spcBef>
                <a:spcPts val="400"/>
              </a:spcBef>
              <a:buClr>
                <a:srgbClr val="AA338A"/>
              </a:buClr>
            </a:pPr>
            <a:r>
              <a:rPr lang="en-US" sz="1200" b="1" dirty="0">
                <a:solidFill>
                  <a:srgbClr val="117479"/>
                </a:solidFill>
              </a:rPr>
              <a:t>Bill content: What is the priority content for inclusion on the bill?</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The main purpose of energy bills is to enable customers to make a payment. </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Many survey respondents said they also use bills to: find information about how much energy they use, understand how their bill was calculated, and find information about their energy plan.</a:t>
            </a:r>
          </a:p>
          <a:p>
            <a:pPr marL="0" lvl="3" algn="just">
              <a:lnSpc>
                <a:spcPct val="110000"/>
              </a:lnSpc>
              <a:spcBef>
                <a:spcPts val="400"/>
              </a:spcBef>
              <a:buClr>
                <a:srgbClr val="AA338A"/>
              </a:buClr>
            </a:pPr>
            <a:r>
              <a:rPr lang="en-US" sz="1200" b="1" dirty="0">
                <a:solidFill>
                  <a:srgbClr val="117479"/>
                </a:solidFill>
              </a:rPr>
              <a:t>Bill simplification: Length, layout, and definitions</a:t>
            </a:r>
          </a:p>
          <a:p>
            <a:pPr marL="144000" lvl="3" indent="-144000" algn="just">
              <a:lnSpc>
                <a:spcPct val="110000"/>
              </a:lnSpc>
              <a:spcBef>
                <a:spcPts val="400"/>
              </a:spcBef>
              <a:buFont typeface="Arial" panose="020B0604020202020204" pitchFamily="34" charset="0"/>
              <a:buChar char="•"/>
            </a:pPr>
            <a:r>
              <a:rPr lang="en-US" sz="1200" dirty="0">
                <a:solidFill>
                  <a:srgbClr val="000000"/>
                </a:solidFill>
              </a:rPr>
              <a:t>Consumers find bills complex and confusing. We explored two aspects of simplification: variations in bill length or layout. </a:t>
            </a:r>
          </a:p>
          <a:p>
            <a:pPr marL="144000" lvl="3" indent="-144000" algn="just">
              <a:lnSpc>
                <a:spcPct val="110000"/>
              </a:lnSpc>
              <a:spcBef>
                <a:spcPts val="400"/>
              </a:spcBef>
              <a:buFont typeface="Arial" panose="020B0604020202020204" pitchFamily="34" charset="0"/>
              <a:buChar char="•"/>
            </a:pPr>
            <a:r>
              <a:rPr lang="en-US" sz="1200" dirty="0">
                <a:solidFill>
                  <a:srgbClr val="000000"/>
                </a:solidFill>
              </a:rPr>
              <a:t>Compared to a short bill, we did not find evidence that </a:t>
            </a:r>
            <a:r>
              <a:rPr lang="en-US" sz="1200" dirty="0"/>
              <a:t>a well-designed longer </a:t>
            </a:r>
            <a:r>
              <a:rPr lang="en-US" sz="1200" dirty="0">
                <a:solidFill>
                  <a:srgbClr val="000000"/>
                </a:solidFill>
              </a:rPr>
              <a:t>bill reduced comprehension. Reducing the amount of content may not be that important for addressing information overload. This is just one element of simplification.</a:t>
            </a:r>
          </a:p>
          <a:p>
            <a:pPr marL="144000" lvl="3" indent="-144000" algn="just">
              <a:lnSpc>
                <a:spcPct val="110000"/>
              </a:lnSpc>
              <a:spcBef>
                <a:spcPts val="400"/>
              </a:spcBef>
              <a:buFont typeface="Arial" panose="020B0604020202020204" pitchFamily="34" charset="0"/>
              <a:buChar char="•"/>
            </a:pPr>
            <a:r>
              <a:rPr lang="en-US" sz="1200" dirty="0">
                <a:solidFill>
                  <a:srgbClr val="000000"/>
                </a:solidFill>
              </a:rPr>
              <a:t>We also designed a bill where some information was removed but available via a link to view a ‘Home Energy Report’. This friction made respondents much less likely to find the information, even when asked to look for it.</a:t>
            </a:r>
          </a:p>
          <a:p>
            <a:pPr marL="144000" lvl="3" indent="-144000" algn="just">
              <a:lnSpc>
                <a:spcPct val="110000"/>
              </a:lnSpc>
              <a:spcBef>
                <a:spcPts val="400"/>
              </a:spcBef>
              <a:buFont typeface="Arial" panose="020B0604020202020204" pitchFamily="34" charset="0"/>
              <a:buChar char="•"/>
            </a:pPr>
            <a:r>
              <a:rPr lang="en-US" sz="1200" dirty="0">
                <a:solidFill>
                  <a:srgbClr val="000000"/>
                </a:solidFill>
              </a:rPr>
              <a:t>Including a box with plain English definitions for technical terms had no positive impact on comprehension. </a:t>
            </a:r>
          </a:p>
        </p:txBody>
      </p:sp>
      <p:sp>
        <p:nvSpPr>
          <p:cNvPr id="6" name="Title 5"/>
          <p:cNvSpPr>
            <a:spLocks noGrp="1"/>
          </p:cNvSpPr>
          <p:nvPr>
            <p:ph type="title"/>
          </p:nvPr>
        </p:nvSpPr>
        <p:spPr/>
        <p:txBody>
          <a:bodyPr/>
          <a:lstStyle/>
          <a:p>
            <a:r>
              <a:rPr lang="en-AU" dirty="0" smtClean="0"/>
              <a:t>Executive Summary </a:t>
            </a:r>
            <a:endParaRPr lang="en-AU" dirty="0"/>
          </a:p>
        </p:txBody>
      </p:sp>
    </p:spTree>
    <p:extLst>
      <p:ext uri="{BB962C8B-B14F-4D97-AF65-F5344CB8AC3E}">
        <p14:creationId xmlns:p14="http://schemas.microsoft.com/office/powerpoint/2010/main" val="448786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Grey background"/>
          <p:cNvSpPr/>
          <p:nvPr/>
        </p:nvSpPr>
        <p:spPr>
          <a:xfrm>
            <a:off x="6003008" y="0"/>
            <a:ext cx="618899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30</a:t>
            </a:fld>
            <a:endParaRPr lang="en-AU"/>
          </a:p>
        </p:txBody>
      </p:sp>
      <p:pic>
        <p:nvPicPr>
          <p:cNvPr id="4" name="Picture 3" descr="The picture shows four different government reference price examples. " title="Government reference price"/>
          <p:cNvPicPr>
            <a:picLocks noChangeAspect="1"/>
          </p:cNvPicPr>
          <p:nvPr/>
        </p:nvPicPr>
        <p:blipFill>
          <a:blip r:embed="rId3"/>
          <a:stretch>
            <a:fillRect/>
          </a:stretch>
        </p:blipFill>
        <p:spPr>
          <a:xfrm>
            <a:off x="6457707" y="581373"/>
            <a:ext cx="5279594" cy="5828281"/>
          </a:xfrm>
          <a:prstGeom prst="rect">
            <a:avLst/>
          </a:prstGeom>
        </p:spPr>
      </p:pic>
      <p:sp>
        <p:nvSpPr>
          <p:cNvPr id="28" name="TextBox 27"/>
          <p:cNvSpPr txBox="1"/>
          <p:nvPr/>
        </p:nvSpPr>
        <p:spPr>
          <a:xfrm>
            <a:off x="469742" y="1674255"/>
            <a:ext cx="5185412" cy="4893647"/>
          </a:xfrm>
          <a:prstGeom prst="rect">
            <a:avLst/>
          </a:prstGeom>
          <a:noFill/>
        </p:spPr>
        <p:txBody>
          <a:bodyPr wrap="square" rtlCol="0">
            <a:spAutoFit/>
          </a:bodyPr>
          <a:lstStyle/>
          <a:p>
            <a:r>
              <a:rPr lang="en-AU" sz="1200" dirty="0"/>
              <a:t>The Reference Price and the Default Market Offer are Government initiatives intended to lower energy prices and improve participation in the market. They operate to set a cap on standing offers and to mandate a consistent benchmark price for comparisons. </a:t>
            </a:r>
          </a:p>
          <a:p>
            <a:endParaRPr lang="en-AU" sz="1200" dirty="0"/>
          </a:p>
          <a:p>
            <a:r>
              <a:rPr lang="en-AU" sz="1200" dirty="0" smtClean="0"/>
              <a:t>While not meant as a proxy for the average market price, the </a:t>
            </a:r>
            <a:r>
              <a:rPr lang="en-AU" sz="1200" dirty="0"/>
              <a:t>aim of the reference price is to make it easy for consumers to compare different electricity plans and prices. In particular, when retailers advertise their electricity plans, they are required to show how it compares to the reference price. </a:t>
            </a:r>
          </a:p>
          <a:p>
            <a:endParaRPr lang="en-AU" sz="1200" dirty="0"/>
          </a:p>
          <a:p>
            <a:r>
              <a:rPr lang="en-AU" sz="1200" dirty="0"/>
              <a:t>We added a comparison to the reference price to the first page of the bill, depicting plans that were </a:t>
            </a:r>
            <a:r>
              <a:rPr lang="en-AU" sz="1200" dirty="0" smtClean="0"/>
              <a:t>below, equal </a:t>
            </a:r>
            <a:r>
              <a:rPr lang="en-AU" sz="1200" dirty="0"/>
              <a:t>to or </a:t>
            </a:r>
            <a:r>
              <a:rPr lang="en-AU" sz="1200" dirty="0" smtClean="0"/>
              <a:t>above the </a:t>
            </a:r>
            <a:r>
              <a:rPr lang="en-AU" sz="1200" dirty="0"/>
              <a:t>reference price. </a:t>
            </a:r>
          </a:p>
          <a:p>
            <a:endParaRPr lang="en-AU" sz="1200" dirty="0"/>
          </a:p>
          <a:p>
            <a:r>
              <a:rPr lang="en-AU" sz="1200" dirty="0"/>
              <a:t>We expect that adding the reference price to the bill would make it easier for consumers to quickly compare their </a:t>
            </a:r>
            <a:r>
              <a:rPr lang="en-AU" sz="1200" i="1" dirty="0"/>
              <a:t>current </a:t>
            </a:r>
            <a:r>
              <a:rPr lang="en-AU" sz="1200" dirty="0"/>
              <a:t>plan with </a:t>
            </a:r>
            <a:r>
              <a:rPr lang="en-AU" sz="1200" i="1" dirty="0"/>
              <a:t>advertised</a:t>
            </a:r>
            <a:r>
              <a:rPr lang="en-AU" sz="1200" dirty="0"/>
              <a:t> plans however we were unable to test this.</a:t>
            </a:r>
          </a:p>
          <a:p>
            <a:endParaRPr lang="en-AU" sz="1200" dirty="0"/>
          </a:p>
          <a:p>
            <a:r>
              <a:rPr lang="en-AU" sz="1200" dirty="0"/>
              <a:t>Instead we tested how consumers’ stated intention to shop around changed depending on how their plan compared to the reference price (above, equal to or below). This is a different method to that used to test ‘best offer’ as we asked people explicitly whether they would shop around for a better deal. This means the proportions saying they would switch should not be compared between ‘best offer’ and ‘reference price’.</a:t>
            </a:r>
          </a:p>
          <a:p>
            <a:endParaRPr lang="en-AU" sz="1200" dirty="0"/>
          </a:p>
        </p:txBody>
      </p:sp>
      <p:sp>
        <p:nvSpPr>
          <p:cNvPr id="2" name="Title 1"/>
          <p:cNvSpPr>
            <a:spLocks noGrp="1"/>
          </p:cNvSpPr>
          <p:nvPr>
            <p:ph type="title"/>
          </p:nvPr>
        </p:nvSpPr>
        <p:spPr>
          <a:xfrm>
            <a:off x="479425" y="476250"/>
            <a:ext cx="5235309" cy="775597"/>
          </a:xfrm>
        </p:spPr>
        <p:txBody>
          <a:bodyPr/>
          <a:lstStyle/>
          <a:p>
            <a:r>
              <a:rPr lang="en-US" dirty="0" smtClean="0"/>
              <a:t>We added a comparison to the government ‘reference price’</a:t>
            </a:r>
            <a:endParaRPr lang="en-AU" dirty="0"/>
          </a:p>
        </p:txBody>
      </p:sp>
    </p:spTree>
    <p:extLst>
      <p:ext uri="{BB962C8B-B14F-4D97-AF65-F5344CB8AC3E}">
        <p14:creationId xmlns:p14="http://schemas.microsoft.com/office/powerpoint/2010/main" val="1606099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31</a:t>
            </a:fld>
            <a:endParaRPr lang="en-AU"/>
          </a:p>
        </p:txBody>
      </p:sp>
      <p:grpSp>
        <p:nvGrpSpPr>
          <p:cNvPr id="5" name="Group 4" descr="Exclamation icon"/>
          <p:cNvGrpSpPr/>
          <p:nvPr/>
        </p:nvGrpSpPr>
        <p:grpSpPr>
          <a:xfrm>
            <a:off x="1177879" y="5939707"/>
            <a:ext cx="10534695" cy="830997"/>
            <a:chOff x="1177880" y="6055665"/>
            <a:chExt cx="10179550" cy="830997"/>
          </a:xfrm>
        </p:grpSpPr>
        <p:sp>
          <p:nvSpPr>
            <p:cNvPr id="39" name="Rectangle 38"/>
            <p:cNvSpPr/>
            <p:nvPr/>
          </p:nvSpPr>
          <p:spPr>
            <a:xfrm>
              <a:off x="1471568" y="6055665"/>
              <a:ext cx="9885862" cy="830997"/>
            </a:xfrm>
            <a:prstGeom prst="rect">
              <a:avLst/>
            </a:prstGeom>
            <a:ln w="28575">
              <a:noFill/>
            </a:ln>
          </p:spPr>
          <p:txBody>
            <a:bodyPr wrap="square">
              <a:spAutoFit/>
            </a:bodyPr>
            <a:lstStyle/>
            <a:p>
              <a:r>
                <a:rPr lang="en-AU" sz="1200" b="1" dirty="0">
                  <a:solidFill>
                    <a:schemeClr val="tx2"/>
                  </a:solidFill>
                </a:rPr>
                <a:t>Caveats: 1) We asked respondents about their intentions to shop around however we know that people do not always follow through on these intentions</a:t>
              </a:r>
              <a:r>
                <a:rPr lang="en-AU" sz="1200" b="1" dirty="0" smtClean="0">
                  <a:solidFill>
                    <a:schemeClr val="tx2"/>
                  </a:solidFill>
                </a:rPr>
                <a:t>. 2) These proportions are not directly comparable to those given in ‘best offer’ testing due to differences in the outcome measures used. 3) </a:t>
              </a:r>
              <a:r>
                <a:rPr lang="en-US" sz="1200" b="1" dirty="0">
                  <a:solidFill>
                    <a:schemeClr val="tx2"/>
                  </a:solidFill>
                </a:rPr>
                <a:t>The percentage for each group may be affected by responses from ‘non-genuine’ participants however the differences between these groups are robust to any such responses.</a:t>
              </a:r>
              <a:endParaRPr lang="en-AU" sz="1200" b="1" dirty="0">
                <a:solidFill>
                  <a:schemeClr val="tx2"/>
                </a:solidFill>
              </a:endParaRPr>
            </a:p>
          </p:txBody>
        </p:sp>
        <p:grpSp>
          <p:nvGrpSpPr>
            <p:cNvPr id="19" name="Group 18"/>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20"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21" name="Group 20"/>
              <p:cNvGrpSpPr/>
              <p:nvPr/>
            </p:nvGrpSpPr>
            <p:grpSpPr>
              <a:xfrm>
                <a:off x="9151509" y="6077685"/>
                <a:ext cx="42051" cy="182037"/>
                <a:chOff x="9955172" y="6297400"/>
                <a:chExt cx="42051" cy="182037"/>
              </a:xfrm>
              <a:grpFill/>
            </p:grpSpPr>
            <p:sp>
              <p:nvSpPr>
                <p:cNvPr id="22"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23"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sp>
        <p:nvSpPr>
          <p:cNvPr id="15" name="Text Placeholder 3"/>
          <p:cNvSpPr>
            <a:spLocks noGrp="1"/>
          </p:cNvSpPr>
          <p:nvPr>
            <p:ph type="body" sz="quarter" idx="13"/>
          </p:nvPr>
        </p:nvSpPr>
        <p:spPr>
          <a:xfrm>
            <a:off x="479425" y="1417355"/>
            <a:ext cx="11233150" cy="215444"/>
          </a:xfrm>
        </p:spPr>
        <p:txBody>
          <a:bodyPr/>
          <a:lstStyle/>
          <a:p>
            <a:r>
              <a:rPr lang="en-AU" sz="1400" b="1" dirty="0">
                <a:solidFill>
                  <a:schemeClr val="accent1"/>
                </a:solidFill>
              </a:rPr>
              <a:t>But the reference price could induce complacency for consumers whose plans are below the reference price</a:t>
            </a:r>
          </a:p>
        </p:txBody>
      </p:sp>
      <p:sp>
        <p:nvSpPr>
          <p:cNvPr id="2" name="Title 1"/>
          <p:cNvSpPr>
            <a:spLocks noGrp="1"/>
          </p:cNvSpPr>
          <p:nvPr>
            <p:ph type="title"/>
          </p:nvPr>
        </p:nvSpPr>
        <p:spPr>
          <a:xfrm>
            <a:off x="479425" y="476250"/>
            <a:ext cx="11233150" cy="775597"/>
          </a:xfrm>
        </p:spPr>
        <p:txBody>
          <a:bodyPr/>
          <a:lstStyle/>
          <a:p>
            <a:r>
              <a:rPr lang="en-US" dirty="0"/>
              <a:t>Including the reference price may prompt some consumers to shop around</a:t>
            </a:r>
            <a:endParaRPr lang="en-AU" dirty="0"/>
          </a:p>
        </p:txBody>
      </p:sp>
      <p:sp>
        <p:nvSpPr>
          <p:cNvPr id="16" name="TextBox 15"/>
          <p:cNvSpPr txBox="1"/>
          <p:nvPr/>
        </p:nvSpPr>
        <p:spPr>
          <a:xfrm>
            <a:off x="479425" y="1935619"/>
            <a:ext cx="5070475" cy="3600986"/>
          </a:xfrm>
          <a:prstGeom prst="rect">
            <a:avLst/>
          </a:prstGeom>
          <a:noFill/>
        </p:spPr>
        <p:txBody>
          <a:bodyPr wrap="square" rtlCol="0">
            <a:spAutoFit/>
          </a:bodyPr>
          <a:lstStyle/>
          <a:p>
            <a:pPr algn="just"/>
            <a:r>
              <a:rPr lang="en-AU" sz="1200" dirty="0"/>
              <a:t>We tested the impact of including information that the energy plans was </a:t>
            </a:r>
            <a:r>
              <a:rPr lang="en-AU" sz="1200" dirty="0" smtClean="0"/>
              <a:t>equal to </a:t>
            </a:r>
            <a:r>
              <a:rPr lang="en-AU" sz="1200" dirty="0"/>
              <a:t>or below the reference price</a:t>
            </a:r>
            <a:r>
              <a:rPr lang="en-AU" sz="1200" dirty="0" smtClean="0"/>
              <a:t>. </a:t>
            </a:r>
          </a:p>
          <a:p>
            <a:pPr algn="just"/>
            <a:endParaRPr lang="en-AU" sz="1200" dirty="0"/>
          </a:p>
          <a:p>
            <a:pPr algn="just"/>
            <a:r>
              <a:rPr lang="en-AU" sz="1200" dirty="0" smtClean="0"/>
              <a:t>For plans </a:t>
            </a:r>
            <a:r>
              <a:rPr lang="en-AU" sz="1200" dirty="0"/>
              <a:t>equal to the reference price, 40% </a:t>
            </a:r>
            <a:r>
              <a:rPr lang="en-AU" sz="1200" dirty="0" smtClean="0"/>
              <a:t>of respondents said </a:t>
            </a:r>
            <a:r>
              <a:rPr lang="en-AU" sz="1200" dirty="0"/>
              <a:t>they would </a:t>
            </a:r>
            <a:r>
              <a:rPr lang="en-US" sz="1200" dirty="0"/>
              <a:t>‘shop around for a better deal’</a:t>
            </a:r>
            <a:r>
              <a:rPr lang="en-AU" sz="1200" dirty="0"/>
              <a:t>. But this proportion decreased </a:t>
            </a:r>
            <a:r>
              <a:rPr lang="en-AU" sz="1200" dirty="0" smtClean="0"/>
              <a:t>for </a:t>
            </a:r>
            <a:r>
              <a:rPr lang="en-AU" sz="1200" dirty="0"/>
              <a:t>those with a plan below the reference price.  </a:t>
            </a:r>
          </a:p>
          <a:p>
            <a:pPr algn="just"/>
            <a:endParaRPr lang="en-US" sz="1200" dirty="0" smtClean="0"/>
          </a:p>
          <a:p>
            <a:pPr algn="just"/>
            <a:r>
              <a:rPr lang="en-US" sz="1200" dirty="0" smtClean="0"/>
              <a:t>It is possible that </a:t>
            </a:r>
            <a:r>
              <a:rPr lang="en-US" sz="1200" dirty="0"/>
              <a:t>consumers </a:t>
            </a:r>
            <a:r>
              <a:rPr lang="en-US" sz="1200" dirty="0" smtClean="0"/>
              <a:t>who have plans </a:t>
            </a:r>
            <a:r>
              <a:rPr lang="en-US" sz="1200" dirty="0"/>
              <a:t>below the reference price </a:t>
            </a:r>
            <a:r>
              <a:rPr lang="en-US" sz="1200" dirty="0" smtClean="0"/>
              <a:t>will </a:t>
            </a:r>
            <a:r>
              <a:rPr lang="en-US" sz="1200" i="1" dirty="0"/>
              <a:t>incorrectly </a:t>
            </a:r>
            <a:r>
              <a:rPr lang="en-US" sz="1200" dirty="0"/>
              <a:t>interpret </a:t>
            </a:r>
            <a:r>
              <a:rPr lang="en-US" sz="1200" dirty="0" smtClean="0"/>
              <a:t>the reference price comparison as </a:t>
            </a:r>
            <a:r>
              <a:rPr lang="en-US" sz="1200" dirty="0"/>
              <a:t>a sign they are on a </a:t>
            </a:r>
            <a:r>
              <a:rPr lang="en-US" sz="1200" dirty="0" smtClean="0"/>
              <a:t>good plan, </a:t>
            </a:r>
            <a:r>
              <a:rPr lang="en-US" sz="1200" dirty="0"/>
              <a:t>inducing complacency</a:t>
            </a:r>
            <a:r>
              <a:rPr lang="en-US" sz="1200" dirty="0" smtClean="0"/>
              <a:t>. However, we did not test this directly so this remains a question for further research.</a:t>
            </a:r>
          </a:p>
          <a:p>
            <a:pPr algn="just"/>
            <a:endParaRPr lang="en-US" sz="1200" dirty="0" smtClean="0"/>
          </a:p>
          <a:p>
            <a:pPr algn="just"/>
            <a:r>
              <a:rPr lang="en-AU" sz="1200" dirty="0" smtClean="0"/>
              <a:t>77</a:t>
            </a:r>
            <a:r>
              <a:rPr lang="en-AU" sz="1200" dirty="0"/>
              <a:t>% of respondents said that they would value having reference price information on their bill</a:t>
            </a:r>
            <a:r>
              <a:rPr lang="en-AU" sz="1200" dirty="0" smtClean="0"/>
              <a:t>.</a:t>
            </a:r>
          </a:p>
          <a:p>
            <a:pPr algn="just"/>
            <a:endParaRPr lang="en-AU" sz="1200" dirty="0"/>
          </a:p>
          <a:p>
            <a:pPr algn="just"/>
            <a:r>
              <a:rPr lang="en-AU" sz="1200" u="sng" dirty="0" smtClean="0"/>
              <a:t>Note</a:t>
            </a:r>
            <a:r>
              <a:rPr lang="en-AU" sz="1200" dirty="0" smtClean="0"/>
              <a:t>: we also tested the impact of information showing an energy plan that was </a:t>
            </a:r>
            <a:r>
              <a:rPr lang="en-AU" sz="1200" i="1" dirty="0" smtClean="0"/>
              <a:t>above</a:t>
            </a:r>
            <a:r>
              <a:rPr lang="en-AU" sz="1200" dirty="0" smtClean="0"/>
              <a:t> the reference price, and found an even higher inclination to shop around. However, </a:t>
            </a:r>
            <a:r>
              <a:rPr lang="en-AU" sz="1200" dirty="0" err="1" smtClean="0"/>
              <a:t>i</a:t>
            </a:r>
            <a:r>
              <a:rPr lang="en-US" sz="1200" dirty="0" smtClean="0"/>
              <a:t>n </a:t>
            </a:r>
            <a:r>
              <a:rPr lang="en-US" sz="1200" dirty="0"/>
              <a:t>reality, </a:t>
            </a:r>
            <a:r>
              <a:rPr lang="en-US" sz="1200" dirty="0" smtClean="0"/>
              <a:t>almost no consumers </a:t>
            </a:r>
            <a:r>
              <a:rPr lang="en-US" sz="1200" dirty="0"/>
              <a:t>have </a:t>
            </a:r>
            <a:r>
              <a:rPr lang="en-US" sz="1200" dirty="0" smtClean="0"/>
              <a:t>such plans so we have focused </a:t>
            </a:r>
            <a:r>
              <a:rPr lang="en-US" sz="1200" dirty="0"/>
              <a:t>on the results for </a:t>
            </a:r>
            <a:r>
              <a:rPr lang="en-US" sz="1200" dirty="0" smtClean="0"/>
              <a:t>the other 3 groups</a:t>
            </a:r>
            <a:r>
              <a:rPr lang="en-US" sz="1200" dirty="0"/>
              <a:t>. </a:t>
            </a:r>
            <a:endParaRPr lang="en-AU" sz="1200" dirty="0"/>
          </a:p>
        </p:txBody>
      </p:sp>
      <p:grpSp>
        <p:nvGrpSpPr>
          <p:cNvPr id="17" name="Group 16"/>
          <p:cNvGrpSpPr/>
          <p:nvPr/>
        </p:nvGrpSpPr>
        <p:grpSpPr>
          <a:xfrm>
            <a:off x="6249985" y="1948366"/>
            <a:ext cx="5462589" cy="3448514"/>
            <a:chOff x="5868784" y="2110241"/>
            <a:chExt cx="5462589" cy="3448514"/>
          </a:xfrm>
        </p:grpSpPr>
        <p:graphicFrame>
          <p:nvGraphicFramePr>
            <p:cNvPr id="25" name="Chart 24"/>
            <p:cNvGraphicFramePr>
              <a:graphicFrameLocks/>
            </p:cNvGraphicFramePr>
            <p:nvPr>
              <p:extLst>
                <p:ext uri="{D42A27DB-BD31-4B8C-83A1-F6EECF244321}">
                  <p14:modId xmlns:p14="http://schemas.microsoft.com/office/powerpoint/2010/main" val="1560461654"/>
                </p:ext>
              </p:extLst>
            </p:nvPr>
          </p:nvGraphicFramePr>
          <p:xfrm>
            <a:off x="5868784" y="2110241"/>
            <a:ext cx="5462589" cy="3448514"/>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6907300" y="2128810"/>
              <a:ext cx="3841116" cy="307777"/>
            </a:xfrm>
            <a:prstGeom prst="rect">
              <a:avLst/>
            </a:prstGeom>
          </p:spPr>
          <p:txBody>
            <a:bodyPr wrap="none">
              <a:spAutoFit/>
            </a:bodyPr>
            <a:lstStyle/>
            <a:p>
              <a:pPr algn="ctr">
                <a:defRPr sz="1000" b="0" i="0" u="none" strike="noStrike" kern="1200" baseline="0">
                  <a:solidFill>
                    <a:sysClr val="windowText" lastClr="000000"/>
                  </a:solidFill>
                  <a:latin typeface="+mn-lt"/>
                  <a:ea typeface="+mn-ea"/>
                  <a:cs typeface="+mn-cs"/>
                </a:defRPr>
              </a:pPr>
              <a:r>
                <a:rPr lang="en-AU" sz="1400" b="1" dirty="0">
                  <a:solidFill>
                    <a:schemeClr val="tx2"/>
                  </a:solidFill>
                </a:rPr>
                <a:t>% who would shop around for a better deal</a:t>
              </a:r>
            </a:p>
          </p:txBody>
        </p:sp>
      </p:grpSp>
    </p:spTree>
    <p:extLst>
      <p:ext uri="{BB962C8B-B14F-4D97-AF65-F5344CB8AC3E}">
        <p14:creationId xmlns:p14="http://schemas.microsoft.com/office/powerpoint/2010/main" val="180313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32</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3961739413"/>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2599905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Grey background"/>
          <p:cNvSpPr/>
          <p:nvPr/>
        </p:nvSpPr>
        <p:spPr>
          <a:xfrm>
            <a:off x="6180794" y="0"/>
            <a:ext cx="601120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33</a:t>
            </a:fld>
            <a:endParaRPr lang="en-AU"/>
          </a:p>
        </p:txBody>
      </p:sp>
      <p:pic>
        <p:nvPicPr>
          <p:cNvPr id="23" name="Picture 22" descr="Arrow pointing at Data and graphs/charts"/>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397731">
            <a:off x="5216895" y="5382134"/>
            <a:ext cx="1263818" cy="1263818"/>
          </a:xfrm>
          <a:prstGeom prst="rect">
            <a:avLst/>
          </a:prstGeom>
        </p:spPr>
      </p:pic>
      <p:pic>
        <p:nvPicPr>
          <p:cNvPr id="29" name="Picture 28" descr="The image shows the 4 different benchmark tables used in the trial. " title="Benchmark tables"/>
          <p:cNvPicPr>
            <a:picLocks noChangeAspect="1"/>
          </p:cNvPicPr>
          <p:nvPr/>
        </p:nvPicPr>
        <p:blipFill>
          <a:blip r:embed="rId4"/>
          <a:stretch>
            <a:fillRect/>
          </a:stretch>
        </p:blipFill>
        <p:spPr>
          <a:xfrm>
            <a:off x="6378811" y="611727"/>
            <a:ext cx="5395428" cy="5718544"/>
          </a:xfrm>
          <a:prstGeom prst="rect">
            <a:avLst/>
          </a:prstGeom>
        </p:spPr>
      </p:pic>
      <p:sp>
        <p:nvSpPr>
          <p:cNvPr id="4" name="Text Placeholder 3"/>
          <p:cNvSpPr>
            <a:spLocks noGrp="1"/>
          </p:cNvSpPr>
          <p:nvPr>
            <p:ph type="body" sz="quarter" idx="13"/>
          </p:nvPr>
        </p:nvSpPr>
        <p:spPr>
          <a:xfrm>
            <a:off x="479426" y="1480487"/>
            <a:ext cx="5271792" cy="4632037"/>
          </a:xfrm>
        </p:spPr>
        <p:txBody>
          <a:bodyPr/>
          <a:lstStyle/>
          <a:p>
            <a:pPr>
              <a:spcAft>
                <a:spcPts val="600"/>
              </a:spcAft>
            </a:pPr>
            <a:r>
              <a:rPr lang="en-US" sz="1200" dirty="0"/>
              <a:t>Energy bill benchmarks </a:t>
            </a:r>
            <a:r>
              <a:rPr lang="en-US" sz="1200" dirty="0" smtClean="0"/>
              <a:t>compare </a:t>
            </a:r>
            <a:r>
              <a:rPr lang="en-US" sz="1200" dirty="0"/>
              <a:t>a </a:t>
            </a:r>
            <a:r>
              <a:rPr lang="en-US" sz="1200" dirty="0" smtClean="0"/>
              <a:t>consumer’s </a:t>
            </a:r>
            <a:r>
              <a:rPr lang="en-US" sz="1200" dirty="0"/>
              <a:t>usage to </a:t>
            </a:r>
            <a:r>
              <a:rPr lang="en-US" sz="1200" dirty="0" smtClean="0"/>
              <a:t>the average </a:t>
            </a:r>
            <a:r>
              <a:rPr lang="en-US" sz="1200" dirty="0"/>
              <a:t>usage </a:t>
            </a:r>
            <a:r>
              <a:rPr lang="en-US" sz="1200" dirty="0" smtClean="0"/>
              <a:t>by households with the </a:t>
            </a:r>
            <a:r>
              <a:rPr lang="en-US" sz="1200" dirty="0"/>
              <a:t>same number of people in the same </a:t>
            </a:r>
            <a:r>
              <a:rPr lang="en-US" sz="1200" dirty="0" smtClean="0"/>
              <a:t>postcode</a:t>
            </a:r>
            <a:r>
              <a:rPr lang="en-US" sz="1200" dirty="0"/>
              <a:t>. </a:t>
            </a:r>
            <a:r>
              <a:rPr lang="en-US" sz="1200" dirty="0" smtClean="0"/>
              <a:t>(Individual </a:t>
            </a:r>
            <a:r>
              <a:rPr lang="en-US" sz="1200" dirty="0"/>
              <a:t>usage varies depending on individual </a:t>
            </a:r>
            <a:r>
              <a:rPr lang="en-US" sz="1200" dirty="0" smtClean="0"/>
              <a:t>circumstances.)</a:t>
            </a:r>
            <a:endParaRPr lang="en-AU" sz="1200" dirty="0"/>
          </a:p>
          <a:p>
            <a:pPr>
              <a:spcAft>
                <a:spcPts val="600"/>
              </a:spcAft>
            </a:pPr>
            <a:r>
              <a:rPr lang="en-AU" sz="1200" dirty="0" smtClean="0"/>
              <a:t>Electricity </a:t>
            </a:r>
            <a:r>
              <a:rPr lang="en-AU" sz="1200" dirty="0"/>
              <a:t>consumption benchmarks for residential customers are mandatory for residential customer bills, and the first benchmarks were published in 2011. </a:t>
            </a:r>
          </a:p>
          <a:p>
            <a:pPr>
              <a:spcAft>
                <a:spcPts val="600"/>
              </a:spcAft>
            </a:pPr>
            <a:r>
              <a:rPr lang="en-US" sz="1200" b="1" dirty="0">
                <a:latin typeface="Helvetica" panose="020B0604020202020204" pitchFamily="34" charset="0"/>
                <a:ea typeface="Times New Roman" panose="02020603050405020304" pitchFamily="18" charset="0"/>
                <a:cs typeface="Times New Roman" panose="02020603050405020304" pitchFamily="18" charset="0"/>
              </a:rPr>
              <a:t>Our literature review found mixed evidence on the effectiveness of benchmarks on energy bills.</a:t>
            </a:r>
            <a:r>
              <a:rPr lang="en-US" sz="1200" dirty="0">
                <a:latin typeface="Helvetica" panose="020B0604020202020204" pitchFamily="34" charset="0"/>
                <a:ea typeface="Times New Roman" panose="02020603050405020304" pitchFamily="18" charset="0"/>
                <a:cs typeface="Times New Roman" panose="02020603050405020304" pitchFamily="18" charset="0"/>
              </a:rPr>
              <a:t> Several studies have found they are effective at reducing energy consumption when delivered through </a:t>
            </a:r>
            <a:r>
              <a:rPr lang="en-US" sz="1200" i="1" dirty="0">
                <a:latin typeface="Helvetica" panose="020B0604020202020204" pitchFamily="34" charset="0"/>
                <a:ea typeface="Times New Roman" panose="02020603050405020304" pitchFamily="18" charset="0"/>
                <a:cs typeface="Times New Roman" panose="02020603050405020304" pitchFamily="18" charset="0"/>
              </a:rPr>
              <a:t>an energy efficiency report</a:t>
            </a:r>
            <a:r>
              <a:rPr lang="en-US" sz="1200" dirty="0">
                <a:latin typeface="Helvetica" panose="020B0604020202020204" pitchFamily="34" charset="0"/>
                <a:ea typeface="Times New Roman" panose="02020603050405020304" pitchFamily="18" charset="0"/>
                <a:cs typeface="Times New Roman" panose="02020603050405020304" pitchFamily="18" charset="0"/>
              </a:rPr>
              <a:t>. However, it is less clear that this also occurs when benchmarks are displayed </a:t>
            </a:r>
            <a:r>
              <a:rPr lang="en-US" sz="1200" i="1" dirty="0">
                <a:latin typeface="Helvetica" panose="020B0604020202020204" pitchFamily="34" charset="0"/>
                <a:ea typeface="Times New Roman" panose="02020603050405020304" pitchFamily="18" charset="0"/>
                <a:cs typeface="Times New Roman" panose="02020603050405020304" pitchFamily="18" charset="0"/>
              </a:rPr>
              <a:t>on energy bills</a:t>
            </a:r>
            <a:r>
              <a:rPr lang="en-US" sz="1200" dirty="0">
                <a:latin typeface="Helvetica" panose="020B0604020202020204" pitchFamily="34" charset="0"/>
                <a:ea typeface="Times New Roman" panose="02020603050405020304" pitchFamily="18" charset="0"/>
                <a:cs typeface="Times New Roman" panose="02020603050405020304" pitchFamily="18" charset="0"/>
              </a:rPr>
              <a:t>. Furthermore, it is possible that such benchmarks can produce a boomerang effect, where low consumption consumers increase their usage.</a:t>
            </a:r>
          </a:p>
          <a:p>
            <a:pPr>
              <a:spcAft>
                <a:spcPts val="600"/>
              </a:spcAft>
            </a:pPr>
            <a:r>
              <a:rPr lang="en-US" sz="1200" dirty="0"/>
              <a:t>Energy retailers suggested that consumers generally do not like the benchmark charts because they have “caused unnecessary consumer distrust, complaints and costs” (AGL, 2020). Ergon Energy (2020) describes similar customer complaints about issues with the benchmarking graph and claims that “each customer is unique and there are too many variables in a household to correctly depict such information on a comparison graph”. </a:t>
            </a:r>
          </a:p>
          <a:p>
            <a:pPr>
              <a:spcAft>
                <a:spcPts val="600"/>
              </a:spcAft>
            </a:pPr>
            <a:r>
              <a:rPr lang="en-US" sz="1200" dirty="0"/>
              <a:t>Consumer groups also suggested that consumers do not like peer comparison charts (e.g. EWON, EWOV, EWOQ and EWOSA, 2020, p.5) </a:t>
            </a:r>
            <a:endParaRPr lang="en-AU" sz="1200" dirty="0"/>
          </a:p>
          <a:p>
            <a:pPr>
              <a:spcAft>
                <a:spcPts val="600"/>
              </a:spcAft>
            </a:pPr>
            <a:r>
              <a:rPr lang="en-AU" sz="1200" dirty="0"/>
              <a:t>Retailers present benchmarks in a variety of ways so we designed 4 different ways to present the benchmarks: a table, a chart, a detailed infographic, and a simple infographic.</a:t>
            </a:r>
          </a:p>
        </p:txBody>
      </p:sp>
      <p:sp>
        <p:nvSpPr>
          <p:cNvPr id="2" name="Title 1"/>
          <p:cNvSpPr>
            <a:spLocks noGrp="1"/>
          </p:cNvSpPr>
          <p:nvPr>
            <p:ph type="title"/>
          </p:nvPr>
        </p:nvSpPr>
        <p:spPr>
          <a:xfrm>
            <a:off x="479425" y="476250"/>
            <a:ext cx="5572306" cy="775597"/>
          </a:xfrm>
        </p:spPr>
        <p:txBody>
          <a:bodyPr/>
          <a:lstStyle/>
          <a:p>
            <a:r>
              <a:rPr lang="en-US" dirty="0"/>
              <a:t>Benchmarks tell you how you compare to similar households</a:t>
            </a:r>
            <a:endParaRPr lang="en-AU" dirty="0"/>
          </a:p>
        </p:txBody>
      </p:sp>
    </p:spTree>
    <p:extLst>
      <p:ext uri="{BB962C8B-B14F-4D97-AF65-F5344CB8AC3E}">
        <p14:creationId xmlns:p14="http://schemas.microsoft.com/office/powerpoint/2010/main" val="2242738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34</a:t>
            </a:fld>
            <a:endParaRPr lang="en-AU"/>
          </a:p>
        </p:txBody>
      </p:sp>
      <p:grpSp>
        <p:nvGrpSpPr>
          <p:cNvPr id="5" name="Group 4" descr="Exclamation icon"/>
          <p:cNvGrpSpPr/>
          <p:nvPr/>
        </p:nvGrpSpPr>
        <p:grpSpPr>
          <a:xfrm>
            <a:off x="1177880" y="6180588"/>
            <a:ext cx="10179550" cy="562749"/>
            <a:chOff x="1177880" y="6180588"/>
            <a:chExt cx="10179550" cy="562749"/>
          </a:xfrm>
        </p:grpSpPr>
        <p:sp>
          <p:nvSpPr>
            <p:cNvPr id="9" name="Rectangle 8"/>
            <p:cNvSpPr/>
            <p:nvPr/>
          </p:nvSpPr>
          <p:spPr>
            <a:xfrm>
              <a:off x="1471568" y="6281672"/>
              <a:ext cx="9885862" cy="461665"/>
            </a:xfrm>
            <a:prstGeom prst="rect">
              <a:avLst/>
            </a:prstGeom>
            <a:ln w="28575">
              <a:noFill/>
            </a:ln>
          </p:spPr>
          <p:txBody>
            <a:bodyPr wrap="square">
              <a:spAutoFit/>
            </a:bodyPr>
            <a:lstStyle/>
            <a:p>
              <a:r>
                <a:rPr lang="en-AU" sz="1200" b="1" dirty="0">
                  <a:solidFill>
                    <a:schemeClr val="tx2"/>
                  </a:solidFill>
                </a:rPr>
                <a:t>Caveat:</a:t>
              </a:r>
              <a:r>
                <a:rPr lang="en-US" sz="1200" b="1" dirty="0">
                  <a:solidFill>
                    <a:schemeClr val="tx2"/>
                  </a:solidFill>
                </a:rPr>
                <a:t>The percentage for each group may be affected by responses from ‘non-genuine’ participants</a:t>
              </a:r>
              <a:r>
                <a:rPr lang="en-US" sz="1200" b="1">
                  <a:solidFill>
                    <a:schemeClr val="tx2"/>
                  </a:solidFill>
                </a:rPr>
                <a:t>. </a:t>
              </a:r>
              <a:r>
                <a:rPr lang="en-US" sz="1200" b="1" dirty="0">
                  <a:solidFill>
                    <a:schemeClr val="tx2"/>
                  </a:solidFill>
                </a:rPr>
                <a:t>(</a:t>
              </a:r>
              <a:r>
                <a:rPr lang="en-US" sz="1200" b="1">
                  <a:solidFill>
                    <a:schemeClr val="tx2"/>
                  </a:solidFill>
                </a:rPr>
                <a:t>This </a:t>
              </a:r>
              <a:r>
                <a:rPr lang="en-US" sz="1200" b="1" dirty="0">
                  <a:solidFill>
                    <a:schemeClr val="tx2"/>
                  </a:solidFill>
                </a:rPr>
                <a:t>may partially explain the apparently low accuracy rate of 42-45%.) </a:t>
              </a:r>
              <a:r>
                <a:rPr lang="en-US" sz="1200" b="1">
                  <a:solidFill>
                    <a:schemeClr val="tx2"/>
                  </a:solidFill>
                </a:rPr>
                <a:t>However the </a:t>
              </a:r>
              <a:r>
                <a:rPr lang="en-US" sz="1200" b="1" dirty="0">
                  <a:solidFill>
                    <a:schemeClr val="tx2"/>
                  </a:solidFill>
                </a:rPr>
                <a:t>differences between these groups are robust to any such responses. </a:t>
              </a:r>
              <a:endParaRPr lang="en-AU" sz="1200" b="1" dirty="0">
                <a:solidFill>
                  <a:schemeClr val="tx2"/>
                </a:solidFill>
              </a:endParaRPr>
            </a:p>
          </p:txBody>
        </p:sp>
        <p:grpSp>
          <p:nvGrpSpPr>
            <p:cNvPr id="10" name="Group 9"/>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11"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2" name="Group 11"/>
              <p:cNvGrpSpPr/>
              <p:nvPr/>
            </p:nvGrpSpPr>
            <p:grpSpPr>
              <a:xfrm>
                <a:off x="9151509" y="6077685"/>
                <a:ext cx="42051" cy="182037"/>
                <a:chOff x="9955172" y="6297400"/>
                <a:chExt cx="42051" cy="182037"/>
              </a:xfrm>
              <a:grpFill/>
            </p:grpSpPr>
            <p:sp>
              <p:nvSpPr>
                <p:cNvPr id="13"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4"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pic>
        <p:nvPicPr>
          <p:cNvPr id="8" name="Picture 7" descr="This is a picture of a bar chart showing the percentage of respondents who identified that usage was higher than other people. The results are as follows:&#10;control group 24%&#10;benchmark table 45%&#10;benchmark column chart 42%&#10;benchmark infographic 43%&#10;benchmark simple infographic 45%" title="Percentage of respondents who identified that usage was higher than other people"/>
          <p:cNvPicPr>
            <a:picLocks noChangeAspect="1"/>
          </p:cNvPicPr>
          <p:nvPr/>
        </p:nvPicPr>
        <p:blipFill>
          <a:blip r:embed="rId3"/>
          <a:stretch>
            <a:fillRect/>
          </a:stretch>
        </p:blipFill>
        <p:spPr>
          <a:xfrm>
            <a:off x="5969645" y="1559269"/>
            <a:ext cx="5742930" cy="4310246"/>
          </a:xfrm>
          <a:prstGeom prst="rect">
            <a:avLst/>
          </a:prstGeom>
        </p:spPr>
      </p:pic>
      <p:sp>
        <p:nvSpPr>
          <p:cNvPr id="7" name="TextBox 6"/>
          <p:cNvSpPr txBox="1"/>
          <p:nvPr/>
        </p:nvSpPr>
        <p:spPr>
          <a:xfrm>
            <a:off x="486404" y="1559269"/>
            <a:ext cx="5160539" cy="4047262"/>
          </a:xfrm>
          <a:prstGeom prst="rect">
            <a:avLst/>
          </a:prstGeom>
          <a:noFill/>
        </p:spPr>
        <p:txBody>
          <a:bodyPr wrap="square" tIns="0" rtlCol="0">
            <a:spAutoFit/>
          </a:bodyPr>
          <a:lstStyle/>
          <a:p>
            <a:pPr algn="just">
              <a:spcAft>
                <a:spcPts val="600"/>
              </a:spcAft>
            </a:pPr>
            <a:r>
              <a:rPr lang="en-AU" sz="1200" dirty="0"/>
              <a:t>We tested whether benchmarks help consumers assess whether energy usage was ‘higher than other people’. Respondents saw a prototype bill for a single person household and were asked to determine whether the household’s energy usage was above, below or around average, as compared to others.</a:t>
            </a:r>
          </a:p>
          <a:p>
            <a:pPr algn="just">
              <a:spcAft>
                <a:spcPts val="600"/>
              </a:spcAft>
            </a:pPr>
            <a:r>
              <a:rPr lang="en-AU" sz="1200" dirty="0"/>
              <a:t>The control group saw a historical usage chart but did not see a benchmark. Of these, only 24% correctly answered that their consumption was above average. This question had four options so this reflects a pure guess. In effect, the control group allowed us to assess whether comprehension improved for those who saw the benchmark.</a:t>
            </a:r>
          </a:p>
          <a:p>
            <a:pPr algn="just">
              <a:spcAft>
                <a:spcPts val="600"/>
              </a:spcAft>
            </a:pPr>
            <a:r>
              <a:rPr lang="en-AU" sz="1200" b="1" dirty="0"/>
              <a:t>Consumers who saw a benchmark were more likely to determine that the energy usage </a:t>
            </a:r>
            <a:r>
              <a:rPr lang="en-AU" sz="1200" b="1" dirty="0" smtClean="0"/>
              <a:t>was ‘higher than other people’</a:t>
            </a:r>
            <a:r>
              <a:rPr lang="en-AU" sz="1200" dirty="0" smtClean="0"/>
              <a:t>. </a:t>
            </a:r>
            <a:r>
              <a:rPr lang="en-AU" sz="1200" dirty="0"/>
              <a:t>They were also more likely to attribute an expensive bill to high usage, rather than an expensive plan or a mistake. </a:t>
            </a:r>
            <a:r>
              <a:rPr lang="en-AU" sz="1200" dirty="0" smtClean="0"/>
              <a:t>In </a:t>
            </a:r>
            <a:r>
              <a:rPr lang="en-AU" sz="1200" dirty="0"/>
              <a:t>addition, 72% of respondents who saw benchmark information reported that they would find this information valuable on their own bills.</a:t>
            </a:r>
          </a:p>
          <a:p>
            <a:pPr algn="just">
              <a:spcAft>
                <a:spcPts val="600"/>
              </a:spcAft>
            </a:pPr>
            <a:r>
              <a:rPr lang="en-AU" sz="1200" dirty="0"/>
              <a:t>BETA also tested different benchmark designs but </a:t>
            </a:r>
            <a:r>
              <a:rPr lang="en-AU" sz="1200" b="1" dirty="0"/>
              <a:t>we did not find evidence that one design outperformed the rest</a:t>
            </a:r>
            <a:r>
              <a:rPr lang="en-AU" sz="1200" dirty="0"/>
              <a:t>.</a:t>
            </a:r>
          </a:p>
          <a:p>
            <a:pPr algn="just">
              <a:spcAft>
                <a:spcPts val="600"/>
              </a:spcAft>
            </a:pPr>
            <a:r>
              <a:rPr lang="en-US" sz="1200" dirty="0"/>
              <a:t>Note: We will include the results of additional outcome measures in our final report, to be published later in the year. </a:t>
            </a:r>
            <a:endParaRPr lang="en-AU" sz="1200" dirty="0"/>
          </a:p>
        </p:txBody>
      </p:sp>
      <p:sp>
        <p:nvSpPr>
          <p:cNvPr id="2" name="Title 1"/>
          <p:cNvSpPr>
            <a:spLocks noGrp="1"/>
          </p:cNvSpPr>
          <p:nvPr>
            <p:ph type="title"/>
          </p:nvPr>
        </p:nvSpPr>
        <p:spPr>
          <a:xfrm>
            <a:off x="479425" y="476250"/>
            <a:ext cx="11233150" cy="775597"/>
          </a:xfrm>
        </p:spPr>
        <p:txBody>
          <a:bodyPr/>
          <a:lstStyle/>
          <a:p>
            <a:r>
              <a:rPr lang="en-AU" dirty="0"/>
              <a:t>Benchmarks helped consumers compare energy usage with others (but all 4 benchmark designs performed equally well)</a:t>
            </a:r>
          </a:p>
        </p:txBody>
      </p:sp>
    </p:spTree>
    <p:extLst>
      <p:ext uri="{BB962C8B-B14F-4D97-AF65-F5344CB8AC3E}">
        <p14:creationId xmlns:p14="http://schemas.microsoft.com/office/powerpoint/2010/main" val="3070897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Grey background"/>
          <p:cNvSpPr/>
          <p:nvPr/>
        </p:nvSpPr>
        <p:spPr>
          <a:xfrm>
            <a:off x="5406988" y="-3091"/>
            <a:ext cx="690425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14" name="Slide Number Placeholder 2"/>
          <p:cNvSpPr>
            <a:spLocks noGrp="1"/>
          </p:cNvSpPr>
          <p:nvPr>
            <p:ph type="sldNum" sz="quarter" idx="12"/>
          </p:nvPr>
        </p:nvSpPr>
        <p:spPr>
          <a:xfrm>
            <a:off x="11299823" y="6532580"/>
            <a:ext cx="412751" cy="123111"/>
          </a:xfrm>
        </p:spPr>
        <p:txBody>
          <a:bodyPr/>
          <a:lstStyle/>
          <a:p>
            <a:pPr>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a:defRPr/>
              </a:pPr>
              <a:t>35</a:t>
            </a:fld>
            <a:endParaRPr lang="en-AU" dirty="0">
              <a:solidFill>
                <a:srgbClr val="000000">
                  <a:tint val="75000"/>
                </a:srgbClr>
              </a:solidFill>
              <a:latin typeface="Helvetica"/>
            </a:endParaRPr>
          </a:p>
        </p:txBody>
      </p:sp>
      <p:sp>
        <p:nvSpPr>
          <p:cNvPr id="12" name="TextBox 11"/>
          <p:cNvSpPr txBox="1"/>
          <p:nvPr/>
        </p:nvSpPr>
        <p:spPr>
          <a:xfrm>
            <a:off x="433702" y="1559548"/>
            <a:ext cx="4707746" cy="4447371"/>
          </a:xfrm>
          <a:prstGeom prst="rect">
            <a:avLst/>
          </a:prstGeom>
          <a:noFill/>
        </p:spPr>
        <p:txBody>
          <a:bodyPr wrap="square" rtlCol="0">
            <a:spAutoFit/>
          </a:bodyPr>
          <a:lstStyle/>
          <a:p>
            <a:pPr>
              <a:spcAft>
                <a:spcPts val="600"/>
              </a:spcAft>
            </a:pPr>
            <a:r>
              <a:rPr lang="en-AU" sz="1400" b="1" dirty="0">
                <a:solidFill>
                  <a:schemeClr val="accent1"/>
                </a:solidFill>
              </a:rPr>
              <a:t>We tested standalone electricity usage charts and some that were merged with solar exports. </a:t>
            </a:r>
          </a:p>
          <a:p>
            <a:pPr>
              <a:spcAft>
                <a:spcPts val="600"/>
              </a:spcAft>
            </a:pPr>
            <a:r>
              <a:rPr lang="en-AU" sz="1200" dirty="0"/>
              <a:t>The AEMC final determination requires bills to enable small customers to easily understand “their energy consumption and production, and related costs and revenue, to assist with using energy efficiently; comparing their retail contract with other energy offers available to them; and considering options for energy supply other than through the distribution system.”</a:t>
            </a:r>
          </a:p>
          <a:p>
            <a:pPr>
              <a:spcAft>
                <a:spcPts val="600"/>
              </a:spcAft>
            </a:pPr>
            <a:r>
              <a:rPr lang="en-AU" sz="1200" b="1" dirty="0"/>
              <a:t>Past energy usage (consumption)</a:t>
            </a:r>
            <a:r>
              <a:rPr lang="en-AU" sz="1200" dirty="0"/>
              <a:t>: Charts showing electricity use over the past year (usually 13 months or 5 quarters) are a familiar element of electricity bills. The seasonality of energy use means that usage charts help consumers to understand why their bills go up and down from one billing period to the next, and to track if it has gone up or down, relative to the same time last year.</a:t>
            </a:r>
          </a:p>
          <a:p>
            <a:pPr>
              <a:spcAft>
                <a:spcPts val="600"/>
              </a:spcAft>
            </a:pPr>
            <a:r>
              <a:rPr lang="en-AU" sz="1200" b="1" dirty="0"/>
              <a:t>Solar exports (generation)</a:t>
            </a:r>
            <a:r>
              <a:rPr lang="en-AU" sz="1200" dirty="0"/>
              <a:t>: Bills typically contain very little information about solar exports even though 31% of survey respondents (and a similar proportion of Australian households) have solar panels. Bills usually just show the total number of kilowatt-hours exported to the grid for that billing period (not including self-consumption). More efficient self-consumption of solar has the potential to reduce bills and pressure on the grid at peak times.</a:t>
            </a:r>
          </a:p>
        </p:txBody>
      </p:sp>
      <p:sp>
        <p:nvSpPr>
          <p:cNvPr id="13" name="Title 1"/>
          <p:cNvSpPr>
            <a:spLocks noGrp="1"/>
          </p:cNvSpPr>
          <p:nvPr>
            <p:ph type="title"/>
          </p:nvPr>
        </p:nvSpPr>
        <p:spPr>
          <a:xfrm>
            <a:off x="479425" y="476250"/>
            <a:ext cx="4927563" cy="775597"/>
          </a:xfrm>
        </p:spPr>
        <p:txBody>
          <a:bodyPr/>
          <a:lstStyle/>
          <a:p>
            <a:r>
              <a:rPr lang="en-AU" dirty="0"/>
              <a:t>Energy usage and solar exports</a:t>
            </a:r>
          </a:p>
        </p:txBody>
      </p:sp>
      <p:pic>
        <p:nvPicPr>
          <p:cNvPr id="2" name="Picture 1" descr="This is a picture showing the 5 different energy usage and solar export charts used in the trial." title="Energy usage and solar export charts"/>
          <p:cNvPicPr>
            <a:picLocks noChangeAspect="1"/>
          </p:cNvPicPr>
          <p:nvPr/>
        </p:nvPicPr>
        <p:blipFill>
          <a:blip r:embed="rId3"/>
          <a:stretch>
            <a:fillRect/>
          </a:stretch>
        </p:blipFill>
        <p:spPr>
          <a:xfrm>
            <a:off x="5672528" y="368990"/>
            <a:ext cx="6303810" cy="6163590"/>
          </a:xfrm>
          <a:prstGeom prst="rect">
            <a:avLst/>
          </a:prstGeom>
        </p:spPr>
      </p:pic>
    </p:spTree>
    <p:extLst>
      <p:ext uri="{BB962C8B-B14F-4D97-AF65-F5344CB8AC3E}">
        <p14:creationId xmlns:p14="http://schemas.microsoft.com/office/powerpoint/2010/main" val="2186852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Dark navy background"/>
          <p:cNvSpPr/>
          <p:nvPr/>
        </p:nvSpPr>
        <p:spPr>
          <a:xfrm>
            <a:off x="5114611" y="0"/>
            <a:ext cx="7077389" cy="6858000"/>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3" name="Slide Number Placeholder 2"/>
          <p:cNvSpPr>
            <a:spLocks noGrp="1"/>
          </p:cNvSpPr>
          <p:nvPr>
            <p:ph type="sldNum" sz="quarter" idx="12"/>
          </p:nvPr>
        </p:nvSpPr>
        <p:spPr/>
        <p:txBody>
          <a:bodyPr/>
          <a:lstStyle/>
          <a:p>
            <a:pPr>
              <a:defRPr/>
            </a:pPr>
            <a:fld id="{0500C9E6-702F-A843-8A04-80C500C6891A}" type="slidenum">
              <a:rPr kumimoji="0" lang="en-AU" sz="800" b="0" i="0" u="none" strike="noStrike" kern="1200" cap="none" spc="0" normalizeH="0" baseline="0" noProof="0" smtClean="0">
                <a:ln>
                  <a:noFill/>
                </a:ln>
                <a:solidFill>
                  <a:schemeClr val="bg1"/>
                </a:solidFill>
                <a:effectLst/>
                <a:uLnTx/>
                <a:uFillTx/>
                <a:latin typeface="Helvetica"/>
                <a:ea typeface="+mn-ea"/>
                <a:cs typeface="+mn-cs"/>
              </a:rPr>
              <a:pPr>
                <a:defRPr/>
              </a:pPr>
              <a:t>36</a:t>
            </a:fld>
            <a:endParaRPr lang="en-AU" dirty="0">
              <a:solidFill>
                <a:schemeClr val="bg1"/>
              </a:solidFill>
              <a:latin typeface="Helvetica"/>
            </a:endParaRPr>
          </a:p>
        </p:txBody>
      </p:sp>
      <p:sp>
        <p:nvSpPr>
          <p:cNvPr id="4" name="Rectangle 3"/>
          <p:cNvSpPr/>
          <p:nvPr/>
        </p:nvSpPr>
        <p:spPr>
          <a:xfrm>
            <a:off x="5665711" y="2052866"/>
            <a:ext cx="5975187" cy="3170099"/>
          </a:xfrm>
          <a:prstGeom prst="rect">
            <a:avLst/>
          </a:prstGeom>
        </p:spPr>
        <p:txBody>
          <a:bodyPr wrap="square">
            <a:spAutoFit/>
          </a:bodyPr>
          <a:lstStyle/>
          <a:p>
            <a:pPr>
              <a:spcAft>
                <a:spcPts val="600"/>
              </a:spcAft>
            </a:pPr>
            <a:r>
              <a:rPr lang="en-AU" sz="1200" dirty="0">
                <a:solidFill>
                  <a:schemeClr val="bg1"/>
                </a:solidFill>
              </a:rPr>
              <a:t>We tested different types of solar charts, each showing seasonal variation in a way that mirrors the 13-month energy usage chart. We depicted the solar generation information in a table, a bar chart, or a line chart. We also varied whether the information was combined with their past energy usage, or sat adjacent to it.</a:t>
            </a:r>
          </a:p>
          <a:p>
            <a:pPr>
              <a:spcAft>
                <a:spcPts val="600"/>
              </a:spcAft>
            </a:pPr>
            <a:r>
              <a:rPr lang="en-AU" sz="1200" dirty="0">
                <a:solidFill>
                  <a:schemeClr val="bg1"/>
                </a:solidFill>
              </a:rPr>
              <a:t>In this trial, we did not include a pure control group (with no information on solar generation). Had we done so, the control group would (at best) only have been able to answer one of the four questions, and even then it would have been complicated. </a:t>
            </a:r>
          </a:p>
          <a:p>
            <a:pPr>
              <a:spcAft>
                <a:spcPts val="600"/>
              </a:spcAft>
            </a:pPr>
            <a:r>
              <a:rPr lang="en-AU" sz="1200" b="1" dirty="0" smtClean="0">
                <a:solidFill>
                  <a:schemeClr val="bg1"/>
                </a:solidFill>
              </a:rPr>
              <a:t>We </a:t>
            </a:r>
            <a:r>
              <a:rPr lang="en-AU" sz="1200" b="1" dirty="0">
                <a:solidFill>
                  <a:schemeClr val="bg1"/>
                </a:solidFill>
              </a:rPr>
              <a:t>did not find evidence that the manner of presentation (e.g. table or chart) made a difference to </a:t>
            </a:r>
            <a:r>
              <a:rPr lang="en-AU" sz="1200" b="1" dirty="0" smtClean="0">
                <a:solidFill>
                  <a:schemeClr val="bg1"/>
                </a:solidFill>
              </a:rPr>
              <a:t>the accuracy of respondents’ answers to 4 comprehension questions</a:t>
            </a:r>
            <a:r>
              <a:rPr lang="en-AU" sz="1200" dirty="0" smtClean="0">
                <a:solidFill>
                  <a:schemeClr val="bg1"/>
                </a:solidFill>
              </a:rPr>
              <a:t>. </a:t>
            </a:r>
            <a:r>
              <a:rPr lang="en-AU" sz="1200" dirty="0">
                <a:solidFill>
                  <a:schemeClr val="bg1"/>
                </a:solidFill>
              </a:rPr>
              <a:t>Respondents who actually have solar panels in their home were better at </a:t>
            </a:r>
            <a:r>
              <a:rPr lang="en-AU" sz="1200" dirty="0" smtClean="0">
                <a:solidFill>
                  <a:schemeClr val="bg1"/>
                </a:solidFill>
              </a:rPr>
              <a:t>answering these questions, scoring </a:t>
            </a:r>
            <a:r>
              <a:rPr lang="en-AU" sz="1200" dirty="0">
                <a:solidFill>
                  <a:schemeClr val="bg1"/>
                </a:solidFill>
              </a:rPr>
              <a:t>about 7 percentage points better than non-solar customers. </a:t>
            </a:r>
          </a:p>
          <a:p>
            <a:pPr>
              <a:spcAft>
                <a:spcPts val="600"/>
              </a:spcAft>
            </a:pPr>
            <a:r>
              <a:rPr lang="en-AU" sz="1200" b="1" dirty="0">
                <a:solidFill>
                  <a:schemeClr val="bg1"/>
                </a:solidFill>
              </a:rPr>
              <a:t>87% of solar customers said that they would value this information on their bill</a:t>
            </a:r>
            <a:r>
              <a:rPr lang="en-AU" sz="1200" dirty="0">
                <a:solidFill>
                  <a:schemeClr val="bg1"/>
                </a:solidFill>
              </a:rPr>
              <a:t>.</a:t>
            </a:r>
          </a:p>
          <a:p>
            <a:pPr>
              <a:spcAft>
                <a:spcPts val="600"/>
              </a:spcAft>
            </a:pPr>
            <a:r>
              <a:rPr lang="en-US" sz="1200" dirty="0">
                <a:solidFill>
                  <a:schemeClr val="bg1"/>
                </a:solidFill>
              </a:rPr>
              <a:t>Note: We will include the results of additional outcome measures in our final report, to be published later in the year. </a:t>
            </a:r>
            <a:endParaRPr lang="en-AU" sz="1200" dirty="0">
              <a:solidFill>
                <a:schemeClr val="bg1"/>
              </a:solidFill>
            </a:endParaRPr>
          </a:p>
        </p:txBody>
      </p:sp>
      <p:sp>
        <p:nvSpPr>
          <p:cNvPr id="6" name="Title 1"/>
          <p:cNvSpPr txBox="1">
            <a:spLocks/>
          </p:cNvSpPr>
          <p:nvPr/>
        </p:nvSpPr>
        <p:spPr>
          <a:xfrm>
            <a:off x="5665712" y="467441"/>
            <a:ext cx="5975187" cy="11633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solidFill>
                  <a:schemeClr val="bg2"/>
                </a:solidFill>
              </a:rPr>
              <a:t>Solar exports: 87% of people with solar panels want information about solar exports on their bill</a:t>
            </a:r>
            <a:endParaRPr lang="en-AU" dirty="0">
              <a:solidFill>
                <a:schemeClr val="bg2"/>
              </a:solidFill>
            </a:endParaRPr>
          </a:p>
        </p:txBody>
      </p:sp>
      <p:sp>
        <p:nvSpPr>
          <p:cNvPr id="5" name="Text Placeholder 4"/>
          <p:cNvSpPr>
            <a:spLocks noGrp="1"/>
          </p:cNvSpPr>
          <p:nvPr>
            <p:ph type="body" sz="quarter" idx="14"/>
          </p:nvPr>
        </p:nvSpPr>
        <p:spPr>
          <a:xfrm>
            <a:off x="551100" y="2203163"/>
            <a:ext cx="4088633" cy="3427787"/>
          </a:xfrm>
        </p:spPr>
        <p:txBody>
          <a:bodyPr numCol="1"/>
          <a:lstStyle/>
          <a:p>
            <a:pPr algn="just">
              <a:spcBef>
                <a:spcPts val="600"/>
              </a:spcBef>
            </a:pPr>
            <a:r>
              <a:rPr lang="en-AU" sz="1200" dirty="0">
                <a:solidFill>
                  <a:schemeClr val="tx1"/>
                </a:solidFill>
              </a:rPr>
              <a:t>BETA tested several versions of a typical 13-month energy consumption chart. Several versions were combined with solar generation data.  </a:t>
            </a:r>
          </a:p>
          <a:p>
            <a:pPr algn="just">
              <a:spcBef>
                <a:spcPts val="600"/>
              </a:spcBef>
            </a:pPr>
            <a:r>
              <a:rPr lang="en-AU" sz="1200" dirty="0">
                <a:solidFill>
                  <a:schemeClr val="tx1"/>
                </a:solidFill>
              </a:rPr>
              <a:t>We tested comprehension using four multiple choice questions looking at: </a:t>
            </a:r>
          </a:p>
          <a:p>
            <a:pPr marL="171450" indent="-171450" algn="just">
              <a:spcBef>
                <a:spcPts val="600"/>
              </a:spcBef>
              <a:buFont typeface="Arial" panose="020B0604020202020204" pitchFamily="34" charset="0"/>
              <a:buChar char="•"/>
            </a:pPr>
            <a:r>
              <a:rPr lang="en-AU" sz="1200" dirty="0">
                <a:solidFill>
                  <a:schemeClr val="tx1"/>
                </a:solidFill>
              </a:rPr>
              <a:t>month-on-month comparisons, </a:t>
            </a:r>
          </a:p>
          <a:p>
            <a:pPr marL="171450" indent="-171450" algn="just">
              <a:spcBef>
                <a:spcPts val="600"/>
              </a:spcBef>
              <a:buFont typeface="Arial" panose="020B0604020202020204" pitchFamily="34" charset="0"/>
              <a:buChar char="•"/>
            </a:pPr>
            <a:r>
              <a:rPr lang="en-AU" sz="1200" dirty="0">
                <a:solidFill>
                  <a:schemeClr val="tx1"/>
                </a:solidFill>
              </a:rPr>
              <a:t>seasons of peak usage, </a:t>
            </a:r>
          </a:p>
          <a:p>
            <a:pPr marL="171450" indent="-171450" algn="just">
              <a:spcBef>
                <a:spcPts val="600"/>
              </a:spcBef>
              <a:buFont typeface="Arial" panose="020B0604020202020204" pitchFamily="34" charset="0"/>
              <a:buChar char="•"/>
            </a:pPr>
            <a:r>
              <a:rPr lang="en-AU" sz="1200" dirty="0">
                <a:solidFill>
                  <a:schemeClr val="tx1"/>
                </a:solidFill>
              </a:rPr>
              <a:t>expected </a:t>
            </a:r>
            <a:r>
              <a:rPr lang="en-AU" sz="1200" dirty="0" smtClean="0">
                <a:solidFill>
                  <a:schemeClr val="tx1"/>
                </a:solidFill>
              </a:rPr>
              <a:t>patterns, </a:t>
            </a:r>
            <a:r>
              <a:rPr lang="en-AU" sz="1200" dirty="0">
                <a:solidFill>
                  <a:schemeClr val="tx1"/>
                </a:solidFill>
              </a:rPr>
              <a:t>and </a:t>
            </a:r>
          </a:p>
          <a:p>
            <a:pPr marL="171450" indent="-171450" algn="just">
              <a:spcBef>
                <a:spcPts val="600"/>
              </a:spcBef>
              <a:buFont typeface="Arial" panose="020B0604020202020204" pitchFamily="34" charset="0"/>
              <a:buChar char="•"/>
            </a:pPr>
            <a:r>
              <a:rPr lang="en-AU" sz="1200" dirty="0">
                <a:solidFill>
                  <a:schemeClr val="tx1"/>
                </a:solidFill>
              </a:rPr>
              <a:t>comparisons to the same time last year.</a:t>
            </a:r>
          </a:p>
          <a:p>
            <a:pPr algn="just">
              <a:spcBef>
                <a:spcPts val="600"/>
              </a:spcBef>
            </a:pPr>
            <a:r>
              <a:rPr lang="en-AU" sz="1200" dirty="0" smtClean="0">
                <a:solidFill>
                  <a:schemeClr val="tx1"/>
                </a:solidFill>
              </a:rPr>
              <a:t>Most </a:t>
            </a:r>
            <a:r>
              <a:rPr lang="en-AU" sz="1200" dirty="0">
                <a:solidFill>
                  <a:schemeClr val="tx1"/>
                </a:solidFill>
              </a:rPr>
              <a:t>designs performed about the same, although the combined bar chart (number 4) appeared to perform worse than the others.</a:t>
            </a:r>
          </a:p>
          <a:p>
            <a:pPr algn="just">
              <a:spcBef>
                <a:spcPts val="600"/>
              </a:spcBef>
            </a:pPr>
            <a:endParaRPr lang="en-AU" sz="1200" dirty="0">
              <a:solidFill>
                <a:schemeClr val="tx1"/>
              </a:solidFill>
            </a:endParaRPr>
          </a:p>
        </p:txBody>
      </p:sp>
      <p:sp>
        <p:nvSpPr>
          <p:cNvPr id="2" name="Title 1"/>
          <p:cNvSpPr>
            <a:spLocks noGrp="1"/>
          </p:cNvSpPr>
          <p:nvPr>
            <p:ph type="title"/>
          </p:nvPr>
        </p:nvSpPr>
        <p:spPr>
          <a:xfrm>
            <a:off x="551101" y="467441"/>
            <a:ext cx="4088632" cy="1163395"/>
          </a:xfrm>
        </p:spPr>
        <p:txBody>
          <a:bodyPr/>
          <a:lstStyle/>
          <a:p>
            <a:r>
              <a:rPr lang="en-US" dirty="0">
                <a:solidFill>
                  <a:schemeClr val="accent1"/>
                </a:solidFill>
              </a:rPr>
              <a:t>Past energy usage: most charts worked equally well</a:t>
            </a:r>
            <a:endParaRPr lang="en-AU" dirty="0">
              <a:solidFill>
                <a:schemeClr val="accent1"/>
              </a:solidFill>
            </a:endParaRPr>
          </a:p>
        </p:txBody>
      </p:sp>
    </p:spTree>
    <p:extLst>
      <p:ext uri="{BB962C8B-B14F-4D97-AF65-F5344CB8AC3E}">
        <p14:creationId xmlns:p14="http://schemas.microsoft.com/office/powerpoint/2010/main" val="2833636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37</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1698425536"/>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2360760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Row of exclamationj icons"/>
          <p:cNvGrpSpPr/>
          <p:nvPr/>
        </p:nvGrpSpPr>
        <p:grpSpPr>
          <a:xfrm>
            <a:off x="1565212" y="1619040"/>
            <a:ext cx="8997804" cy="525623"/>
            <a:chOff x="1565212" y="1619040"/>
            <a:chExt cx="8997804" cy="525623"/>
          </a:xfrm>
        </p:grpSpPr>
        <p:grpSp>
          <p:nvGrpSpPr>
            <p:cNvPr id="35" name="Group 34"/>
            <p:cNvGrpSpPr>
              <a:grpSpLocks noChangeAspect="1"/>
            </p:cNvGrpSpPr>
            <p:nvPr/>
          </p:nvGrpSpPr>
          <p:grpSpPr>
            <a:xfrm>
              <a:off x="10234708" y="1628998"/>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36"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37" name="Group 36"/>
              <p:cNvGrpSpPr/>
              <p:nvPr/>
            </p:nvGrpSpPr>
            <p:grpSpPr>
              <a:xfrm>
                <a:off x="9151509" y="6077685"/>
                <a:ext cx="42051" cy="182037"/>
                <a:chOff x="9955172" y="6297400"/>
                <a:chExt cx="42051" cy="182037"/>
              </a:xfrm>
              <a:grpFill/>
            </p:grpSpPr>
            <p:sp>
              <p:nvSpPr>
                <p:cNvPr id="38" name="Line 193"/>
                <p:cNvSpPr>
                  <a:spLocks noChangeShapeType="1"/>
                </p:cNvSpPr>
                <p:nvPr/>
              </p:nvSpPr>
              <p:spPr bwMode="auto">
                <a:xfrm>
                  <a:off x="9976198" y="6297400"/>
                  <a:ext cx="0" cy="114823"/>
                </a:xfrm>
                <a:prstGeom prst="line">
                  <a:avLst/>
                </a:pr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39" name="Oval 194"/>
                <p:cNvSpPr>
                  <a:spLocks noChangeArrowheads="1"/>
                </p:cNvSpPr>
                <p:nvPr/>
              </p:nvSpPr>
              <p:spPr bwMode="auto">
                <a:xfrm>
                  <a:off x="9955172" y="6445830"/>
                  <a:ext cx="42051" cy="33607"/>
                </a:xfrm>
                <a:prstGeom prst="ellipse">
                  <a:avLst/>
                </a:prstGeom>
                <a:grpFill/>
                <a:ln w="2857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nvGrpSpPr>
            <p:cNvPr id="25" name="Group 24"/>
            <p:cNvGrpSpPr>
              <a:grpSpLocks noChangeAspect="1"/>
            </p:cNvGrpSpPr>
            <p:nvPr/>
          </p:nvGrpSpPr>
          <p:grpSpPr>
            <a:xfrm>
              <a:off x="7312548" y="1619040"/>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26"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27" name="Group 26"/>
              <p:cNvGrpSpPr/>
              <p:nvPr/>
            </p:nvGrpSpPr>
            <p:grpSpPr>
              <a:xfrm>
                <a:off x="9151509" y="6077685"/>
                <a:ext cx="42051" cy="182037"/>
                <a:chOff x="9955172" y="6297400"/>
                <a:chExt cx="42051" cy="182037"/>
              </a:xfrm>
              <a:grpFill/>
            </p:grpSpPr>
            <p:sp>
              <p:nvSpPr>
                <p:cNvPr id="28" name="Line 193"/>
                <p:cNvSpPr>
                  <a:spLocks noChangeShapeType="1"/>
                </p:cNvSpPr>
                <p:nvPr/>
              </p:nvSpPr>
              <p:spPr bwMode="auto">
                <a:xfrm>
                  <a:off x="9976198" y="6297400"/>
                  <a:ext cx="0" cy="114823"/>
                </a:xfrm>
                <a:prstGeom prst="line">
                  <a:avLst/>
                </a:prstGeom>
                <a:grpFill/>
                <a:ln w="2857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29" name="Oval 194"/>
                <p:cNvSpPr>
                  <a:spLocks noChangeArrowheads="1"/>
                </p:cNvSpPr>
                <p:nvPr/>
              </p:nvSpPr>
              <p:spPr bwMode="auto">
                <a:xfrm>
                  <a:off x="9955172" y="6445830"/>
                  <a:ext cx="42051" cy="33607"/>
                </a:xfrm>
                <a:prstGeom prst="ellipse">
                  <a:avLst/>
                </a:prstGeom>
                <a:grpFill/>
                <a:ln w="285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nvGrpSpPr>
            <p:cNvPr id="20" name="Group 19"/>
            <p:cNvGrpSpPr>
              <a:grpSpLocks noChangeAspect="1"/>
            </p:cNvGrpSpPr>
            <p:nvPr/>
          </p:nvGrpSpPr>
          <p:grpSpPr>
            <a:xfrm>
              <a:off x="4487372" y="1639806"/>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21"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22" name="Group 21"/>
              <p:cNvGrpSpPr/>
              <p:nvPr/>
            </p:nvGrpSpPr>
            <p:grpSpPr>
              <a:xfrm>
                <a:off x="9151509" y="6077685"/>
                <a:ext cx="42051" cy="182037"/>
                <a:chOff x="9955172" y="6297400"/>
                <a:chExt cx="42051" cy="182037"/>
              </a:xfrm>
              <a:grpFill/>
            </p:grpSpPr>
            <p:sp>
              <p:nvSpPr>
                <p:cNvPr id="23" name="Line 193"/>
                <p:cNvSpPr>
                  <a:spLocks noChangeShapeType="1"/>
                </p:cNvSpPr>
                <p:nvPr/>
              </p:nvSpPr>
              <p:spPr bwMode="auto">
                <a:xfrm>
                  <a:off x="9976198" y="6297400"/>
                  <a:ext cx="0" cy="114823"/>
                </a:xfrm>
                <a:prstGeom prst="line">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24" name="Oval 194"/>
                <p:cNvSpPr>
                  <a:spLocks noChangeArrowheads="1"/>
                </p:cNvSpPr>
                <p:nvPr/>
              </p:nvSpPr>
              <p:spPr bwMode="auto">
                <a:xfrm>
                  <a:off x="9955172" y="6445830"/>
                  <a:ext cx="42051" cy="33607"/>
                </a:xfrm>
                <a:prstGeom prst="ellipse">
                  <a:avLst/>
                </a:prstGeom>
                <a:grpFill/>
                <a:ln w="285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nvGrpSpPr>
            <p:cNvPr id="15" name="Group 14"/>
            <p:cNvGrpSpPr>
              <a:grpSpLocks noChangeAspect="1"/>
            </p:cNvGrpSpPr>
            <p:nvPr/>
          </p:nvGrpSpPr>
          <p:grpSpPr>
            <a:xfrm>
              <a:off x="1565212" y="1640663"/>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16"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accent5"/>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7" name="Group 16"/>
              <p:cNvGrpSpPr/>
              <p:nvPr/>
            </p:nvGrpSpPr>
            <p:grpSpPr>
              <a:xfrm>
                <a:off x="9151509" y="6077685"/>
                <a:ext cx="42051" cy="182037"/>
                <a:chOff x="9955172" y="6297400"/>
                <a:chExt cx="42051" cy="182037"/>
              </a:xfrm>
              <a:grpFill/>
            </p:grpSpPr>
            <p:sp>
              <p:nvSpPr>
                <p:cNvPr id="18" name="Line 193"/>
                <p:cNvSpPr>
                  <a:spLocks noChangeShapeType="1"/>
                </p:cNvSpPr>
                <p:nvPr/>
              </p:nvSpPr>
              <p:spPr bwMode="auto">
                <a:xfrm>
                  <a:off x="9976198" y="6297400"/>
                  <a:ext cx="0" cy="114823"/>
                </a:xfrm>
                <a:prstGeom prst="line">
                  <a:avLst/>
                </a:prstGeom>
                <a:grpFill/>
                <a:ln w="28575" cap="rnd">
                  <a:solidFill>
                    <a:schemeClr val="accent5"/>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9" name="Oval 194"/>
                <p:cNvSpPr>
                  <a:spLocks noChangeArrowheads="1"/>
                </p:cNvSpPr>
                <p:nvPr/>
              </p:nvSpPr>
              <p:spPr bwMode="auto">
                <a:xfrm>
                  <a:off x="9955172" y="6445830"/>
                  <a:ext cx="42051" cy="33607"/>
                </a:xfrm>
                <a:prstGeom prst="ellipse">
                  <a:avLst/>
                </a:prstGeom>
                <a:grpFill/>
                <a:ln w="2857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sp>
        <p:nvSpPr>
          <p:cNvPr id="3" name="Slide Number Placeholder 2"/>
          <p:cNvSpPr>
            <a:spLocks noGrp="1"/>
          </p:cNvSpPr>
          <p:nvPr>
            <p:ph type="sldNum" sz="quarter" idx="12"/>
          </p:nvPr>
        </p:nvSpPr>
        <p:spPr/>
        <p:txBody>
          <a:bodyPr/>
          <a:lstStyle/>
          <a:p>
            <a:fld id="{0500C9E6-702F-A843-8A04-80C500C6891A}" type="slidenum">
              <a:rPr lang="en-AU" smtClean="0"/>
              <a:t>38</a:t>
            </a:fld>
            <a:endParaRPr lang="en-AU"/>
          </a:p>
        </p:txBody>
      </p:sp>
      <p:sp>
        <p:nvSpPr>
          <p:cNvPr id="8" name="Text Placeholder 7"/>
          <p:cNvSpPr>
            <a:spLocks noGrp="1"/>
          </p:cNvSpPr>
          <p:nvPr>
            <p:ph type="body" sz="quarter" idx="21"/>
          </p:nvPr>
        </p:nvSpPr>
        <p:spPr>
          <a:xfrm>
            <a:off x="9041577" y="2185988"/>
            <a:ext cx="2663825" cy="4306887"/>
          </a:xfrm>
        </p:spPr>
        <p:txBody>
          <a:bodyPr/>
          <a:lstStyle/>
          <a:p>
            <a:pPr algn="ctr">
              <a:spcBef>
                <a:spcPts val="0"/>
              </a:spcBef>
              <a:spcAft>
                <a:spcPts val="600"/>
              </a:spcAft>
            </a:pPr>
            <a:r>
              <a:rPr lang="en-AU" dirty="0"/>
              <a:t>Online survey panel</a:t>
            </a:r>
          </a:p>
          <a:p>
            <a:pPr>
              <a:spcBef>
                <a:spcPts val="0"/>
              </a:spcBef>
              <a:spcAft>
                <a:spcPts val="600"/>
              </a:spcAft>
            </a:pPr>
            <a:r>
              <a:rPr lang="en-AU" sz="1200" b="0" dirty="0">
                <a:solidFill>
                  <a:schemeClr val="tx1"/>
                </a:solidFill>
              </a:rPr>
              <a:t>We collected our sample through an online survey panel, where panellists regularly participate in surveys in return for small incentive payments. This gives rise to two issues. </a:t>
            </a:r>
          </a:p>
          <a:p>
            <a:pPr>
              <a:spcBef>
                <a:spcPts val="0"/>
              </a:spcBef>
              <a:spcAft>
                <a:spcPts val="600"/>
              </a:spcAft>
            </a:pPr>
            <a:r>
              <a:rPr lang="en-AU" sz="1200" b="0" dirty="0">
                <a:solidFill>
                  <a:schemeClr val="tx1"/>
                </a:solidFill>
              </a:rPr>
              <a:t>First, some respondents will not have provided genuine responses. Although we attempted to remove clearly </a:t>
            </a:r>
            <a:br>
              <a:rPr lang="en-AU" sz="1200" b="0" dirty="0">
                <a:solidFill>
                  <a:schemeClr val="tx1"/>
                </a:solidFill>
              </a:rPr>
            </a:br>
            <a:r>
              <a:rPr lang="en-AU" sz="1200" b="0" dirty="0">
                <a:solidFill>
                  <a:schemeClr val="tx1"/>
                </a:solidFill>
              </a:rPr>
              <a:t>non-genuine responses, some will remain. We do not expect this to change the main in this report but we will conduct sensitivity analysis to assess the impact, if any, of </a:t>
            </a:r>
            <a:br>
              <a:rPr lang="en-AU" sz="1200" b="0" dirty="0">
                <a:solidFill>
                  <a:schemeClr val="tx1"/>
                </a:solidFill>
              </a:rPr>
            </a:br>
            <a:r>
              <a:rPr lang="en-AU" sz="1200" b="0" dirty="0">
                <a:solidFill>
                  <a:schemeClr val="tx1"/>
                </a:solidFill>
              </a:rPr>
              <a:t>non-genuine responses. </a:t>
            </a:r>
          </a:p>
          <a:p>
            <a:pPr>
              <a:spcBef>
                <a:spcPts val="0"/>
              </a:spcBef>
              <a:spcAft>
                <a:spcPts val="600"/>
              </a:spcAft>
            </a:pPr>
            <a:r>
              <a:rPr lang="en-AU" sz="1200" b="0" dirty="0">
                <a:solidFill>
                  <a:schemeClr val="tx1"/>
                </a:solidFill>
              </a:rPr>
              <a:t>Second, although the sample is large and diverse, it is not truly representative of the Australian population. In particular, it only includes people who are online and willing to regularly participate on online surveys. </a:t>
            </a:r>
          </a:p>
        </p:txBody>
      </p:sp>
      <p:sp>
        <p:nvSpPr>
          <p:cNvPr id="7" name="Text Placeholder 6"/>
          <p:cNvSpPr>
            <a:spLocks noGrp="1"/>
          </p:cNvSpPr>
          <p:nvPr>
            <p:ph type="body" sz="quarter" idx="20"/>
          </p:nvPr>
        </p:nvSpPr>
        <p:spPr>
          <a:xfrm>
            <a:off x="6179966" y="2185988"/>
            <a:ext cx="2663825" cy="4306887"/>
          </a:xfrm>
        </p:spPr>
        <p:txBody>
          <a:bodyPr/>
          <a:lstStyle/>
          <a:p>
            <a:pPr algn="ctr">
              <a:spcBef>
                <a:spcPts val="0"/>
              </a:spcBef>
              <a:spcAft>
                <a:spcPts val="600"/>
              </a:spcAft>
            </a:pPr>
            <a:r>
              <a:rPr lang="en-AU" dirty="0">
                <a:solidFill>
                  <a:schemeClr val="accent2"/>
                </a:solidFill>
              </a:rPr>
              <a:t>Reliability of </a:t>
            </a:r>
            <a:r>
              <a:rPr lang="en-AU" dirty="0" smtClean="0">
                <a:solidFill>
                  <a:schemeClr val="accent2"/>
                </a:solidFill>
              </a:rPr>
              <a:t>self-reports</a:t>
            </a:r>
            <a:endParaRPr lang="en-AU" sz="1400" b="0" dirty="0">
              <a:solidFill>
                <a:schemeClr val="accent2"/>
              </a:solidFill>
            </a:endParaRPr>
          </a:p>
          <a:p>
            <a:pPr>
              <a:spcBef>
                <a:spcPts val="0"/>
              </a:spcBef>
              <a:spcAft>
                <a:spcPts val="600"/>
              </a:spcAft>
            </a:pPr>
            <a:r>
              <a:rPr lang="en-AU" sz="1200" b="0" dirty="0">
                <a:solidFill>
                  <a:schemeClr val="tx1"/>
                </a:solidFill>
              </a:rPr>
              <a:t>At several points in our surveys, we asked people what they want to see on an energy bill. While these 'self-reports' are often a useful guide, sometimes they may be misleading. For example, when people are in a reflective state (as with a survey experiment) they often prefer more information and detail. In a busy, real-world setting, greater levels of detail sometimes lead to inaction.</a:t>
            </a:r>
          </a:p>
          <a:p>
            <a:pPr>
              <a:spcBef>
                <a:spcPts val="0"/>
              </a:spcBef>
              <a:spcAft>
                <a:spcPts val="600"/>
              </a:spcAft>
            </a:pPr>
            <a:endParaRPr lang="en-AU" dirty="0">
              <a:solidFill>
                <a:schemeClr val="tx1"/>
              </a:solidFill>
            </a:endParaRPr>
          </a:p>
        </p:txBody>
      </p:sp>
      <p:sp>
        <p:nvSpPr>
          <p:cNvPr id="6" name="Text Placeholder 5"/>
          <p:cNvSpPr>
            <a:spLocks noGrp="1"/>
          </p:cNvSpPr>
          <p:nvPr>
            <p:ph type="body" sz="quarter" idx="19"/>
          </p:nvPr>
        </p:nvSpPr>
        <p:spPr>
          <a:xfrm>
            <a:off x="3318355" y="2185988"/>
            <a:ext cx="2663825" cy="4306887"/>
          </a:xfrm>
        </p:spPr>
        <p:txBody>
          <a:bodyPr/>
          <a:lstStyle/>
          <a:p>
            <a:pPr algn="ctr">
              <a:spcBef>
                <a:spcPts val="0"/>
              </a:spcBef>
              <a:spcAft>
                <a:spcPts val="600"/>
              </a:spcAft>
            </a:pPr>
            <a:r>
              <a:rPr lang="en-US" dirty="0" smtClean="0"/>
              <a:t>Intentions </a:t>
            </a:r>
            <a:r>
              <a:rPr lang="en-US" dirty="0"/>
              <a:t>vs </a:t>
            </a:r>
            <a:r>
              <a:rPr lang="en-US" dirty="0" smtClean="0"/>
              <a:t>Actions</a:t>
            </a:r>
            <a:endParaRPr lang="en-US" sz="1400" b="0" dirty="0">
              <a:solidFill>
                <a:schemeClr val="tx1"/>
              </a:solidFill>
            </a:endParaRPr>
          </a:p>
          <a:p>
            <a:pPr>
              <a:spcBef>
                <a:spcPts val="0"/>
              </a:spcBef>
              <a:spcAft>
                <a:spcPts val="600"/>
              </a:spcAft>
            </a:pPr>
            <a:r>
              <a:rPr lang="en-US" sz="1200" b="0" dirty="0">
                <a:solidFill>
                  <a:schemeClr val="tx1"/>
                </a:solidFill>
              </a:rPr>
              <a:t>We used a range of outcome measures but most assessed comprehension or intentions. Unfortunately, we know the comprehension and intentions alone do not necessarily lead to action - this is known as the 'intention-action gap'.</a:t>
            </a:r>
          </a:p>
          <a:p>
            <a:pPr>
              <a:spcBef>
                <a:spcPts val="0"/>
              </a:spcBef>
              <a:spcAft>
                <a:spcPts val="600"/>
              </a:spcAft>
            </a:pPr>
            <a:r>
              <a:rPr lang="en-US" sz="1200" b="0" dirty="0" smtClean="0">
                <a:solidFill>
                  <a:schemeClr val="tx1"/>
                </a:solidFill>
              </a:rPr>
              <a:t>Nonetheless</a:t>
            </a:r>
            <a:r>
              <a:rPr lang="en-US" sz="1200" b="0" dirty="0">
                <a:solidFill>
                  <a:schemeClr val="tx1"/>
                </a:solidFill>
              </a:rPr>
              <a:t>, intentions are a necessary precursor to action so we typically assume that an increase in intentions will lead to some (smaller) increase in action</a:t>
            </a:r>
            <a:r>
              <a:rPr lang="en-US" sz="1200" b="0" dirty="0" smtClean="0">
                <a:solidFill>
                  <a:schemeClr val="tx1"/>
                </a:solidFill>
              </a:rPr>
              <a:t>.</a:t>
            </a:r>
            <a:endParaRPr lang="en-US" sz="1200" b="0" dirty="0">
              <a:solidFill>
                <a:schemeClr val="tx1"/>
              </a:solidFill>
            </a:endParaRPr>
          </a:p>
        </p:txBody>
      </p:sp>
      <p:sp>
        <p:nvSpPr>
          <p:cNvPr id="5" name="Text Placeholder 4"/>
          <p:cNvSpPr>
            <a:spLocks noGrp="1"/>
          </p:cNvSpPr>
          <p:nvPr>
            <p:ph type="body" sz="quarter" idx="18"/>
          </p:nvPr>
        </p:nvSpPr>
        <p:spPr>
          <a:xfrm>
            <a:off x="469900" y="2185988"/>
            <a:ext cx="2663825" cy="4306887"/>
          </a:xfrm>
        </p:spPr>
        <p:txBody>
          <a:bodyPr/>
          <a:lstStyle/>
          <a:p>
            <a:pPr algn="ctr">
              <a:spcBef>
                <a:spcPts val="0"/>
              </a:spcBef>
              <a:spcAft>
                <a:spcPts val="600"/>
              </a:spcAft>
            </a:pPr>
            <a:r>
              <a:rPr lang="en-AU" dirty="0">
                <a:solidFill>
                  <a:schemeClr val="accent5"/>
                </a:solidFill>
              </a:rPr>
              <a:t>Survey experiments</a:t>
            </a:r>
          </a:p>
          <a:p>
            <a:pPr>
              <a:spcBef>
                <a:spcPts val="0"/>
              </a:spcBef>
              <a:spcAft>
                <a:spcPts val="600"/>
              </a:spcAft>
            </a:pPr>
            <a:r>
              <a:rPr lang="en-AU" sz="1200" b="0" dirty="0">
                <a:solidFill>
                  <a:schemeClr val="tx1"/>
                </a:solidFill>
              </a:rPr>
              <a:t>We ran experiments within a survey: different respondents saw different versions of the energy bill, and then compared their answers to questions about their comprehension or intentions. </a:t>
            </a:r>
          </a:p>
          <a:p>
            <a:pPr>
              <a:spcBef>
                <a:spcPts val="0"/>
              </a:spcBef>
              <a:spcAft>
                <a:spcPts val="600"/>
              </a:spcAft>
            </a:pPr>
            <a:r>
              <a:rPr lang="en-AU" sz="1200" b="0" dirty="0">
                <a:solidFill>
                  <a:schemeClr val="tx1"/>
                </a:solidFill>
              </a:rPr>
              <a:t>The survey environment is different from the real-world setting where people are likely to be juggling other activities and distractions when they receive their bill. </a:t>
            </a:r>
          </a:p>
          <a:p>
            <a:pPr>
              <a:spcBef>
                <a:spcPts val="0"/>
              </a:spcBef>
              <a:spcAft>
                <a:spcPts val="600"/>
              </a:spcAft>
            </a:pPr>
            <a:r>
              <a:rPr lang="en-AU" sz="1200" b="0" dirty="0">
                <a:solidFill>
                  <a:schemeClr val="tx1"/>
                </a:solidFill>
              </a:rPr>
              <a:t>Consequently, the findings from survey experiments will only generalise imperfectly into the real world.</a:t>
            </a:r>
          </a:p>
          <a:p>
            <a:pPr>
              <a:spcBef>
                <a:spcPts val="0"/>
              </a:spcBef>
              <a:spcAft>
                <a:spcPts val="600"/>
              </a:spcAft>
            </a:pPr>
            <a:endParaRPr lang="en-AU" sz="1400" b="0" dirty="0">
              <a:solidFill>
                <a:schemeClr val="tx1"/>
              </a:solidFill>
            </a:endParaRPr>
          </a:p>
        </p:txBody>
      </p:sp>
      <p:sp>
        <p:nvSpPr>
          <p:cNvPr id="4" name="Text Placeholder 3"/>
          <p:cNvSpPr>
            <a:spLocks noGrp="1"/>
          </p:cNvSpPr>
          <p:nvPr>
            <p:ph type="body" sz="quarter" idx="13"/>
          </p:nvPr>
        </p:nvSpPr>
        <p:spPr>
          <a:xfrm>
            <a:off x="479424" y="1090326"/>
            <a:ext cx="11233150" cy="738664"/>
          </a:xfrm>
        </p:spPr>
        <p:txBody>
          <a:bodyPr/>
          <a:lstStyle/>
          <a:p>
            <a:r>
              <a:rPr lang="en-AU" sz="1200" b="1" dirty="0"/>
              <a:t>We did our best to design our survey and the survey experiments to generate answers to </a:t>
            </a:r>
            <a:r>
              <a:rPr lang="en-AU" sz="1200" b="1" dirty="0" smtClean="0"/>
              <a:t>the questions in our research plan. Nonetheless</a:t>
            </a:r>
            <a:r>
              <a:rPr lang="en-AU" sz="1200" b="1" dirty="0"/>
              <a:t>, like any research, our studies have limitations that should be considered when assessing our results</a:t>
            </a:r>
            <a:r>
              <a:rPr lang="en-AU" sz="1200" b="1" dirty="0" smtClean="0"/>
              <a:t>. These have been highlighted where relevant in the results above.</a:t>
            </a:r>
            <a:endParaRPr lang="en-AU" sz="1200" b="1" dirty="0"/>
          </a:p>
          <a:p>
            <a:endParaRPr lang="en-AU" sz="1200" b="1" dirty="0"/>
          </a:p>
        </p:txBody>
      </p:sp>
      <p:sp>
        <p:nvSpPr>
          <p:cNvPr id="2" name="Title 1"/>
          <p:cNvSpPr>
            <a:spLocks noGrp="1"/>
          </p:cNvSpPr>
          <p:nvPr>
            <p:ph type="title"/>
          </p:nvPr>
        </p:nvSpPr>
        <p:spPr>
          <a:xfrm>
            <a:off x="479425" y="447092"/>
            <a:ext cx="10594975" cy="387798"/>
          </a:xfrm>
        </p:spPr>
        <p:txBody>
          <a:bodyPr/>
          <a:lstStyle/>
          <a:p>
            <a:r>
              <a:rPr lang="en-AU" dirty="0" smtClean="0"/>
              <a:t>There are limitations to our research</a:t>
            </a:r>
            <a:endParaRPr lang="en-AU" dirty="0"/>
          </a:p>
        </p:txBody>
      </p:sp>
    </p:spTree>
    <p:extLst>
      <p:ext uri="{BB962C8B-B14F-4D97-AF65-F5344CB8AC3E}">
        <p14:creationId xmlns:p14="http://schemas.microsoft.com/office/powerpoint/2010/main" val="446112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dark navy background"/>
          <p:cNvSpPr/>
          <p:nvPr/>
        </p:nvSpPr>
        <p:spPr>
          <a:xfrm>
            <a:off x="6210300" y="0"/>
            <a:ext cx="5981700" cy="6858000"/>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7" name="Picture Placeholder 26" descr="Lightbulb icon">
            <a:extLst>
              <a:ext uri="{FF2B5EF4-FFF2-40B4-BE49-F238E27FC236}">
                <a16:creationId xmlns:a16="http://schemas.microsoft.com/office/drawing/2014/main" id="{9C28F4F1-411A-8246-B06C-15BE16E01D2A}"/>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0208" t="-18894" b="-3855"/>
          <a:stretch/>
        </p:blipFill>
        <p:spPr>
          <a:xfrm>
            <a:off x="7170738" y="1673522"/>
            <a:ext cx="4541837" cy="4600278"/>
          </a:xfrm>
          <a:prstGeom prst="rect">
            <a:avLst/>
          </a:prstGeom>
        </p:spPr>
      </p:pic>
      <p:sp>
        <p:nvSpPr>
          <p:cNvPr id="5" name="Text Placeholder 4"/>
          <p:cNvSpPr>
            <a:spLocks noGrp="1"/>
          </p:cNvSpPr>
          <p:nvPr>
            <p:ph type="body" sz="quarter" idx="14"/>
          </p:nvPr>
        </p:nvSpPr>
        <p:spPr>
          <a:xfrm>
            <a:off x="479425" y="1432764"/>
            <a:ext cx="4907584" cy="4464050"/>
          </a:xfrm>
        </p:spPr>
        <p:txBody>
          <a:bodyPr numCol="1"/>
          <a:lstStyle/>
          <a:p>
            <a:r>
              <a:rPr lang="en-AU" sz="1200" dirty="0">
                <a:solidFill>
                  <a:schemeClr val="tx1"/>
                </a:solidFill>
              </a:rPr>
              <a:t>This is an Interim Report</a:t>
            </a:r>
            <a:r>
              <a:rPr lang="en-AU" sz="1200" b="1" dirty="0">
                <a:solidFill>
                  <a:schemeClr val="tx1"/>
                </a:solidFill>
              </a:rPr>
              <a:t> </a:t>
            </a:r>
            <a:r>
              <a:rPr lang="en-AU" sz="1200" dirty="0">
                <a:solidFill>
                  <a:schemeClr val="tx1"/>
                </a:solidFill>
              </a:rPr>
              <a:t>prepared to inform the AER’s consultations on the Billing Guideline. Accompanying this report are:</a:t>
            </a:r>
          </a:p>
          <a:p>
            <a:pPr marL="171450" indent="-171450">
              <a:buFont typeface="Arial" panose="020B0604020202020204" pitchFamily="34" charset="0"/>
              <a:buChar char="•"/>
            </a:pPr>
            <a:r>
              <a:rPr lang="en-AU" sz="1200" dirty="0">
                <a:solidFill>
                  <a:schemeClr val="tx1"/>
                </a:solidFill>
              </a:rPr>
              <a:t>A literature review that BETA prepared earlier this year, and</a:t>
            </a:r>
          </a:p>
          <a:p>
            <a:pPr marL="171450" indent="-171450">
              <a:buFont typeface="Arial" panose="020B0604020202020204" pitchFamily="34" charset="0"/>
              <a:buChar char="•"/>
            </a:pPr>
            <a:r>
              <a:rPr lang="en-AU" sz="1200" dirty="0">
                <a:solidFill>
                  <a:schemeClr val="tx1"/>
                </a:solidFill>
              </a:rPr>
              <a:t>The pre-analysis plans we prepared prior to analysing the results of the randomised controlled trials described in this report.</a:t>
            </a:r>
          </a:p>
          <a:p>
            <a:r>
              <a:rPr lang="en-AU" sz="1200" dirty="0" smtClean="0">
                <a:solidFill>
                  <a:schemeClr val="tx1"/>
                </a:solidFill>
              </a:rPr>
              <a:t>These publications are all available at: </a:t>
            </a:r>
            <a:r>
              <a:rPr lang="en-AU" sz="1200" dirty="0" smtClean="0">
                <a:solidFill>
                  <a:schemeClr val="tx1"/>
                </a:solidFill>
                <a:hlinkClick r:id="rId4"/>
              </a:rPr>
              <a:t>https://behaviouraleconomics.pmc.gov.au/projects/improving-energy-bills</a:t>
            </a:r>
            <a:endParaRPr lang="en-AU" sz="1200" dirty="0" smtClean="0">
              <a:solidFill>
                <a:schemeClr val="tx1"/>
              </a:solidFill>
            </a:endParaRPr>
          </a:p>
          <a:p>
            <a:endParaRPr lang="en-AU" sz="1200" b="1" dirty="0" smtClean="0">
              <a:solidFill>
                <a:schemeClr val="tx1"/>
              </a:solidFill>
            </a:endParaRPr>
          </a:p>
          <a:p>
            <a:r>
              <a:rPr lang="en-AU" sz="1200" b="1" dirty="0" smtClean="0">
                <a:solidFill>
                  <a:schemeClr val="tx1"/>
                </a:solidFill>
              </a:rPr>
              <a:t>BETA </a:t>
            </a:r>
            <a:r>
              <a:rPr lang="en-AU" sz="1200" b="1" dirty="0">
                <a:solidFill>
                  <a:schemeClr val="tx1"/>
                </a:solidFill>
              </a:rPr>
              <a:t>will publish a full report later in the year</a:t>
            </a:r>
            <a:r>
              <a:rPr lang="en-AU" sz="1200" dirty="0">
                <a:solidFill>
                  <a:schemeClr val="tx1"/>
                </a:solidFill>
              </a:rPr>
              <a:t>. It will include: </a:t>
            </a:r>
            <a:endParaRPr lang="en-AU" sz="1200" dirty="0" smtClean="0">
              <a:solidFill>
                <a:schemeClr val="tx1"/>
              </a:solidFill>
            </a:endParaRPr>
          </a:p>
          <a:p>
            <a:pPr marL="171450" indent="-171450">
              <a:buFont typeface="Arial" panose="020B0604020202020204" pitchFamily="34" charset="0"/>
              <a:buChar char="•"/>
            </a:pPr>
            <a:r>
              <a:rPr lang="en-AU" sz="1200" dirty="0">
                <a:solidFill>
                  <a:schemeClr val="tx1"/>
                </a:solidFill>
              </a:rPr>
              <a:t>Analysis of ‘intention outcomes’ based on free-text survey </a:t>
            </a:r>
            <a:r>
              <a:rPr lang="en-AU" sz="1200" dirty="0" smtClean="0">
                <a:solidFill>
                  <a:schemeClr val="tx1"/>
                </a:solidFill>
              </a:rPr>
              <a:t>responses</a:t>
            </a:r>
            <a:endParaRPr lang="en-AU" sz="1200" dirty="0">
              <a:solidFill>
                <a:schemeClr val="tx1"/>
              </a:solidFill>
            </a:endParaRPr>
          </a:p>
          <a:p>
            <a:pPr marL="171450" indent="-171450">
              <a:buFont typeface="Arial" panose="020B0604020202020204" pitchFamily="34" charset="0"/>
              <a:buChar char="•"/>
            </a:pPr>
            <a:r>
              <a:rPr lang="en-AU" sz="1200" dirty="0" smtClean="0">
                <a:solidFill>
                  <a:schemeClr val="tx1"/>
                </a:solidFill>
              </a:rPr>
              <a:t>Survey results</a:t>
            </a:r>
            <a:endParaRPr lang="en-AU" sz="1200" dirty="0">
              <a:solidFill>
                <a:schemeClr val="tx1"/>
              </a:solidFill>
            </a:endParaRPr>
          </a:p>
          <a:p>
            <a:pPr marL="171450" indent="-171450">
              <a:buFont typeface="Arial" panose="020B0604020202020204" pitchFamily="34" charset="0"/>
              <a:buChar char="•"/>
            </a:pPr>
            <a:r>
              <a:rPr lang="en-AU" sz="1200" dirty="0">
                <a:solidFill>
                  <a:schemeClr val="tx1"/>
                </a:solidFill>
              </a:rPr>
              <a:t>Subgroup </a:t>
            </a:r>
            <a:r>
              <a:rPr lang="en-AU" sz="1200" dirty="0" smtClean="0">
                <a:solidFill>
                  <a:schemeClr val="tx1"/>
                </a:solidFill>
              </a:rPr>
              <a:t>analysis, </a:t>
            </a:r>
            <a:r>
              <a:rPr lang="en-AU" sz="1200" dirty="0">
                <a:solidFill>
                  <a:schemeClr val="tx1"/>
                </a:solidFill>
              </a:rPr>
              <a:t>and</a:t>
            </a:r>
          </a:p>
          <a:p>
            <a:pPr marL="171450" indent="-171450">
              <a:buFont typeface="Arial" panose="020B0604020202020204" pitchFamily="34" charset="0"/>
              <a:buChar char="•"/>
            </a:pPr>
            <a:r>
              <a:rPr lang="en-AU" sz="1200" dirty="0">
                <a:solidFill>
                  <a:schemeClr val="tx1"/>
                </a:solidFill>
              </a:rPr>
              <a:t>Sensitivity analysis, including any variation due to non-genuine </a:t>
            </a:r>
            <a:r>
              <a:rPr lang="en-AU" sz="1200" dirty="0" smtClean="0">
                <a:solidFill>
                  <a:schemeClr val="tx1"/>
                </a:solidFill>
              </a:rPr>
              <a:t>responses.</a:t>
            </a:r>
            <a:endParaRPr lang="en-AU" sz="1200" dirty="0">
              <a:solidFill>
                <a:schemeClr val="tx1"/>
              </a:solidFill>
            </a:endParaRPr>
          </a:p>
          <a:p>
            <a:r>
              <a:rPr lang="en-AU" sz="1200" dirty="0">
                <a:solidFill>
                  <a:schemeClr val="tx1"/>
                </a:solidFill>
              </a:rPr>
              <a:t>It will also include appendices that include: the survey questions, descriptive statistics, and the statistical analysis underpinning the results in this report</a:t>
            </a:r>
            <a:r>
              <a:rPr lang="en-AU" sz="1200" dirty="0" smtClean="0">
                <a:solidFill>
                  <a:schemeClr val="tx1"/>
                </a:solidFill>
              </a:rPr>
              <a:t>.</a:t>
            </a:r>
            <a:endParaRPr lang="en-AU" sz="1200" dirty="0">
              <a:solidFill>
                <a:schemeClr val="tx1"/>
              </a:solidFill>
            </a:endParaRPr>
          </a:p>
        </p:txBody>
      </p:sp>
      <p:sp>
        <p:nvSpPr>
          <p:cNvPr id="2" name="Title 1"/>
          <p:cNvSpPr>
            <a:spLocks noGrp="1"/>
          </p:cNvSpPr>
          <p:nvPr>
            <p:ph type="title"/>
          </p:nvPr>
        </p:nvSpPr>
        <p:spPr/>
        <p:txBody>
          <a:bodyPr/>
          <a:lstStyle/>
          <a:p>
            <a:r>
              <a:rPr lang="en-AU" dirty="0" smtClean="0"/>
              <a:t>Next steps</a:t>
            </a:r>
            <a:endParaRPr lang="en-AU" dirty="0"/>
          </a:p>
        </p:txBody>
      </p:sp>
    </p:spTree>
    <p:extLst>
      <p:ext uri="{BB962C8B-B14F-4D97-AF65-F5344CB8AC3E}">
        <p14:creationId xmlns:p14="http://schemas.microsoft.com/office/powerpoint/2010/main" val="1281039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3066344855"/>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7"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300821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40</a:t>
            </a:fld>
            <a:endParaRPr lang="en-AU"/>
          </a:p>
        </p:txBody>
      </p:sp>
      <p:sp>
        <p:nvSpPr>
          <p:cNvPr id="5" name="Text Placeholder 4"/>
          <p:cNvSpPr>
            <a:spLocks noGrp="1"/>
          </p:cNvSpPr>
          <p:nvPr>
            <p:ph type="body" sz="quarter" idx="14"/>
          </p:nvPr>
        </p:nvSpPr>
        <p:spPr>
          <a:xfrm>
            <a:off x="479424" y="1259610"/>
            <a:ext cx="11233150" cy="4464050"/>
          </a:xfrm>
        </p:spPr>
        <p:txBody>
          <a:bodyPr numCol="1"/>
          <a:lstStyle/>
          <a:p>
            <a:pPr marL="285750" indent="-285750">
              <a:buFont typeface="Arial" panose="020B0604020202020204" pitchFamily="34" charset="0"/>
              <a:buChar char="•"/>
            </a:pPr>
            <a:r>
              <a:rPr lang="en-US" sz="1200" dirty="0">
                <a:solidFill>
                  <a:schemeClr val="tx1"/>
                </a:solidFill>
              </a:rPr>
              <a:t>AGL, 2020. Submission to AEMC consultation paper.</a:t>
            </a:r>
          </a:p>
          <a:p>
            <a:pPr marL="285750" indent="-285750">
              <a:buFont typeface="Arial" panose="020B0604020202020204" pitchFamily="34" charset="0"/>
              <a:buChar char="•"/>
            </a:pPr>
            <a:r>
              <a:rPr lang="en-US" sz="1200" dirty="0">
                <a:solidFill>
                  <a:schemeClr val="tx1"/>
                </a:solidFill>
              </a:rPr>
              <a:t>BETA, 2018. Electricity Information to Fit the Bill: Redesigning Bills to Support Consumer Engagement. The </a:t>
            </a:r>
            <a:r>
              <a:rPr lang="en-US" sz="1200" dirty="0" err="1">
                <a:solidFill>
                  <a:schemeClr val="tx1"/>
                </a:solidFill>
              </a:rPr>
              <a:t>Behavioural</a:t>
            </a:r>
            <a:r>
              <a:rPr lang="en-US" sz="1200" dirty="0">
                <a:solidFill>
                  <a:schemeClr val="tx1"/>
                </a:solidFill>
              </a:rPr>
              <a:t> Economics Team of the Australian </a:t>
            </a:r>
            <a:r>
              <a:rPr lang="en-US" sz="1200" dirty="0" smtClean="0">
                <a:solidFill>
                  <a:schemeClr val="tx1"/>
                </a:solidFill>
              </a:rPr>
              <a:t>Government</a:t>
            </a:r>
          </a:p>
          <a:p>
            <a:pPr marL="285750" indent="-285750">
              <a:buFont typeface="Arial" panose="020B0604020202020204" pitchFamily="34" charset="0"/>
              <a:buChar char="•"/>
            </a:pPr>
            <a:r>
              <a:rPr lang="en-US" sz="1200" dirty="0">
                <a:solidFill>
                  <a:schemeClr val="tx1"/>
                </a:solidFill>
              </a:rPr>
              <a:t>BETA, 2020. Improving Government Forms Better Practice Guide. The </a:t>
            </a:r>
            <a:r>
              <a:rPr lang="en-US" sz="1200" dirty="0" err="1">
                <a:solidFill>
                  <a:schemeClr val="tx1"/>
                </a:solidFill>
              </a:rPr>
              <a:t>Behavioural</a:t>
            </a:r>
            <a:r>
              <a:rPr lang="en-US" sz="1200" dirty="0">
                <a:solidFill>
                  <a:schemeClr val="tx1"/>
                </a:solidFill>
              </a:rPr>
              <a:t> Economics Team of the Australian Government</a:t>
            </a:r>
          </a:p>
          <a:p>
            <a:pPr marL="285750" indent="-285750">
              <a:buFont typeface="Arial" panose="020B0604020202020204" pitchFamily="34" charset="0"/>
              <a:buChar char="•"/>
            </a:pPr>
            <a:r>
              <a:rPr lang="en-US" sz="1200" dirty="0" err="1">
                <a:solidFill>
                  <a:schemeClr val="tx1"/>
                </a:solidFill>
              </a:rPr>
              <a:t>BEWorks</a:t>
            </a:r>
            <a:r>
              <a:rPr lang="en-US" sz="1200" dirty="0">
                <a:solidFill>
                  <a:schemeClr val="tx1"/>
                </a:solidFill>
              </a:rPr>
              <a:t>, 2016. Introduction to </a:t>
            </a:r>
            <a:r>
              <a:rPr lang="en-US" sz="1200" dirty="0" err="1">
                <a:solidFill>
                  <a:schemeClr val="tx1"/>
                </a:solidFill>
              </a:rPr>
              <a:t>Behavioural</a:t>
            </a:r>
            <a:r>
              <a:rPr lang="en-US" sz="1200" dirty="0">
                <a:solidFill>
                  <a:schemeClr val="tx1"/>
                </a:solidFill>
              </a:rPr>
              <a:t> Economics for CDM, Applications and Best Practices for Bill Design. Toronto</a:t>
            </a:r>
            <a:endParaRPr lang="en-AU" sz="1200" dirty="0">
              <a:solidFill>
                <a:schemeClr val="tx1"/>
              </a:solidFill>
            </a:endParaRPr>
          </a:p>
          <a:p>
            <a:pPr marL="285750" indent="-285750">
              <a:buFont typeface="Arial" panose="020B0604020202020204" pitchFamily="34" charset="0"/>
              <a:buChar char="•"/>
            </a:pPr>
            <a:r>
              <a:rPr lang="en-AU" sz="1200" dirty="0">
                <a:solidFill>
                  <a:schemeClr val="tx1"/>
                </a:solidFill>
              </a:rPr>
              <a:t>Ergon Energy, </a:t>
            </a:r>
            <a:r>
              <a:rPr lang="en-US" sz="1200" dirty="0">
                <a:solidFill>
                  <a:schemeClr val="tx1"/>
                </a:solidFill>
              </a:rPr>
              <a:t>2020. Submission to AEMC consultation paper.</a:t>
            </a:r>
          </a:p>
          <a:p>
            <a:pPr marL="285750" indent="-285750">
              <a:buFont typeface="Arial" panose="020B0604020202020204" pitchFamily="34" charset="0"/>
              <a:buChar char="•"/>
            </a:pPr>
            <a:r>
              <a:rPr lang="en-US" sz="1200" dirty="0">
                <a:solidFill>
                  <a:schemeClr val="tx1"/>
                </a:solidFill>
              </a:rPr>
              <a:t>EWON, EWOV, EWOQ and EWOSA, 2020. AEMC Consultation Paper – Billing contents and billing requirements. Joint submission by the Energy and Water Ombudsmen of: New South Wales (EWON), South Australia (EWOSA), Queensland (EWOQ) and Victoria (EWOV).</a:t>
            </a:r>
            <a:endParaRPr lang="en-AU" sz="1200" dirty="0">
              <a:solidFill>
                <a:schemeClr val="tx1"/>
              </a:solidFill>
            </a:endParaRPr>
          </a:p>
        </p:txBody>
      </p:sp>
      <p:sp>
        <p:nvSpPr>
          <p:cNvPr id="2" name="Title 1"/>
          <p:cNvSpPr>
            <a:spLocks noGrp="1"/>
          </p:cNvSpPr>
          <p:nvPr>
            <p:ph type="title"/>
          </p:nvPr>
        </p:nvSpPr>
        <p:spPr/>
        <p:txBody>
          <a:bodyPr/>
          <a:lstStyle/>
          <a:p>
            <a:r>
              <a:rPr lang="en-AU" dirty="0" smtClean="0"/>
              <a:t>References</a:t>
            </a:r>
            <a:endParaRPr lang="en-AU" dirty="0"/>
          </a:p>
        </p:txBody>
      </p:sp>
    </p:spTree>
    <p:extLst>
      <p:ext uri="{BB962C8B-B14F-4D97-AF65-F5344CB8AC3E}">
        <p14:creationId xmlns:p14="http://schemas.microsoft.com/office/powerpoint/2010/main" val="262483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053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95843" y="2809775"/>
            <a:ext cx="529208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Commonwealth of Australia 2021</a:t>
            </a:r>
            <a:endParaRPr kumimoji="0" lang="en-AU" altLang="en-US" sz="1100" b="0" i="0" u="none" strike="noStrike" cap="none" normalizeH="0" baseline="0" dirty="0" smtClean="0">
              <a:ln>
                <a:noFill/>
              </a:ln>
              <a:solidFill>
                <a:schemeClr val="accent5"/>
              </a:solidFill>
              <a:effectLst/>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ISBN 978-1-925364-74-3 </a:t>
            </a:r>
            <a:r>
              <a:rPr lang="en-US"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Improving energy bills: interim </a:t>
            </a:r>
            <a:r>
              <a:rPr lang="en-US" alt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report</a:t>
            </a:r>
            <a:endParaRPr kumimoji="0" lang="en-AU" altLang="en-US" sz="1100" b="0" i="0" u="none" strike="noStrike" cap="none" normalizeH="0" baseline="0" dirty="0" smtClean="0">
              <a:ln>
                <a:noFill/>
              </a:ln>
              <a:solidFill>
                <a:schemeClr val="accent5">
                  <a:lumMod val="20000"/>
                  <a:lumOff val="8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Copyright Notice</a:t>
            </a:r>
            <a:endParaRPr kumimoji="0" lang="en-AU" altLang="en-US" sz="1100" b="0" i="0" u="none" strike="noStrike" cap="none" normalizeH="0" baseline="0" dirty="0" smtClean="0">
              <a:ln>
                <a:noFill/>
              </a:ln>
              <a:solidFill>
                <a:schemeClr val="accent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accent5">
                    <a:lumMod val="20000"/>
                    <a:lumOff val="80000"/>
                  </a:schemeClr>
                </a:solidFill>
                <a:effectLst/>
                <a:latin typeface="Helvetica" panose="020B0604020202020204" pitchFamily="34" charset="0"/>
                <a:ea typeface="Times New Roman" panose="02020603050405020304" pitchFamily="18" charset="0"/>
                <a:cs typeface="Times New Roman" panose="02020603050405020304" pitchFamily="18" charset="0"/>
              </a:rPr>
              <a:t>With the exception of the Commonwealth Coat of Arms, this work is licensed under a Creative Commons Attribution 4.0 International license (CC BY 4.0) (</a:t>
            </a: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https://creativecommons.org/licenses/by/4.0/</a:t>
            </a:r>
            <a:r>
              <a:rPr kumimoji="0" lang="en-AU" altLang="en-US" sz="1100" b="0" i="0" u="none" strike="noStrike" cap="none" normalizeH="0" baseline="0" dirty="0" smtClean="0">
                <a:ln>
                  <a:noFill/>
                </a:ln>
                <a:solidFill>
                  <a:schemeClr val="accent5">
                    <a:lumMod val="20000"/>
                    <a:lumOff val="80000"/>
                  </a:schemeClr>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0" i="0" u="none" strike="noStrike" cap="none" normalizeH="0" baseline="0" dirty="0" smtClean="0">
              <a:ln>
                <a:noFill/>
              </a:ln>
              <a:solidFill>
                <a:schemeClr val="accent5">
                  <a:lumMod val="20000"/>
                  <a:lumOff val="8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tx1"/>
                </a:solidFill>
                <a:effectLst/>
                <a:latin typeface="Arial" panose="020B0604020202020204" pitchFamily="34" charset="0"/>
              </a:rPr>
              <a:t>…</a:t>
            </a:r>
          </a:p>
          <a:p>
            <a:pPr lvl="0" eaLnBrk="0" fontAlgn="base" hangingPunct="0">
              <a:spcBef>
                <a:spcPct val="0"/>
              </a:spcBef>
              <a:spcAft>
                <a:spcPct val="0"/>
              </a:spcAft>
            </a:pPr>
            <a:endPar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Third </a:t>
            </a:r>
            <a:r>
              <a:rPr lang="en-AU" altLang="en-US" sz="1100" b="1" dirty="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party copyright</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Wherever a third party holds copyright in this material, the copyright remains with that party. Their permission may be required to use the material. Please contact them directly.</a:t>
            </a:r>
            <a:endParaRPr lang="en-AU" altLang="en-US" sz="1100" dirty="0">
              <a:solidFill>
                <a:schemeClr val="accent5">
                  <a:lumMod val="20000"/>
                  <a:lumOff val="80000"/>
                </a:schemeClr>
              </a:solidFill>
            </a:endParaRPr>
          </a:p>
          <a:p>
            <a:pPr lvl="0" eaLnBrk="0" fontAlgn="base" hangingPunct="0">
              <a:spcBef>
                <a:spcPct val="0"/>
              </a:spcBef>
              <a:spcAft>
                <a:spcPct val="0"/>
              </a:spcAft>
            </a:pPr>
            <a:endPar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Attribution</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This publication should be attributed as follows: </a:t>
            </a:r>
            <a:endParaRPr lang="en-AU" altLang="en-US" sz="1100" dirty="0">
              <a:solidFill>
                <a:schemeClr val="accent5">
                  <a:lumMod val="20000"/>
                  <a:lumOff val="80000"/>
                </a:schemeClr>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a:t>
            </a:r>
            <a:r>
              <a:rPr lang="en-AU" alt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Commonwealth </a:t>
            </a: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of Australia, Department of the Prime Minister and Cabinet, </a:t>
            </a:r>
            <a:r>
              <a:rPr lang="en-US" altLang="en-US" sz="1100" i="1"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Improving energy bills: interim report </a:t>
            </a: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a:t>
            </a:r>
            <a:endParaRPr lang="en-AU" altLang="en-US" sz="1100" dirty="0">
              <a:solidFill>
                <a:schemeClr val="accent5">
                  <a:lumMod val="20000"/>
                  <a:lumOff val="80000"/>
                </a:schemeClr>
              </a:solidFill>
            </a:endParaRPr>
          </a:p>
        </p:txBody>
      </p:sp>
      <p:pic>
        <p:nvPicPr>
          <p:cNvPr id="4" name="Picture 3" descr="Copyright logo" title="Creative commons"/>
          <p:cNvPicPr/>
          <p:nvPr/>
        </p:nvPicPr>
        <p:blipFill>
          <a:blip r:embed="rId3" cstate="print">
            <a:extLst>
              <a:ext uri="{28A0092B-C50C-407E-A947-70E740481C1C}">
                <a14:useLocalDpi xmlns:a14="http://schemas.microsoft.com/office/drawing/2010/main" val="0"/>
              </a:ext>
            </a:extLst>
          </a:blip>
          <a:stretch>
            <a:fillRect/>
          </a:stretch>
        </p:blipFill>
        <p:spPr>
          <a:xfrm>
            <a:off x="495843" y="4138254"/>
            <a:ext cx="770890" cy="307340"/>
          </a:xfrm>
          <a:prstGeom prst="rect">
            <a:avLst/>
          </a:prstGeom>
        </p:spPr>
      </p:pic>
      <p:sp>
        <p:nvSpPr>
          <p:cNvPr id="6" name="Rectangle 3"/>
          <p:cNvSpPr>
            <a:spLocks noChangeArrowheads="1"/>
          </p:cNvSpPr>
          <p:nvPr/>
        </p:nvSpPr>
        <p:spPr bwMode="auto">
          <a:xfrm>
            <a:off x="6095828" y="2838250"/>
            <a:ext cx="558035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Use </a:t>
            </a:r>
            <a:r>
              <a:rPr lang="en-AU" altLang="en-US" sz="1100" b="1" dirty="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of the Coat of Arms</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Helvetica" panose="020B0604020202020204" pitchFamily="34" charset="0"/>
              </a:rPr>
              <a:t>The terms under which the Coat of Arms can be used are detailed on the following website: </a:t>
            </a:r>
            <a:r>
              <a:rPr lang="en-US" altLang="en-US" sz="1100" b="1" dirty="0">
                <a:solidFill>
                  <a:srgbClr val="20B9A3"/>
                </a:solidFill>
                <a:latin typeface="Helvetica" panose="020B0604020202020204" pitchFamily="34" charset="0"/>
                <a:ea typeface="Times New Roman" panose="02020603050405020304" pitchFamily="18" charset="0"/>
                <a:cs typeface="Helvetica" panose="020B0604020202020204" pitchFamily="34" charset="0"/>
              </a:rPr>
              <a:t>https://pmc.gov.au/cca </a:t>
            </a:r>
          </a:p>
          <a:p>
            <a:pPr lvl="0" eaLnBrk="0" fontAlgn="base" hangingPunct="0">
              <a:spcBef>
                <a:spcPct val="0"/>
              </a:spcBef>
              <a:spcAft>
                <a:spcPct val="0"/>
              </a:spcAft>
            </a:pPr>
            <a:endParaRPr lang="en-US" altLang="en-US" sz="1100" b="1" dirty="0" smtClean="0">
              <a:solidFill>
                <a:schemeClr val="accent5"/>
              </a:solidFill>
              <a:latin typeface="Helvetica" panose="020B0604020202020204" pitchFamily="34" charset="0"/>
              <a:ea typeface="Times New Roman" panose="02020603050405020304" pitchFamily="18" charset="0"/>
              <a:cs typeface="Helvetica" panose="020B0604020202020204" pitchFamily="34" charset="0"/>
            </a:endParaRPr>
          </a:p>
          <a:p>
            <a:pPr lvl="0" eaLnBrk="0" fontAlgn="base" hangingPunct="0">
              <a:spcBef>
                <a:spcPct val="0"/>
              </a:spcBef>
              <a:spcAft>
                <a:spcPct val="0"/>
              </a:spcAft>
            </a:pPr>
            <a:r>
              <a:rPr lang="en-US" altLang="en-US" sz="1100" b="1" dirty="0" smtClean="0">
                <a:solidFill>
                  <a:schemeClr val="accent5"/>
                </a:solidFill>
                <a:latin typeface="Helvetica" panose="020B0604020202020204" pitchFamily="34" charset="0"/>
                <a:ea typeface="Times New Roman" panose="02020603050405020304" pitchFamily="18" charset="0"/>
                <a:cs typeface="Helvetica" panose="020B0604020202020204" pitchFamily="34" charset="0"/>
              </a:rPr>
              <a:t>Other </a:t>
            </a:r>
            <a:r>
              <a:rPr lang="en-US" altLang="en-US" sz="1100" b="1" dirty="0">
                <a:solidFill>
                  <a:schemeClr val="accent5"/>
                </a:solidFill>
                <a:latin typeface="Helvetica" panose="020B0604020202020204" pitchFamily="34" charset="0"/>
                <a:ea typeface="Times New Roman" panose="02020603050405020304" pitchFamily="18" charset="0"/>
                <a:cs typeface="Helvetica" panose="020B0604020202020204" pitchFamily="34" charset="0"/>
              </a:rPr>
              <a:t>uses</a:t>
            </a:r>
          </a:p>
          <a:p>
            <a:pPr eaLnBrk="0" fontAlgn="base" hangingPunct="0">
              <a:spcBef>
                <a:spcPct val="0"/>
              </a:spcBef>
              <a:spcAft>
                <a:spcPct val="0"/>
              </a:spcAft>
            </a:pPr>
            <a:r>
              <a:rPr 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Enquiries </a:t>
            </a: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regarding this license and any other use of this document are welcome at: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Managing Director</a:t>
            </a:r>
          </a:p>
          <a:p>
            <a:pPr lvl="1" eaLnBrk="0" fontAlgn="base" hangingPunct="0">
              <a:spcBef>
                <a:spcPct val="0"/>
              </a:spcBef>
              <a:spcAft>
                <a:spcPct val="0"/>
              </a:spcAft>
            </a:pPr>
            <a:r>
              <a:rPr lang="en-US" sz="1100" dirty="0" err="1">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Behavioural</a:t>
            </a: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Economics Team of the Australian Government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Department of the Prime Minister and Cabinet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1 National Circuit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Barton ACT 2600</a:t>
            </a:r>
          </a:p>
          <a:p>
            <a:pPr lvl="1"/>
            <a:r>
              <a:rPr lang="en-AU" sz="1100" dirty="0" smtClean="0">
                <a:solidFill>
                  <a:srgbClr val="20B9A3">
                    <a:lumMod val="20000"/>
                    <a:lumOff val="80000"/>
                  </a:srgbClr>
                </a:solidFill>
              </a:rPr>
              <a:t>Email: </a:t>
            </a:r>
            <a:r>
              <a:rPr lang="en-AU" sz="1100" b="1" dirty="0" smtClean="0">
                <a:solidFill>
                  <a:srgbClr val="20B9A3"/>
                </a:solidFill>
              </a:rPr>
              <a:t>beta@pmc.gov.au</a:t>
            </a:r>
            <a:endParaRPr lang="en-AU" sz="1100" dirty="0">
              <a:solidFill>
                <a:srgbClr val="20B9A3"/>
              </a:solidFill>
            </a:endParaRPr>
          </a:p>
          <a:p>
            <a:pPr lvl="0"/>
            <a:endParaRPr lang="en-US" sz="1100" dirty="0">
              <a:solidFill>
                <a:srgbClr val="20B9A3"/>
              </a:solidFill>
            </a:endParaRPr>
          </a:p>
          <a:p>
            <a:pPr lvl="0"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The views expressed in this paper are those of the authors and do not necessarily reflect those of the Department of the Prime Minister and Cabinet or the Australian Government.</a:t>
            </a:r>
          </a:p>
          <a:p>
            <a:pPr lvl="0"/>
            <a:endParaRPr lang="en-AU" sz="1100" dirty="0" smtClean="0">
              <a:solidFill>
                <a:srgbClr val="20B9A3"/>
              </a:solidFill>
            </a:endParaRPr>
          </a:p>
          <a:p>
            <a:pPr lvl="0"/>
            <a:r>
              <a:rPr lang="en-AU" sz="1100" dirty="0">
                <a:solidFill>
                  <a:srgbClr val="20B9A3">
                    <a:lumMod val="20000"/>
                    <a:lumOff val="80000"/>
                  </a:srgbClr>
                </a:solidFill>
              </a:rPr>
              <a:t>Media enquiries </a:t>
            </a:r>
            <a:r>
              <a:rPr lang="en-AU" sz="1100" b="1" dirty="0">
                <a:solidFill>
                  <a:srgbClr val="20B9A3"/>
                </a:solidFill>
              </a:rPr>
              <a:t>media@pmc.gov.au</a:t>
            </a:r>
            <a:endParaRPr lang="en-AU" sz="1100" dirty="0" smtClean="0">
              <a:solidFill>
                <a:srgbClr val="20B9A3"/>
              </a:solidFill>
            </a:endParaRPr>
          </a:p>
          <a:p>
            <a:pPr lvl="0" eaLnBrk="0" fontAlgn="base" hangingPunct="0">
              <a:spcBef>
                <a:spcPct val="0"/>
              </a:spcBef>
              <a:spcAft>
                <a:spcPct val="0"/>
              </a:spcAft>
            </a:pPr>
            <a:r>
              <a:rPr lang="en-AU" sz="1100" dirty="0">
                <a:solidFill>
                  <a:srgbClr val="20B9A3">
                    <a:lumMod val="20000"/>
                    <a:lumOff val="80000"/>
                  </a:srgbClr>
                </a:solidFill>
              </a:rPr>
              <a:t>Find out </a:t>
            </a:r>
            <a:r>
              <a:rPr lang="en-AU" sz="1100" dirty="0" smtClean="0">
                <a:solidFill>
                  <a:srgbClr val="20B9A3">
                    <a:lumMod val="20000"/>
                    <a:lumOff val="80000"/>
                  </a:srgbClr>
                </a:solidFill>
              </a:rPr>
              <a:t>more: </a:t>
            </a:r>
            <a:r>
              <a:rPr lang="en-AU" sz="1100" b="1" dirty="0">
                <a:solidFill>
                  <a:srgbClr val="20B9A3"/>
                </a:solidFill>
              </a:rPr>
              <a:t>pmc.gov.au/beta</a:t>
            </a:r>
            <a:endParaRPr kumimoji="0" lang="en-AU" altLang="en-US" sz="1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4542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673522"/>
            <a:ext cx="11233150" cy="664797"/>
          </a:xfrm>
        </p:spPr>
        <p:txBody>
          <a:bodyPr/>
          <a:lstStyle/>
          <a:p>
            <a:r>
              <a:rPr lang="en-AU" dirty="0" smtClean="0"/>
              <a:t>Appendix: Bill designs</a:t>
            </a:r>
            <a:endParaRPr lang="en-AU" dirty="0"/>
          </a:p>
        </p:txBody>
      </p:sp>
      <p:sp>
        <p:nvSpPr>
          <p:cNvPr id="3" name="Slide Number Placeholder 2"/>
          <p:cNvSpPr>
            <a:spLocks noGrp="1"/>
          </p:cNvSpPr>
          <p:nvPr>
            <p:ph type="sldNum" sz="quarter" idx="10"/>
          </p:nvPr>
        </p:nvSpPr>
        <p:spPr/>
        <p:txBody>
          <a:bodyPr/>
          <a:lstStyle/>
          <a:p>
            <a:fld id="{7146FAA3-5F10-EC41-882E-FB4187E570D3}" type="slidenum">
              <a:rPr lang="en-AU" smtClean="0"/>
              <a:pPr/>
              <a:t>43</a:t>
            </a:fld>
            <a:endParaRPr lang="en-AU"/>
          </a:p>
        </p:txBody>
      </p:sp>
      <p:sp>
        <p:nvSpPr>
          <p:cNvPr id="4" name="Text Placeholder 3"/>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661374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44</a:t>
            </a:fld>
            <a:endParaRPr lang="en-AU"/>
          </a:p>
        </p:txBody>
      </p:sp>
      <p:sp>
        <p:nvSpPr>
          <p:cNvPr id="4" name="Text Placeholder 3"/>
          <p:cNvSpPr>
            <a:spLocks noGrp="1"/>
          </p:cNvSpPr>
          <p:nvPr>
            <p:ph type="body" sz="quarter" idx="11"/>
          </p:nvPr>
        </p:nvSpPr>
        <p:spPr>
          <a:xfrm>
            <a:off x="479425" y="2924175"/>
            <a:ext cx="11145128" cy="2172390"/>
          </a:xfrm>
        </p:spPr>
        <p:txBody>
          <a:bodyPr/>
          <a:lstStyle/>
          <a:p>
            <a:r>
              <a:rPr lang="en-US" sz="1600" dirty="0"/>
              <a:t>Trial 1 investigated whether the length and layout of the bill impacts comprehension. We used bills of varying lengths and layouts to determine if providing additional information causes information overload. </a:t>
            </a:r>
          </a:p>
          <a:p>
            <a:r>
              <a:rPr lang="en-US" sz="1600" dirty="0"/>
              <a:t>Trial 1 had the following arms:</a:t>
            </a:r>
          </a:p>
          <a:p>
            <a:pPr marL="285750" indent="-285750">
              <a:buFont typeface="Arial" panose="020B0604020202020204" pitchFamily="34" charset="0"/>
              <a:buChar char="•"/>
            </a:pPr>
            <a:r>
              <a:rPr lang="en-US" sz="1600" dirty="0"/>
              <a:t>Control (C) = Comprehensive bill</a:t>
            </a:r>
          </a:p>
          <a:p>
            <a:pPr marL="285750" indent="-285750">
              <a:buFont typeface="Arial" panose="020B0604020202020204" pitchFamily="34" charset="0"/>
              <a:buChar char="•"/>
            </a:pPr>
            <a:r>
              <a:rPr lang="en-US" sz="1600" dirty="0"/>
              <a:t>Treatment 1 (T1) = Structured bill</a:t>
            </a:r>
          </a:p>
          <a:p>
            <a:pPr marL="285750" indent="-285750">
              <a:buFont typeface="Arial" panose="020B0604020202020204" pitchFamily="34" charset="0"/>
              <a:buChar char="•"/>
            </a:pPr>
            <a:r>
              <a:rPr lang="en-US" sz="1600" dirty="0"/>
              <a:t>Treatment 2 (T2) = Simple email bill with link to additional information</a:t>
            </a:r>
          </a:p>
          <a:p>
            <a:pPr marL="285750" indent="-285750">
              <a:buFont typeface="Arial" panose="020B0604020202020204" pitchFamily="34" charset="0"/>
              <a:buChar char="•"/>
            </a:pPr>
            <a:r>
              <a:rPr lang="en-US" sz="1600" dirty="0"/>
              <a:t>Treatment 3 (T3) = Basic bill with limited content.</a:t>
            </a:r>
            <a:endParaRPr lang="en-AU" sz="1600" dirty="0"/>
          </a:p>
        </p:txBody>
      </p:sp>
      <p:sp>
        <p:nvSpPr>
          <p:cNvPr id="2" name="Title 1"/>
          <p:cNvSpPr>
            <a:spLocks noGrp="1"/>
          </p:cNvSpPr>
          <p:nvPr>
            <p:ph type="title"/>
          </p:nvPr>
        </p:nvSpPr>
        <p:spPr>
          <a:xfrm>
            <a:off x="479425" y="1673522"/>
            <a:ext cx="11233150" cy="664797"/>
          </a:xfrm>
        </p:spPr>
        <p:txBody>
          <a:bodyPr/>
          <a:lstStyle/>
          <a:p>
            <a:r>
              <a:rPr lang="en-AU" dirty="0"/>
              <a:t>Group A: Trial 1 (Length and layout)</a:t>
            </a:r>
          </a:p>
        </p:txBody>
      </p:sp>
    </p:spTree>
    <p:extLst>
      <p:ext uri="{BB962C8B-B14F-4D97-AF65-F5344CB8AC3E}">
        <p14:creationId xmlns:p14="http://schemas.microsoft.com/office/powerpoint/2010/main" val="1304931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Control (C) = Comprehensive bill</a:t>
            </a:r>
          </a:p>
        </p:txBody>
      </p:sp>
      <p:sp>
        <p:nvSpPr>
          <p:cNvPr id="3" name="Slide Number Placeholder 2"/>
          <p:cNvSpPr>
            <a:spLocks noGrp="1"/>
          </p:cNvSpPr>
          <p:nvPr>
            <p:ph type="sldNum" sz="quarter" idx="12"/>
          </p:nvPr>
        </p:nvSpPr>
        <p:spPr/>
        <p:txBody>
          <a:bodyPr/>
          <a:lstStyle/>
          <a:p>
            <a:fld id="{0500C9E6-702F-A843-8A04-80C500C6891A}" type="slidenum">
              <a:rPr lang="en-AU" smtClean="0"/>
              <a:t>45</a:t>
            </a:fld>
            <a:endParaRPr lang="en-AU"/>
          </a:p>
        </p:txBody>
      </p:sp>
      <p:sp>
        <p:nvSpPr>
          <p:cNvPr id="4" name="Text Placeholder 3"/>
          <p:cNvSpPr>
            <a:spLocks noGrp="1"/>
          </p:cNvSpPr>
          <p:nvPr>
            <p:ph type="body" sz="quarter" idx="13"/>
          </p:nvPr>
        </p:nvSpPr>
        <p:spPr/>
        <p:txBody>
          <a:bodyPr/>
          <a:lstStyle/>
          <a:p>
            <a:endParaRPr lang="en-AU"/>
          </a:p>
        </p:txBody>
      </p:sp>
      <p:pic>
        <p:nvPicPr>
          <p:cNvPr id="6" name="Picture 5"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6" y="1189979"/>
            <a:ext cx="3561523" cy="5040000"/>
          </a:xfrm>
          <a:prstGeom prst="rect">
            <a:avLst/>
          </a:prstGeom>
          <a:noFill/>
          <a:ln>
            <a:noFill/>
          </a:ln>
        </p:spPr>
      </p:pic>
      <p:pic>
        <p:nvPicPr>
          <p:cNvPr id="7" name="Picture 6" descr="Example of a paper bi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804" y="1189979"/>
            <a:ext cx="3561523" cy="5040000"/>
          </a:xfrm>
          <a:prstGeom prst="rect">
            <a:avLst/>
          </a:prstGeom>
          <a:noFill/>
          <a:ln>
            <a:noFill/>
          </a:ln>
        </p:spPr>
      </p:pic>
    </p:spTree>
    <p:extLst>
      <p:ext uri="{BB962C8B-B14F-4D97-AF65-F5344CB8AC3E}">
        <p14:creationId xmlns:p14="http://schemas.microsoft.com/office/powerpoint/2010/main" val="2897757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1 (T1) = </a:t>
            </a:r>
            <a:r>
              <a:rPr lang="en-US"/>
              <a:t>Structured </a:t>
            </a:r>
            <a:r>
              <a:rPr lang="en-US" dirty="0"/>
              <a:t>comprehensive</a:t>
            </a:r>
            <a:r>
              <a:rPr lang="en-US"/>
              <a:t> bill</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46</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3561523" cy="5040000"/>
          </a:xfrm>
          <a:prstGeom prst="rect">
            <a:avLst/>
          </a:prstGeom>
          <a:noFill/>
          <a:ln>
            <a:noFill/>
          </a:ln>
        </p:spPr>
      </p:pic>
      <p:pic>
        <p:nvPicPr>
          <p:cNvPr id="6" name="Picture 5" descr="Example of a paper bi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3851" y="1180902"/>
            <a:ext cx="3561523" cy="5040000"/>
          </a:xfrm>
          <a:prstGeom prst="rect">
            <a:avLst/>
          </a:prstGeom>
          <a:noFill/>
          <a:ln>
            <a:noFill/>
          </a:ln>
        </p:spPr>
      </p:pic>
      <p:pic>
        <p:nvPicPr>
          <p:cNvPr id="7" name="Picture 6" descr="Example of a paper bil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3213" y="1189979"/>
            <a:ext cx="3561523" cy="5040000"/>
          </a:xfrm>
          <a:prstGeom prst="rect">
            <a:avLst/>
          </a:prstGeom>
          <a:noFill/>
          <a:ln>
            <a:noFill/>
          </a:ln>
        </p:spPr>
      </p:pic>
    </p:spTree>
    <p:extLst>
      <p:ext uri="{BB962C8B-B14F-4D97-AF65-F5344CB8AC3E}">
        <p14:creationId xmlns:p14="http://schemas.microsoft.com/office/powerpoint/2010/main" val="4284170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US" dirty="0"/>
              <a:t>Treatment 2 (T2) = Simple email bill with link to additional information</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47</a:t>
            </a:fld>
            <a:endParaRPr lang="en-AU"/>
          </a:p>
        </p:txBody>
      </p:sp>
      <p:pic>
        <p:nvPicPr>
          <p:cNvPr id="12" name="Picture 11" descr="Example of a paper bill"/>
          <p:cNvPicPr/>
          <p:nvPr/>
        </p:nvPicPr>
        <p:blipFill rotWithShape="1">
          <a:blip r:embed="rId2" cstate="print">
            <a:extLst>
              <a:ext uri="{28A0092B-C50C-407E-A947-70E740481C1C}">
                <a14:useLocalDpi xmlns:a14="http://schemas.microsoft.com/office/drawing/2010/main" val="0"/>
              </a:ext>
            </a:extLst>
          </a:blip>
          <a:srcRect b="10222"/>
          <a:stretch/>
        </p:blipFill>
        <p:spPr bwMode="auto">
          <a:xfrm>
            <a:off x="479425" y="1402738"/>
            <a:ext cx="1961974" cy="4871549"/>
          </a:xfrm>
          <a:prstGeom prst="rect">
            <a:avLst/>
          </a:prstGeom>
          <a:noFill/>
          <a:ln w="28575">
            <a:solidFill>
              <a:schemeClr val="tx2"/>
            </a:solidFill>
          </a:ln>
        </p:spPr>
      </p:pic>
      <p:pic>
        <p:nvPicPr>
          <p:cNvPr id="13" name="Picture 12" descr="Example of a paper bill"/>
          <p:cNvPicPr/>
          <p:nvPr/>
        </p:nvPicPr>
        <p:blipFill>
          <a:blip r:embed="rId3">
            <a:extLst>
              <a:ext uri="{28A0092B-C50C-407E-A947-70E740481C1C}">
                <a14:useLocalDpi xmlns:a14="http://schemas.microsoft.com/office/drawing/2010/main" val="0"/>
              </a:ext>
            </a:extLst>
          </a:blip>
          <a:srcRect/>
          <a:stretch>
            <a:fillRect/>
          </a:stretch>
        </p:blipFill>
        <p:spPr bwMode="auto">
          <a:xfrm>
            <a:off x="5647332" y="1402738"/>
            <a:ext cx="3399130" cy="4871549"/>
          </a:xfrm>
          <a:prstGeom prst="rect">
            <a:avLst/>
          </a:prstGeom>
          <a:noFill/>
          <a:ln w="28575">
            <a:solidFill>
              <a:schemeClr val="tx2"/>
            </a:solidFill>
          </a:ln>
        </p:spPr>
      </p:pic>
      <p:pic>
        <p:nvPicPr>
          <p:cNvPr id="14" name="Picture 13" descr="Example of a bill on a phone"/>
          <p:cNvPicPr/>
          <p:nvPr/>
        </p:nvPicPr>
        <p:blipFill>
          <a:blip r:embed="rId4"/>
          <a:stretch>
            <a:fillRect/>
          </a:stretch>
        </p:blipFill>
        <p:spPr>
          <a:xfrm>
            <a:off x="2869615" y="1295337"/>
            <a:ext cx="2349500" cy="4978949"/>
          </a:xfrm>
          <a:prstGeom prst="rect">
            <a:avLst/>
          </a:prstGeom>
          <a:ln w="28575">
            <a:noFill/>
          </a:ln>
        </p:spPr>
      </p:pic>
    </p:spTree>
    <p:extLst>
      <p:ext uri="{BB962C8B-B14F-4D97-AF65-F5344CB8AC3E}">
        <p14:creationId xmlns:p14="http://schemas.microsoft.com/office/powerpoint/2010/main" val="3403734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3 (T3) = Basic bill with limited content</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48</a:t>
            </a:fld>
            <a:endParaRPr lang="en-AU"/>
          </a:p>
        </p:txBody>
      </p:sp>
      <p:sp>
        <p:nvSpPr>
          <p:cNvPr id="4" name="Text Placeholder 3"/>
          <p:cNvSpPr>
            <a:spLocks noGrp="1"/>
          </p:cNvSpPr>
          <p:nvPr>
            <p:ph type="body" sz="quarter" idx="13"/>
          </p:nvPr>
        </p:nvSpPr>
        <p:spPr/>
        <p:txBody>
          <a:bodyPr/>
          <a:lstStyle/>
          <a:p>
            <a:endParaRPr lang="en-AU" dirty="0"/>
          </a:p>
        </p:txBody>
      </p:sp>
      <p:pic>
        <p:nvPicPr>
          <p:cNvPr id="6" name="Picture 5"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3561558" cy="5040000"/>
          </a:xfrm>
          <a:prstGeom prst="rect">
            <a:avLst/>
          </a:prstGeom>
          <a:noFill/>
          <a:ln>
            <a:noFill/>
          </a:ln>
        </p:spPr>
      </p:pic>
      <p:pic>
        <p:nvPicPr>
          <p:cNvPr id="7" name="Picture 6" descr="Example of a paper bi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4197" y="1180902"/>
            <a:ext cx="3561558" cy="5040000"/>
          </a:xfrm>
          <a:prstGeom prst="rect">
            <a:avLst/>
          </a:prstGeom>
          <a:noFill/>
          <a:ln>
            <a:noFill/>
          </a:ln>
        </p:spPr>
      </p:pic>
    </p:spTree>
    <p:extLst>
      <p:ext uri="{BB962C8B-B14F-4D97-AF65-F5344CB8AC3E}">
        <p14:creationId xmlns:p14="http://schemas.microsoft.com/office/powerpoint/2010/main" val="2298351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673522"/>
            <a:ext cx="11233150" cy="664797"/>
          </a:xfrm>
        </p:spPr>
        <p:txBody>
          <a:bodyPr/>
          <a:lstStyle/>
          <a:p>
            <a:r>
              <a:rPr lang="en-AU" u="sng" dirty="0" smtClean="0"/>
              <a:t>Group A: Trial </a:t>
            </a:r>
            <a:r>
              <a:rPr lang="en-AU" u="sng" dirty="0"/>
              <a:t>2 (Reference price) </a:t>
            </a:r>
            <a:endParaRPr lang="en-AU" dirty="0"/>
          </a:p>
        </p:txBody>
      </p:sp>
      <p:sp>
        <p:nvSpPr>
          <p:cNvPr id="3" name="Slide Number Placeholder 2"/>
          <p:cNvSpPr>
            <a:spLocks noGrp="1"/>
          </p:cNvSpPr>
          <p:nvPr>
            <p:ph type="sldNum" sz="quarter" idx="10"/>
          </p:nvPr>
        </p:nvSpPr>
        <p:spPr/>
        <p:txBody>
          <a:bodyPr/>
          <a:lstStyle/>
          <a:p>
            <a:fld id="{7146FAA3-5F10-EC41-882E-FB4187E570D3}" type="slidenum">
              <a:rPr lang="en-AU" smtClean="0"/>
              <a:pPr/>
              <a:t>49</a:t>
            </a:fld>
            <a:endParaRPr lang="en-AU"/>
          </a:p>
        </p:txBody>
      </p:sp>
      <p:sp>
        <p:nvSpPr>
          <p:cNvPr id="4" name="Text Placeholder 3"/>
          <p:cNvSpPr>
            <a:spLocks noGrp="1"/>
          </p:cNvSpPr>
          <p:nvPr>
            <p:ph type="body" sz="quarter" idx="11"/>
          </p:nvPr>
        </p:nvSpPr>
        <p:spPr>
          <a:xfrm>
            <a:off x="479425" y="2924175"/>
            <a:ext cx="11233150" cy="2113399"/>
          </a:xfrm>
        </p:spPr>
        <p:txBody>
          <a:bodyPr/>
          <a:lstStyle/>
          <a:p>
            <a:r>
              <a:rPr lang="en-US" sz="1600" dirty="0"/>
              <a:t>Trial 2 tested the inclusion of the ‘reference price’ on the bill, to see whether consumers are sensitive to different reference price levels, and whether they would value the information on the bill. </a:t>
            </a:r>
            <a:r>
              <a:rPr lang="en-US" sz="1600"/>
              <a:t>A four-arm </a:t>
            </a:r>
            <a:r>
              <a:rPr lang="en-US" sz="1600" dirty="0"/>
              <a:t>trial to test reference price with the following groups:</a:t>
            </a:r>
          </a:p>
          <a:p>
            <a:pPr marL="285750" indent="-285750">
              <a:buFont typeface="Arial" panose="020B0604020202020204" pitchFamily="34" charset="0"/>
              <a:buChar char="•"/>
            </a:pPr>
            <a:r>
              <a:rPr lang="en-US" sz="1600" dirty="0"/>
              <a:t>Treatment 0 (T0) = Plan is “equal to the reference price”</a:t>
            </a:r>
          </a:p>
          <a:p>
            <a:pPr marL="285750" indent="-285750">
              <a:buFont typeface="Arial" panose="020B0604020202020204" pitchFamily="34" charset="0"/>
              <a:buChar char="•"/>
            </a:pPr>
            <a:r>
              <a:rPr lang="en-US" sz="1600" dirty="0"/>
              <a:t>Treatment 1 (T1) = Plan is “11% less than the reference price”</a:t>
            </a:r>
          </a:p>
          <a:p>
            <a:pPr marL="285750" indent="-285750">
              <a:buFont typeface="Arial" panose="020B0604020202020204" pitchFamily="34" charset="0"/>
              <a:buChar char="•"/>
            </a:pPr>
            <a:r>
              <a:rPr lang="en-US" sz="1600" dirty="0"/>
              <a:t>Treatment 2 (T2) = Plan is “22% less than the reference price”</a:t>
            </a:r>
          </a:p>
          <a:p>
            <a:pPr marL="285750" indent="-285750">
              <a:buFont typeface="Arial" panose="020B0604020202020204" pitchFamily="34" charset="0"/>
              <a:buChar char="•"/>
            </a:pPr>
            <a:r>
              <a:rPr lang="en-US" sz="1600" dirty="0"/>
              <a:t>Treatment 3 (T3) = Plan is “5% more than the reference price”</a:t>
            </a:r>
            <a:endParaRPr lang="en-AU" sz="1600" dirty="0"/>
          </a:p>
        </p:txBody>
      </p:sp>
    </p:spTree>
    <p:extLst>
      <p:ext uri="{BB962C8B-B14F-4D97-AF65-F5344CB8AC3E}">
        <p14:creationId xmlns:p14="http://schemas.microsoft.com/office/powerpoint/2010/main" val="316572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a:t>
            </a:fld>
            <a:endParaRPr lang="en-AU"/>
          </a:p>
        </p:txBody>
      </p:sp>
      <p:sp>
        <p:nvSpPr>
          <p:cNvPr id="44" name="Rectangle 43"/>
          <p:cNvSpPr/>
          <p:nvPr/>
        </p:nvSpPr>
        <p:spPr>
          <a:xfrm>
            <a:off x="1492592" y="6214930"/>
            <a:ext cx="10519867" cy="461665"/>
          </a:xfrm>
          <a:prstGeom prst="rect">
            <a:avLst/>
          </a:prstGeom>
          <a:ln w="28575">
            <a:noFill/>
          </a:ln>
        </p:spPr>
        <p:txBody>
          <a:bodyPr wrap="square">
            <a:spAutoFit/>
          </a:bodyPr>
          <a:lstStyle/>
          <a:p>
            <a:r>
              <a:rPr lang="en-AU" sz="1200" b="1" dirty="0">
                <a:solidFill>
                  <a:schemeClr val="tx2"/>
                </a:solidFill>
              </a:rPr>
              <a:t>Caveat: </a:t>
            </a:r>
            <a:r>
              <a:rPr lang="en-US" sz="1200" b="1" dirty="0">
                <a:solidFill>
                  <a:schemeClr val="tx2"/>
                </a:solidFill>
              </a:rPr>
              <a:t>The literature review sought to cover most of the key research relevant to identifying gaps in relation to energy bill contents and billing requirements but it was not a full systematic review </a:t>
            </a:r>
            <a:r>
              <a:rPr lang="en-US" sz="1200" b="1">
                <a:solidFill>
                  <a:schemeClr val="tx2"/>
                </a:solidFill>
              </a:rPr>
              <a:t>and </a:t>
            </a:r>
            <a:r>
              <a:rPr lang="en-US" sz="1200" b="1" dirty="0">
                <a:solidFill>
                  <a:schemeClr val="tx2"/>
                </a:solidFill>
              </a:rPr>
              <a:t>so</a:t>
            </a:r>
            <a:r>
              <a:rPr lang="en-US" sz="1200" b="1">
                <a:solidFill>
                  <a:schemeClr val="tx2"/>
                </a:solidFill>
              </a:rPr>
              <a:t> </a:t>
            </a:r>
            <a:r>
              <a:rPr lang="en-US" sz="1200" b="1" dirty="0">
                <a:solidFill>
                  <a:schemeClr val="tx2"/>
                </a:solidFill>
              </a:rPr>
              <a:t>does not claim </a:t>
            </a:r>
            <a:r>
              <a:rPr lang="en-US" sz="1200" b="1">
                <a:solidFill>
                  <a:schemeClr val="tx2"/>
                </a:solidFill>
              </a:rPr>
              <a:t>to be comprehensive.</a:t>
            </a:r>
            <a:endParaRPr lang="en-US" sz="1200" b="1" dirty="0">
              <a:solidFill>
                <a:schemeClr val="tx2"/>
              </a:solidFill>
            </a:endParaRPr>
          </a:p>
        </p:txBody>
      </p:sp>
      <p:grpSp>
        <p:nvGrpSpPr>
          <p:cNvPr id="54" name="Group 53" descr="Infographic Tag"/>
          <p:cNvGrpSpPr/>
          <p:nvPr/>
        </p:nvGrpSpPr>
        <p:grpSpPr>
          <a:xfrm>
            <a:off x="1177880" y="627485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55"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56" name="Group 55"/>
            <p:cNvGrpSpPr/>
            <p:nvPr/>
          </p:nvGrpSpPr>
          <p:grpSpPr>
            <a:xfrm>
              <a:off x="9151509" y="6077685"/>
              <a:ext cx="42051" cy="182037"/>
              <a:chOff x="9955172" y="6297400"/>
              <a:chExt cx="42051" cy="182037"/>
            </a:xfrm>
            <a:grpFill/>
          </p:grpSpPr>
          <p:sp>
            <p:nvSpPr>
              <p:cNvPr id="57"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58"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43" name="Rectangle 42" descr="Grey Background"/>
          <p:cNvSpPr/>
          <p:nvPr/>
        </p:nvSpPr>
        <p:spPr>
          <a:xfrm>
            <a:off x="7998457" y="429020"/>
            <a:ext cx="3899446" cy="57859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26" name="Oval 25"/>
          <p:cNvSpPr/>
          <p:nvPr/>
        </p:nvSpPr>
        <p:spPr>
          <a:xfrm>
            <a:off x="8145396" y="3411785"/>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3</a:t>
            </a:r>
            <a:endParaRPr lang="en-AU" b="1" dirty="0">
              <a:solidFill>
                <a:schemeClr val="accent1"/>
              </a:solidFill>
            </a:endParaRPr>
          </a:p>
        </p:txBody>
      </p:sp>
      <p:sp>
        <p:nvSpPr>
          <p:cNvPr id="35" name="Oval 34"/>
          <p:cNvSpPr/>
          <p:nvPr/>
        </p:nvSpPr>
        <p:spPr>
          <a:xfrm>
            <a:off x="8145396" y="2294194"/>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2</a:t>
            </a:r>
            <a:endParaRPr lang="en-AU" b="1" dirty="0">
              <a:solidFill>
                <a:schemeClr val="accent1"/>
              </a:solidFill>
            </a:endParaRPr>
          </a:p>
        </p:txBody>
      </p:sp>
      <p:sp>
        <p:nvSpPr>
          <p:cNvPr id="33" name="Oval 32"/>
          <p:cNvSpPr/>
          <p:nvPr/>
        </p:nvSpPr>
        <p:spPr>
          <a:xfrm>
            <a:off x="8145396" y="1464966"/>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1</a:t>
            </a:r>
            <a:endParaRPr lang="en-AU" b="1" dirty="0">
              <a:solidFill>
                <a:schemeClr val="accent1"/>
              </a:solidFill>
            </a:endParaRPr>
          </a:p>
        </p:txBody>
      </p:sp>
      <p:grpSp>
        <p:nvGrpSpPr>
          <p:cNvPr id="24" name="Group 23" descr="Document Search infographic"/>
          <p:cNvGrpSpPr/>
          <p:nvPr/>
        </p:nvGrpSpPr>
        <p:grpSpPr>
          <a:xfrm>
            <a:off x="8253586" y="589020"/>
            <a:ext cx="648000" cy="648000"/>
            <a:chOff x="8170758" y="1279714"/>
            <a:chExt cx="720000" cy="720000"/>
          </a:xfrm>
        </p:grpSpPr>
        <p:sp>
          <p:nvSpPr>
            <p:cNvPr id="23" name="Oval 22"/>
            <p:cNvSpPr/>
            <p:nvPr/>
          </p:nvSpPr>
          <p:spPr>
            <a:xfrm>
              <a:off x="8170758" y="127971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44"/>
            <p:cNvGrpSpPr/>
            <p:nvPr/>
          </p:nvGrpSpPr>
          <p:grpSpPr>
            <a:xfrm>
              <a:off x="8334702" y="1395239"/>
              <a:ext cx="449263" cy="450851"/>
              <a:chOff x="6535738" y="5341938"/>
              <a:chExt cx="449263" cy="450851"/>
            </a:xfrm>
          </p:grpSpPr>
          <p:sp>
            <p:nvSpPr>
              <p:cNvPr id="46" name="Line 247"/>
              <p:cNvSpPr>
                <a:spLocks noChangeShapeType="1"/>
              </p:cNvSpPr>
              <p:nvPr/>
            </p:nvSpPr>
            <p:spPr bwMode="auto">
              <a:xfrm>
                <a:off x="6594476" y="5459413"/>
                <a:ext cx="87313"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Line 248"/>
              <p:cNvSpPr>
                <a:spLocks noChangeShapeType="1"/>
              </p:cNvSpPr>
              <p:nvPr/>
            </p:nvSpPr>
            <p:spPr bwMode="auto">
              <a:xfrm>
                <a:off x="6594476" y="5518151"/>
                <a:ext cx="155575"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Line 249"/>
              <p:cNvSpPr>
                <a:spLocks noChangeShapeType="1"/>
              </p:cNvSpPr>
              <p:nvPr/>
            </p:nvSpPr>
            <p:spPr bwMode="auto">
              <a:xfrm>
                <a:off x="6594476" y="5576888"/>
                <a:ext cx="117475"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Line 250"/>
              <p:cNvSpPr>
                <a:spLocks noChangeShapeType="1"/>
              </p:cNvSpPr>
              <p:nvPr/>
            </p:nvSpPr>
            <p:spPr bwMode="auto">
              <a:xfrm>
                <a:off x="6594476" y="5635626"/>
                <a:ext cx="96838"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Oval 251"/>
              <p:cNvSpPr>
                <a:spLocks noChangeArrowheads="1"/>
              </p:cNvSpPr>
              <p:nvPr/>
            </p:nvSpPr>
            <p:spPr bwMode="auto">
              <a:xfrm>
                <a:off x="6789738" y="5597526"/>
                <a:ext cx="150813" cy="146050"/>
              </a:xfrm>
              <a:prstGeom prst="ellipse">
                <a:avLst/>
              </a:pr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Line 252"/>
              <p:cNvSpPr>
                <a:spLocks noChangeShapeType="1"/>
              </p:cNvSpPr>
              <p:nvPr/>
            </p:nvSpPr>
            <p:spPr bwMode="auto">
              <a:xfrm>
                <a:off x="6916738" y="5724526"/>
                <a:ext cx="68263" cy="68263"/>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253"/>
              <p:cNvSpPr>
                <a:spLocks/>
              </p:cNvSpPr>
              <p:nvPr/>
            </p:nvSpPr>
            <p:spPr bwMode="auto">
              <a:xfrm>
                <a:off x="6535738" y="5341938"/>
                <a:ext cx="312738" cy="411163"/>
              </a:xfrm>
              <a:custGeom>
                <a:avLst/>
                <a:gdLst>
                  <a:gd name="T0" fmla="*/ 148 w 197"/>
                  <a:gd name="T1" fmla="*/ 259 h 259"/>
                  <a:gd name="T2" fmla="*/ 0 w 197"/>
                  <a:gd name="T3" fmla="*/ 259 h 259"/>
                  <a:gd name="T4" fmla="*/ 0 w 197"/>
                  <a:gd name="T5" fmla="*/ 0 h 259"/>
                  <a:gd name="T6" fmla="*/ 135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5" y="0"/>
                    </a:lnTo>
                    <a:lnTo>
                      <a:pt x="197" y="62"/>
                    </a:lnTo>
                    <a:lnTo>
                      <a:pt x="197" y="130"/>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Freeform 254"/>
              <p:cNvSpPr>
                <a:spLocks/>
              </p:cNvSpPr>
              <p:nvPr/>
            </p:nvSpPr>
            <p:spPr bwMode="auto">
              <a:xfrm>
                <a:off x="6750051" y="53419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19" name="Rectangle 18"/>
          <p:cNvSpPr/>
          <p:nvPr/>
        </p:nvSpPr>
        <p:spPr>
          <a:xfrm>
            <a:off x="8559728" y="3276365"/>
            <a:ext cx="3152847" cy="2800767"/>
          </a:xfrm>
          <a:prstGeom prst="rect">
            <a:avLst/>
          </a:prstGeom>
        </p:spPr>
        <p:txBody>
          <a:bodyPr wrap="square">
            <a:spAutoFit/>
          </a:bodyPr>
          <a:lstStyle/>
          <a:p>
            <a:pPr lvl="0">
              <a:spcAft>
                <a:spcPts val="600"/>
              </a:spcAft>
            </a:pPr>
            <a:r>
              <a:rPr lang="en-US" sz="1200" dirty="0" smtClean="0"/>
              <a:t>Drawing on the available literature, stakeholder submissions and broader evidence from </a:t>
            </a:r>
            <a:r>
              <a:rPr lang="en-US" sz="1200" dirty="0" err="1" smtClean="0"/>
              <a:t>behavioural</a:t>
            </a:r>
            <a:r>
              <a:rPr lang="en-US" sz="1200" dirty="0" smtClean="0"/>
              <a:t> science, we identified four key principles for the design of energy bills:</a:t>
            </a:r>
          </a:p>
          <a:p>
            <a:pPr marL="228600" lvl="0" indent="-228600">
              <a:spcAft>
                <a:spcPts val="600"/>
              </a:spcAft>
              <a:buFont typeface="+mj-lt"/>
              <a:buAutoNum type="alphaLcPeriod"/>
            </a:pPr>
            <a:r>
              <a:rPr lang="en-US" sz="1200" dirty="0" smtClean="0"/>
              <a:t>Language: Use simple, conversational language</a:t>
            </a:r>
          </a:p>
          <a:p>
            <a:pPr marL="228600" lvl="0" indent="-228600">
              <a:spcAft>
                <a:spcPts val="600"/>
              </a:spcAft>
              <a:buFont typeface="+mj-lt"/>
              <a:buAutoNum type="alphaLcPeriod"/>
            </a:pPr>
            <a:r>
              <a:rPr lang="en-US" sz="1200" dirty="0" smtClean="0"/>
              <a:t>Presentation: Make the bill visually attractive</a:t>
            </a:r>
          </a:p>
          <a:p>
            <a:pPr marL="228600" lvl="0" indent="-228600">
              <a:spcAft>
                <a:spcPts val="600"/>
              </a:spcAft>
              <a:buFont typeface="+mj-lt"/>
              <a:buAutoNum type="alphaLcPeriod"/>
            </a:pPr>
            <a:r>
              <a:rPr lang="en-US" sz="1200" dirty="0" smtClean="0"/>
              <a:t>Salience: Make the key information salient</a:t>
            </a:r>
          </a:p>
          <a:p>
            <a:pPr marL="228600" lvl="0" indent="-228600">
              <a:spcAft>
                <a:spcPts val="600"/>
              </a:spcAft>
              <a:buFont typeface="+mj-lt"/>
              <a:buAutoNum type="alphaLcPeriod"/>
            </a:pPr>
            <a:r>
              <a:rPr lang="en-US" sz="1200" dirty="0" smtClean="0"/>
              <a:t>Structure: Order the information carefully and logically.</a:t>
            </a:r>
            <a:endParaRPr lang="en-US" sz="1200" dirty="0"/>
          </a:p>
        </p:txBody>
      </p:sp>
      <p:sp>
        <p:nvSpPr>
          <p:cNvPr id="20" name="Rectangle 19"/>
          <p:cNvSpPr/>
          <p:nvPr/>
        </p:nvSpPr>
        <p:spPr>
          <a:xfrm>
            <a:off x="8559409" y="2110040"/>
            <a:ext cx="3110976" cy="1015663"/>
          </a:xfrm>
          <a:prstGeom prst="rect">
            <a:avLst/>
          </a:prstGeom>
        </p:spPr>
        <p:txBody>
          <a:bodyPr wrap="square">
            <a:spAutoFit/>
          </a:bodyPr>
          <a:lstStyle/>
          <a:p>
            <a:pPr lvl="0">
              <a:spcAft>
                <a:spcPts val="600"/>
              </a:spcAft>
            </a:pPr>
            <a:r>
              <a:rPr lang="en-US" sz="1200" dirty="0" smtClean="0"/>
              <a:t>Bill </a:t>
            </a:r>
            <a:r>
              <a:rPr lang="en-US" sz="1200" dirty="0"/>
              <a:t>simplification, based on evidenced-based </a:t>
            </a:r>
            <a:r>
              <a:rPr lang="en-US" sz="1200" dirty="0" err="1"/>
              <a:t>behavioural</a:t>
            </a:r>
            <a:r>
              <a:rPr lang="en-US" sz="1200" dirty="0"/>
              <a:t> principles, can reduce the cognitive load that bills place on consumers, making them easier to understand and effectively use.</a:t>
            </a:r>
          </a:p>
        </p:txBody>
      </p:sp>
      <p:sp>
        <p:nvSpPr>
          <p:cNvPr id="21" name="Rectangle 20"/>
          <p:cNvSpPr/>
          <p:nvPr/>
        </p:nvSpPr>
        <p:spPr>
          <a:xfrm>
            <a:off x="8559409" y="1313047"/>
            <a:ext cx="3153164" cy="646331"/>
          </a:xfrm>
          <a:prstGeom prst="rect">
            <a:avLst/>
          </a:prstGeom>
        </p:spPr>
        <p:txBody>
          <a:bodyPr wrap="square">
            <a:spAutoFit/>
          </a:bodyPr>
          <a:lstStyle/>
          <a:p>
            <a:pPr lvl="0">
              <a:spcAft>
                <a:spcPts val="600"/>
              </a:spcAft>
            </a:pPr>
            <a:r>
              <a:rPr lang="en-US" sz="1200" dirty="0">
                <a:solidFill>
                  <a:srgbClr val="000000"/>
                </a:solidFill>
              </a:rPr>
              <a:t>Energy bills include complex content that can make them difficult to understand and cause confusion for consumers.</a:t>
            </a:r>
          </a:p>
        </p:txBody>
      </p:sp>
      <p:sp>
        <p:nvSpPr>
          <p:cNvPr id="8" name="Rectangle 7"/>
          <p:cNvSpPr/>
          <p:nvPr/>
        </p:nvSpPr>
        <p:spPr>
          <a:xfrm>
            <a:off x="8942926" y="703368"/>
            <a:ext cx="2913637" cy="461665"/>
          </a:xfrm>
          <a:prstGeom prst="rect">
            <a:avLst/>
          </a:prstGeom>
        </p:spPr>
        <p:txBody>
          <a:bodyPr wrap="square">
            <a:spAutoFit/>
          </a:bodyPr>
          <a:lstStyle/>
          <a:p>
            <a:pPr lvl="0"/>
            <a:r>
              <a:rPr lang="en-US" sz="1200" b="1" dirty="0" smtClean="0">
                <a:solidFill>
                  <a:schemeClr val="accent1"/>
                </a:solidFill>
              </a:rPr>
              <a:t>The literature review identified several well-supported findings:</a:t>
            </a:r>
            <a:endParaRPr lang="en-US" sz="1200" b="1" dirty="0">
              <a:solidFill>
                <a:schemeClr val="accent1"/>
              </a:solidFill>
            </a:endParaRPr>
          </a:p>
        </p:txBody>
      </p:sp>
      <p:grpSp>
        <p:nvGrpSpPr>
          <p:cNvPr id="16" name="Group 15" descr="Finger click infographic"/>
          <p:cNvGrpSpPr/>
          <p:nvPr/>
        </p:nvGrpSpPr>
        <p:grpSpPr>
          <a:xfrm>
            <a:off x="404280" y="4567018"/>
            <a:ext cx="509954" cy="492370"/>
            <a:chOff x="388567" y="4617434"/>
            <a:chExt cx="509954" cy="492370"/>
          </a:xfrm>
        </p:grpSpPr>
        <p:sp>
          <p:nvSpPr>
            <p:cNvPr id="13" name="Oval 12"/>
            <p:cNvSpPr/>
            <p:nvPr/>
          </p:nvSpPr>
          <p:spPr>
            <a:xfrm>
              <a:off x="388567" y="4617434"/>
              <a:ext cx="509954" cy="492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Finger click info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84" y="4630085"/>
              <a:ext cx="479719" cy="479719"/>
            </a:xfrm>
            <a:prstGeom prst="rect">
              <a:avLst/>
            </a:prstGeom>
          </p:spPr>
        </p:pic>
      </p:grpSp>
      <p:grpSp>
        <p:nvGrpSpPr>
          <p:cNvPr id="15" name="Group 14" descr="Electricity rotating infographic"/>
          <p:cNvGrpSpPr/>
          <p:nvPr/>
        </p:nvGrpSpPr>
        <p:grpSpPr>
          <a:xfrm>
            <a:off x="348936" y="3279611"/>
            <a:ext cx="565298" cy="565298"/>
            <a:chOff x="365120" y="3304991"/>
            <a:chExt cx="565298" cy="565298"/>
          </a:xfrm>
        </p:grpSpPr>
        <p:sp>
          <p:nvSpPr>
            <p:cNvPr id="12" name="Oval 11"/>
            <p:cNvSpPr/>
            <p:nvPr/>
          </p:nvSpPr>
          <p:spPr>
            <a:xfrm>
              <a:off x="388567" y="3341455"/>
              <a:ext cx="509954" cy="492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descr="Electricity rotating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0" y="3304991"/>
              <a:ext cx="565298" cy="565298"/>
            </a:xfrm>
            <a:prstGeom prst="rect">
              <a:avLst/>
            </a:prstGeom>
          </p:spPr>
        </p:pic>
      </p:grpSp>
      <p:grpSp>
        <p:nvGrpSpPr>
          <p:cNvPr id="10" name="Group 9" descr="Document caution icon"/>
          <p:cNvGrpSpPr/>
          <p:nvPr/>
        </p:nvGrpSpPr>
        <p:grpSpPr>
          <a:xfrm>
            <a:off x="404280" y="1673959"/>
            <a:ext cx="509954" cy="492370"/>
            <a:chOff x="388567" y="1678614"/>
            <a:chExt cx="509954" cy="492370"/>
          </a:xfrm>
        </p:grpSpPr>
        <p:sp>
          <p:nvSpPr>
            <p:cNvPr id="11" name="Oval 10"/>
            <p:cNvSpPr/>
            <p:nvPr/>
          </p:nvSpPr>
          <p:spPr>
            <a:xfrm>
              <a:off x="388567" y="1678614"/>
              <a:ext cx="509954" cy="492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Group 35"/>
            <p:cNvGrpSpPr/>
            <p:nvPr/>
          </p:nvGrpSpPr>
          <p:grpSpPr>
            <a:xfrm>
              <a:off x="514893" y="1762129"/>
              <a:ext cx="312737" cy="289976"/>
              <a:chOff x="8413751" y="4402138"/>
              <a:chExt cx="449262" cy="450850"/>
            </a:xfrm>
          </p:grpSpPr>
          <p:sp>
            <p:nvSpPr>
              <p:cNvPr id="37" name="Freeform 134"/>
              <p:cNvSpPr>
                <a:spLocks/>
              </p:cNvSpPr>
              <p:nvPr/>
            </p:nvSpPr>
            <p:spPr bwMode="auto">
              <a:xfrm>
                <a:off x="8413751" y="4402138"/>
                <a:ext cx="312738" cy="411163"/>
              </a:xfrm>
              <a:custGeom>
                <a:avLst/>
                <a:gdLst>
                  <a:gd name="T0" fmla="*/ 123 w 197"/>
                  <a:gd name="T1" fmla="*/ 259 h 259"/>
                  <a:gd name="T2" fmla="*/ 0 w 197"/>
                  <a:gd name="T3" fmla="*/ 259 h 259"/>
                  <a:gd name="T4" fmla="*/ 0 w 197"/>
                  <a:gd name="T5" fmla="*/ 0 h 259"/>
                  <a:gd name="T6" fmla="*/ 135 w 197"/>
                  <a:gd name="T7" fmla="*/ 0 h 259"/>
                  <a:gd name="T8" fmla="*/ 197 w 197"/>
                  <a:gd name="T9" fmla="*/ 62 h 259"/>
                  <a:gd name="T10" fmla="*/ 197 w 197"/>
                  <a:gd name="T11" fmla="*/ 111 h 259"/>
                </a:gdLst>
                <a:ahLst/>
                <a:cxnLst>
                  <a:cxn ang="0">
                    <a:pos x="T0" y="T1"/>
                  </a:cxn>
                  <a:cxn ang="0">
                    <a:pos x="T2" y="T3"/>
                  </a:cxn>
                  <a:cxn ang="0">
                    <a:pos x="T4" y="T5"/>
                  </a:cxn>
                  <a:cxn ang="0">
                    <a:pos x="T6" y="T7"/>
                  </a:cxn>
                  <a:cxn ang="0">
                    <a:pos x="T8" y="T9"/>
                  </a:cxn>
                  <a:cxn ang="0">
                    <a:pos x="T10" y="T11"/>
                  </a:cxn>
                </a:cxnLst>
                <a:rect l="0" t="0" r="r" b="b"/>
                <a:pathLst>
                  <a:path w="197" h="259">
                    <a:moveTo>
                      <a:pt x="123" y="259"/>
                    </a:moveTo>
                    <a:lnTo>
                      <a:pt x="0" y="259"/>
                    </a:lnTo>
                    <a:lnTo>
                      <a:pt x="0" y="0"/>
                    </a:lnTo>
                    <a:lnTo>
                      <a:pt x="135" y="0"/>
                    </a:lnTo>
                    <a:lnTo>
                      <a:pt x="197" y="62"/>
                    </a:lnTo>
                    <a:lnTo>
                      <a:pt x="197" y="111"/>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135"/>
              <p:cNvSpPr>
                <a:spLocks/>
              </p:cNvSpPr>
              <p:nvPr/>
            </p:nvSpPr>
            <p:spPr bwMode="auto">
              <a:xfrm>
                <a:off x="8628063" y="44021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136"/>
              <p:cNvSpPr>
                <a:spLocks/>
              </p:cNvSpPr>
              <p:nvPr/>
            </p:nvSpPr>
            <p:spPr bwMode="auto">
              <a:xfrm>
                <a:off x="8628063" y="4618038"/>
                <a:ext cx="234950" cy="234950"/>
              </a:xfrm>
              <a:custGeom>
                <a:avLst/>
                <a:gdLst>
                  <a:gd name="T0" fmla="*/ 148 w 148"/>
                  <a:gd name="T1" fmla="*/ 148 h 148"/>
                  <a:gd name="T2" fmla="*/ 0 w 148"/>
                  <a:gd name="T3" fmla="*/ 148 h 148"/>
                  <a:gd name="T4" fmla="*/ 74 w 148"/>
                  <a:gd name="T5" fmla="*/ 0 h 148"/>
                  <a:gd name="T6" fmla="*/ 148 w 148"/>
                  <a:gd name="T7" fmla="*/ 148 h 148"/>
                </a:gdLst>
                <a:ahLst/>
                <a:cxnLst>
                  <a:cxn ang="0">
                    <a:pos x="T0" y="T1"/>
                  </a:cxn>
                  <a:cxn ang="0">
                    <a:pos x="T2" y="T3"/>
                  </a:cxn>
                  <a:cxn ang="0">
                    <a:pos x="T4" y="T5"/>
                  </a:cxn>
                  <a:cxn ang="0">
                    <a:pos x="T6" y="T7"/>
                  </a:cxn>
                </a:cxnLst>
                <a:rect l="0" t="0" r="r" b="b"/>
                <a:pathLst>
                  <a:path w="148" h="148">
                    <a:moveTo>
                      <a:pt x="148" y="148"/>
                    </a:moveTo>
                    <a:lnTo>
                      <a:pt x="0" y="148"/>
                    </a:lnTo>
                    <a:lnTo>
                      <a:pt x="74" y="0"/>
                    </a:lnTo>
                    <a:lnTo>
                      <a:pt x="148" y="148"/>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137"/>
              <p:cNvSpPr>
                <a:spLocks noChangeShapeType="1"/>
              </p:cNvSpPr>
              <p:nvPr/>
            </p:nvSpPr>
            <p:spPr bwMode="auto">
              <a:xfrm>
                <a:off x="8745538" y="4716463"/>
                <a:ext cx="0" cy="635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Oval 138"/>
              <p:cNvSpPr>
                <a:spLocks noChangeArrowheads="1"/>
              </p:cNvSpPr>
              <p:nvPr/>
            </p:nvSpPr>
            <p:spPr bwMode="auto">
              <a:xfrm>
                <a:off x="8736013" y="4799013"/>
                <a:ext cx="19050" cy="19050"/>
              </a:xfrm>
              <a:prstGeom prst="ellipse">
                <a:avLst/>
              </a:pr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9" name="Rectangle 8"/>
          <p:cNvSpPr/>
          <p:nvPr/>
        </p:nvSpPr>
        <p:spPr>
          <a:xfrm>
            <a:off x="898521" y="1691279"/>
            <a:ext cx="6818190" cy="4329390"/>
          </a:xfrm>
          <a:prstGeom prst="rect">
            <a:avLst/>
          </a:prstGeom>
        </p:spPr>
        <p:txBody>
          <a:bodyPr wrap="square">
            <a:spAutoFit/>
          </a:bodyPr>
          <a:lstStyle/>
          <a:p>
            <a:pPr>
              <a:spcBef>
                <a:spcPts val="700"/>
              </a:spcBef>
            </a:pPr>
            <a:r>
              <a:rPr lang="en-US" sz="1200" b="1" dirty="0">
                <a:solidFill>
                  <a:srgbClr val="000000"/>
                </a:solidFill>
              </a:rPr>
              <a:t>Complex bill content and structures are confusing for consumers in the energy market</a:t>
            </a:r>
            <a:r>
              <a:rPr lang="en-US" sz="1200" dirty="0">
                <a:solidFill>
                  <a:srgbClr val="000000"/>
                </a:solidFill>
              </a:rPr>
              <a:t>. Retailers and consumer groups contest what causes this confusion, but there are matters where evidence in the literature is clear on the changes that can improve energy bills. Replacing text with graphs, using conversational language, reducing the amount of information, and providing important information on the first page are proven ways to improve bill comprehension. Further research should test whether standard presentation of key plan characteristics and plain language definitions of technical terms improve understanding</a:t>
            </a:r>
            <a:r>
              <a:rPr lang="en-US" sz="1200" dirty="0" smtClean="0">
                <a:solidFill>
                  <a:srgbClr val="000000"/>
                </a:solidFill>
              </a:rPr>
              <a:t>.</a:t>
            </a:r>
            <a:endParaRPr lang="en-US" sz="1200" dirty="0">
              <a:solidFill>
                <a:srgbClr val="000000"/>
              </a:solidFill>
            </a:endParaRPr>
          </a:p>
          <a:p>
            <a:pPr algn="just">
              <a:spcBef>
                <a:spcPts val="700"/>
              </a:spcBef>
            </a:pPr>
            <a:endParaRPr lang="en-US" sz="1200" dirty="0">
              <a:solidFill>
                <a:srgbClr val="000000"/>
              </a:solidFill>
            </a:endParaRPr>
          </a:p>
          <a:p>
            <a:pPr>
              <a:spcBef>
                <a:spcPts val="700"/>
              </a:spcBef>
            </a:pPr>
            <a:r>
              <a:rPr lang="en-US" sz="1200" b="1" dirty="0">
                <a:solidFill>
                  <a:srgbClr val="000000"/>
                </a:solidFill>
              </a:rPr>
              <a:t>Providing consumers with feedback on their energy usage is an effective way to engage and educate them on their energy efficiency. </a:t>
            </a:r>
            <a:r>
              <a:rPr lang="en-US" sz="1200" dirty="0">
                <a:solidFill>
                  <a:srgbClr val="000000"/>
                </a:solidFill>
              </a:rPr>
              <a:t>However, issues with the format and delivery of usage feedback in Australia means that many consumers have problems understanding this information. Existing research does not clarify the ideal format and mode of delivery for this and the information could be improved to help consumers whilst reducing costs for businesses. </a:t>
            </a:r>
          </a:p>
          <a:p>
            <a:pPr algn="just">
              <a:spcBef>
                <a:spcPts val="700"/>
              </a:spcBef>
            </a:pPr>
            <a:endParaRPr lang="en-US" sz="1200" dirty="0">
              <a:solidFill>
                <a:srgbClr val="000000"/>
              </a:solidFill>
            </a:endParaRPr>
          </a:p>
          <a:p>
            <a:pPr>
              <a:spcBef>
                <a:spcPts val="700"/>
              </a:spcBef>
            </a:pPr>
            <a:r>
              <a:rPr lang="en-US" sz="1200" b="1" dirty="0">
                <a:solidFill>
                  <a:srgbClr val="000000"/>
                </a:solidFill>
              </a:rPr>
              <a:t>Making bills easier to compare is a crucial step in encouraging switching</a:t>
            </a:r>
            <a:r>
              <a:rPr lang="en-US" sz="1200" dirty="0">
                <a:solidFill>
                  <a:srgbClr val="000000"/>
                </a:solidFill>
              </a:rPr>
              <a:t>, but more active promotion of switching services in bills themselves also motivates inert consumers. </a:t>
            </a:r>
            <a:r>
              <a:rPr lang="en-US" sz="1200" dirty="0" err="1">
                <a:solidFill>
                  <a:srgbClr val="000000"/>
                </a:solidFill>
              </a:rPr>
              <a:t>Standardisation</a:t>
            </a:r>
            <a:r>
              <a:rPr lang="en-US" sz="1200" dirty="0">
                <a:solidFill>
                  <a:srgbClr val="000000"/>
                </a:solidFill>
              </a:rPr>
              <a:t> of key terms between retailers will help consumers make better decisions when comparing plans. However, switching providers is often difficult. Encouraging ‘within provider’ switching (i.e. to a cheaper plan offered by one’s current retailer) may be an easier and more effective method for helping consumers. So-called ‘Best offer’ notices  and other calls to action on bills need further investigation to identify how they can be used to aid consumer </a:t>
            </a:r>
            <a:r>
              <a:rPr lang="en-US" sz="1200" dirty="0" smtClean="0">
                <a:solidFill>
                  <a:srgbClr val="000000"/>
                </a:solidFill>
              </a:rPr>
              <a:t>switching</a:t>
            </a:r>
            <a:r>
              <a:rPr lang="en-US" sz="1200" dirty="0">
                <a:solidFill>
                  <a:srgbClr val="000000"/>
                </a:solidFill>
              </a:rPr>
              <a:t>. </a:t>
            </a:r>
          </a:p>
        </p:txBody>
      </p:sp>
      <p:sp>
        <p:nvSpPr>
          <p:cNvPr id="5" name="Text Placeholder 4"/>
          <p:cNvSpPr>
            <a:spLocks noGrp="1"/>
          </p:cNvSpPr>
          <p:nvPr>
            <p:ph type="body" sz="quarter" idx="14"/>
          </p:nvPr>
        </p:nvSpPr>
        <p:spPr>
          <a:xfrm>
            <a:off x="479426" y="1128216"/>
            <a:ext cx="7369846" cy="252147"/>
          </a:xfrm>
        </p:spPr>
        <p:txBody>
          <a:bodyPr numCol="1" spcCol="360000"/>
          <a:lstStyle/>
          <a:p>
            <a:r>
              <a:rPr lang="en-US" b="1" dirty="0" smtClean="0"/>
              <a:t>BETA began this project by undertaking a literature review on three bill </a:t>
            </a:r>
            <a:r>
              <a:rPr lang="en-US" b="1" dirty="0"/>
              <a:t>content areas</a:t>
            </a:r>
            <a:r>
              <a:rPr lang="en-US" b="1" dirty="0" smtClean="0"/>
              <a:t>:</a:t>
            </a:r>
            <a:endParaRPr lang="en-AU" b="1" dirty="0"/>
          </a:p>
        </p:txBody>
      </p:sp>
      <p:sp>
        <p:nvSpPr>
          <p:cNvPr id="2" name="Title 1"/>
          <p:cNvSpPr>
            <a:spLocks noGrp="1"/>
          </p:cNvSpPr>
          <p:nvPr>
            <p:ph type="title"/>
          </p:nvPr>
        </p:nvSpPr>
        <p:spPr/>
        <p:txBody>
          <a:bodyPr/>
          <a:lstStyle/>
          <a:p>
            <a:r>
              <a:rPr lang="en-AU" dirty="0" smtClean="0"/>
              <a:t>We undertook a review of existing literature</a:t>
            </a:r>
            <a:endParaRPr lang="en-AU" dirty="0"/>
          </a:p>
        </p:txBody>
      </p:sp>
    </p:spTree>
    <p:extLst>
      <p:ext uri="{BB962C8B-B14F-4D97-AF65-F5344CB8AC3E}">
        <p14:creationId xmlns:p14="http://schemas.microsoft.com/office/powerpoint/2010/main" val="4237381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0 (T0) = Plan is “equal to the reference price”</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50</a:t>
            </a:fld>
            <a:endParaRPr lang="en-AU"/>
          </a:p>
        </p:txBody>
      </p:sp>
      <p:sp>
        <p:nvSpPr>
          <p:cNvPr id="4" name="Text Placeholder 3"/>
          <p:cNvSpPr>
            <a:spLocks noGrp="1"/>
          </p:cNvSpPr>
          <p:nvPr>
            <p:ph type="body" sz="quarter" idx="13"/>
          </p:nvPr>
        </p:nvSpPr>
        <p:spPr/>
        <p:txBody>
          <a:bodyPr/>
          <a:lstStyle/>
          <a:p>
            <a:endParaRPr lang="en-AU" dirty="0"/>
          </a:p>
        </p:txBody>
      </p:sp>
      <p:pic>
        <p:nvPicPr>
          <p:cNvPr id="5" name="Picture 4"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3561558" cy="5040000"/>
          </a:xfrm>
          <a:prstGeom prst="rect">
            <a:avLst/>
          </a:prstGeom>
          <a:noFill/>
          <a:ln>
            <a:noFill/>
          </a:ln>
        </p:spPr>
      </p:pic>
    </p:spTree>
    <p:extLst>
      <p:ext uri="{BB962C8B-B14F-4D97-AF65-F5344CB8AC3E}">
        <p14:creationId xmlns:p14="http://schemas.microsoft.com/office/powerpoint/2010/main" val="1897303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387798"/>
          </a:xfrm>
        </p:spPr>
        <p:txBody>
          <a:bodyPr/>
          <a:lstStyle/>
          <a:p>
            <a:r>
              <a:rPr lang="en-AU" dirty="0"/>
              <a:t>Treatment 1 (T1) = Plan is “11% less than the reference price”</a:t>
            </a:r>
          </a:p>
        </p:txBody>
      </p:sp>
      <p:sp>
        <p:nvSpPr>
          <p:cNvPr id="3" name="Slide Number Placeholder 2"/>
          <p:cNvSpPr>
            <a:spLocks noGrp="1"/>
          </p:cNvSpPr>
          <p:nvPr>
            <p:ph type="sldNum" sz="quarter" idx="12"/>
          </p:nvPr>
        </p:nvSpPr>
        <p:spPr/>
        <p:txBody>
          <a:bodyPr/>
          <a:lstStyle/>
          <a:p>
            <a:fld id="{0500C9E6-702F-A843-8A04-80C500C6891A}" type="slidenum">
              <a:rPr lang="en-AU" smtClean="0"/>
              <a:t>51</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3561558" cy="5040000"/>
          </a:xfrm>
          <a:prstGeom prst="rect">
            <a:avLst/>
          </a:prstGeom>
          <a:noFill/>
          <a:ln>
            <a:noFill/>
          </a:ln>
        </p:spPr>
      </p:pic>
    </p:spTree>
    <p:extLst>
      <p:ext uri="{BB962C8B-B14F-4D97-AF65-F5344CB8AC3E}">
        <p14:creationId xmlns:p14="http://schemas.microsoft.com/office/powerpoint/2010/main" val="3787646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2 (T2) = Plan is “22% less than the reference price”</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52</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3561646" cy="5040000"/>
          </a:xfrm>
          <a:prstGeom prst="rect">
            <a:avLst/>
          </a:prstGeom>
          <a:noFill/>
          <a:ln>
            <a:noFill/>
          </a:ln>
        </p:spPr>
      </p:pic>
    </p:spTree>
    <p:extLst>
      <p:ext uri="{BB962C8B-B14F-4D97-AF65-F5344CB8AC3E}">
        <p14:creationId xmlns:p14="http://schemas.microsoft.com/office/powerpoint/2010/main" val="2096584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3 (T3) = Plan is “5% more than the reference price”</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53</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3561928" cy="5040000"/>
          </a:xfrm>
          <a:prstGeom prst="rect">
            <a:avLst/>
          </a:prstGeom>
          <a:noFill/>
          <a:ln>
            <a:noFill/>
          </a:ln>
        </p:spPr>
      </p:pic>
    </p:spTree>
    <p:extLst>
      <p:ext uri="{BB962C8B-B14F-4D97-AF65-F5344CB8AC3E}">
        <p14:creationId xmlns:p14="http://schemas.microsoft.com/office/powerpoint/2010/main" val="3386565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54</a:t>
            </a:fld>
            <a:endParaRPr lang="en-AU"/>
          </a:p>
        </p:txBody>
      </p:sp>
      <p:sp>
        <p:nvSpPr>
          <p:cNvPr id="4" name="Text Placeholder 3"/>
          <p:cNvSpPr>
            <a:spLocks noGrp="1"/>
          </p:cNvSpPr>
          <p:nvPr>
            <p:ph type="body" sz="quarter" idx="11"/>
          </p:nvPr>
        </p:nvSpPr>
        <p:spPr>
          <a:xfrm>
            <a:off x="479425" y="3062674"/>
            <a:ext cx="11233150" cy="2203167"/>
          </a:xfrm>
        </p:spPr>
        <p:txBody>
          <a:bodyPr/>
          <a:lstStyle/>
          <a:p>
            <a:r>
              <a:rPr lang="en-US" sz="1600" dirty="0"/>
              <a:t>Trial 3 </a:t>
            </a:r>
            <a:r>
              <a:rPr lang="en-US" sz="1600" dirty="0" smtClean="0"/>
              <a:t>tested </a:t>
            </a:r>
            <a:r>
              <a:rPr lang="en-US" sz="1600" dirty="0"/>
              <a:t>alternative presentations of the detailed charges table to see which most </a:t>
            </a:r>
            <a:r>
              <a:rPr lang="en-US" sz="1600" dirty="0" smtClean="0"/>
              <a:t>improved </a:t>
            </a:r>
            <a:r>
              <a:rPr lang="en-US" sz="1600" dirty="0"/>
              <a:t>comprehension and </a:t>
            </a:r>
            <a:r>
              <a:rPr lang="en-US" sz="1600" dirty="0" smtClean="0"/>
              <a:t>was </a:t>
            </a:r>
            <a:r>
              <a:rPr lang="en-US" sz="1600" dirty="0"/>
              <a:t>preferred by customers as easy to understand. </a:t>
            </a:r>
            <a:endParaRPr lang="en-US" sz="1600" dirty="0" smtClean="0"/>
          </a:p>
          <a:p>
            <a:r>
              <a:rPr lang="en-US" sz="1600" dirty="0" smtClean="0"/>
              <a:t>Trial 3 involved the following arms:</a:t>
            </a:r>
          </a:p>
          <a:p>
            <a:pPr marL="285750" indent="-285750">
              <a:buFont typeface="Arial" panose="020B0604020202020204" pitchFamily="34" charset="0"/>
              <a:buChar char="•"/>
            </a:pPr>
            <a:r>
              <a:rPr lang="en-AU" sz="1600" dirty="0"/>
              <a:t>Control  (C) = Traditional </a:t>
            </a:r>
            <a:r>
              <a:rPr lang="en-AU" sz="1600" dirty="0" smtClean="0"/>
              <a:t>table</a:t>
            </a:r>
          </a:p>
          <a:p>
            <a:pPr marL="285750" indent="-285750">
              <a:buFont typeface="Arial" panose="020B0604020202020204" pitchFamily="34" charset="0"/>
              <a:buChar char="•"/>
            </a:pPr>
            <a:r>
              <a:rPr lang="en-US" sz="1600" dirty="0"/>
              <a:t>Treatment 1 (T1) = Two </a:t>
            </a:r>
            <a:r>
              <a:rPr lang="en-US" sz="1600" dirty="0" smtClean="0"/>
              <a:t>tables</a:t>
            </a:r>
          </a:p>
          <a:p>
            <a:pPr marL="285750" indent="-285750">
              <a:buFont typeface="Arial" panose="020B0604020202020204" pitchFamily="34" charset="0"/>
              <a:buChar char="•"/>
            </a:pPr>
            <a:r>
              <a:rPr lang="en-US" sz="1600" dirty="0"/>
              <a:t>Treatment 1 (T2) = </a:t>
            </a:r>
            <a:r>
              <a:rPr lang="en-US" sz="1600" dirty="0" err="1"/>
              <a:t>Coloured</a:t>
            </a:r>
            <a:r>
              <a:rPr lang="en-US" sz="1600" dirty="0"/>
              <a:t> infographic and two </a:t>
            </a:r>
            <a:r>
              <a:rPr lang="en-US" sz="1600" dirty="0" smtClean="0"/>
              <a:t>tables</a:t>
            </a:r>
          </a:p>
          <a:p>
            <a:pPr marL="285750" indent="-285750">
              <a:buFont typeface="Arial" panose="020B0604020202020204" pitchFamily="34" charset="0"/>
              <a:buChar char="•"/>
            </a:pPr>
            <a:r>
              <a:rPr lang="en-US" sz="1600" dirty="0"/>
              <a:t>Treatment 1 (T3) = Black &amp; white infographic and two tables</a:t>
            </a:r>
            <a:endParaRPr lang="en-AU" sz="1600" dirty="0"/>
          </a:p>
        </p:txBody>
      </p:sp>
      <p:sp>
        <p:nvSpPr>
          <p:cNvPr id="2" name="Title 1"/>
          <p:cNvSpPr>
            <a:spLocks noGrp="1"/>
          </p:cNvSpPr>
          <p:nvPr>
            <p:ph type="title"/>
          </p:nvPr>
        </p:nvSpPr>
        <p:spPr>
          <a:xfrm>
            <a:off x="479425" y="1673522"/>
            <a:ext cx="11233150" cy="1329595"/>
          </a:xfrm>
        </p:spPr>
        <p:txBody>
          <a:bodyPr/>
          <a:lstStyle/>
          <a:p>
            <a:r>
              <a:rPr lang="en-AU" u="sng" dirty="0" smtClean="0"/>
              <a:t>Group A: Trial </a:t>
            </a:r>
            <a:r>
              <a:rPr lang="en-AU" u="sng" dirty="0"/>
              <a:t>3 </a:t>
            </a:r>
            <a:r>
              <a:rPr lang="en-AU" sz="4400" u="sng" dirty="0"/>
              <a:t>(Detailed charges table) </a:t>
            </a:r>
            <a:r>
              <a:rPr lang="en-AU" dirty="0"/>
              <a:t/>
            </a:r>
            <a:br>
              <a:rPr lang="en-AU" dirty="0"/>
            </a:br>
            <a:endParaRPr lang="en-AU" dirty="0"/>
          </a:p>
        </p:txBody>
      </p:sp>
    </p:spTree>
    <p:extLst>
      <p:ext uri="{BB962C8B-B14F-4D97-AF65-F5344CB8AC3E}">
        <p14:creationId xmlns:p14="http://schemas.microsoft.com/office/powerpoint/2010/main" val="768398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Control  (C) = Traditional table</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55</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a table"/>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45527"/>
            <a:ext cx="5127625" cy="3774440"/>
          </a:xfrm>
          <a:prstGeom prst="rect">
            <a:avLst/>
          </a:prstGeom>
          <a:noFill/>
          <a:ln>
            <a:noFill/>
          </a:ln>
        </p:spPr>
      </p:pic>
    </p:spTree>
    <p:extLst>
      <p:ext uri="{BB962C8B-B14F-4D97-AF65-F5344CB8AC3E}">
        <p14:creationId xmlns:p14="http://schemas.microsoft.com/office/powerpoint/2010/main" val="108094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485327"/>
            <a:ext cx="11233150" cy="775597"/>
          </a:xfrm>
        </p:spPr>
        <p:txBody>
          <a:bodyPr/>
          <a:lstStyle/>
          <a:p>
            <a:r>
              <a:rPr lang="en-AU" dirty="0"/>
              <a:t>Treatment 1 (T1) = Two tables</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56</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p:nvPr/>
        </p:nvPicPr>
        <p:blipFill>
          <a:blip r:embed="rId2">
            <a:extLst>
              <a:ext uri="{28A0092B-C50C-407E-A947-70E740481C1C}">
                <a14:useLocalDpi xmlns:a14="http://schemas.microsoft.com/office/drawing/2010/main" val="0"/>
              </a:ext>
            </a:extLst>
          </a:blip>
          <a:srcRect/>
          <a:stretch>
            <a:fillRect/>
          </a:stretch>
        </p:blipFill>
        <p:spPr bwMode="auto">
          <a:xfrm>
            <a:off x="479425" y="1260924"/>
            <a:ext cx="5256530" cy="4273550"/>
          </a:xfrm>
          <a:prstGeom prst="rect">
            <a:avLst/>
          </a:prstGeom>
          <a:noFill/>
          <a:ln>
            <a:noFill/>
          </a:ln>
        </p:spPr>
      </p:pic>
    </p:spTree>
    <p:extLst>
      <p:ext uri="{BB962C8B-B14F-4D97-AF65-F5344CB8AC3E}">
        <p14:creationId xmlns:p14="http://schemas.microsoft.com/office/powerpoint/2010/main" val="1486846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1 (T2) = Coloured infographic and two tables</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57</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p:nvPr/>
        </p:nvPicPr>
        <p:blipFill>
          <a:blip r:embed="rId2">
            <a:extLst>
              <a:ext uri="{28A0092B-C50C-407E-A947-70E740481C1C}">
                <a14:useLocalDpi xmlns:a14="http://schemas.microsoft.com/office/drawing/2010/main" val="0"/>
              </a:ext>
            </a:extLst>
          </a:blip>
          <a:srcRect/>
          <a:stretch>
            <a:fillRect/>
          </a:stretch>
        </p:blipFill>
        <p:spPr bwMode="auto">
          <a:xfrm>
            <a:off x="479425" y="1336692"/>
            <a:ext cx="5256530" cy="4858385"/>
          </a:xfrm>
          <a:prstGeom prst="rect">
            <a:avLst/>
          </a:prstGeom>
          <a:noFill/>
          <a:ln>
            <a:noFill/>
          </a:ln>
        </p:spPr>
      </p:pic>
    </p:spTree>
    <p:extLst>
      <p:ext uri="{BB962C8B-B14F-4D97-AF65-F5344CB8AC3E}">
        <p14:creationId xmlns:p14="http://schemas.microsoft.com/office/powerpoint/2010/main" val="1664918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387798"/>
          </a:xfrm>
        </p:spPr>
        <p:txBody>
          <a:bodyPr/>
          <a:lstStyle/>
          <a:p>
            <a:r>
              <a:rPr lang="en-AU" dirty="0"/>
              <a:t>Treatment 1 (T3) = Black &amp; white infographic and two tables</a:t>
            </a:r>
          </a:p>
        </p:txBody>
      </p:sp>
      <p:sp>
        <p:nvSpPr>
          <p:cNvPr id="3" name="Slide Number Placeholder 2"/>
          <p:cNvSpPr>
            <a:spLocks noGrp="1"/>
          </p:cNvSpPr>
          <p:nvPr>
            <p:ph type="sldNum" sz="quarter" idx="12"/>
          </p:nvPr>
        </p:nvSpPr>
        <p:spPr/>
        <p:txBody>
          <a:bodyPr/>
          <a:lstStyle/>
          <a:p>
            <a:fld id="{0500C9E6-702F-A843-8A04-80C500C6891A}" type="slidenum">
              <a:rPr lang="en-AU" smtClean="0"/>
              <a:t>58</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Example of a paper bill"/>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02831"/>
            <a:ext cx="5256530" cy="4745355"/>
          </a:xfrm>
          <a:prstGeom prst="rect">
            <a:avLst/>
          </a:prstGeom>
          <a:noFill/>
          <a:ln>
            <a:noFill/>
          </a:ln>
        </p:spPr>
      </p:pic>
    </p:spTree>
    <p:extLst>
      <p:ext uri="{BB962C8B-B14F-4D97-AF65-F5344CB8AC3E}">
        <p14:creationId xmlns:p14="http://schemas.microsoft.com/office/powerpoint/2010/main" val="2438251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59</a:t>
            </a:fld>
            <a:endParaRPr lang="en-AU"/>
          </a:p>
        </p:txBody>
      </p:sp>
      <p:sp>
        <p:nvSpPr>
          <p:cNvPr id="4" name="Text Placeholder 3"/>
          <p:cNvSpPr>
            <a:spLocks noGrp="1"/>
          </p:cNvSpPr>
          <p:nvPr>
            <p:ph type="body" sz="quarter" idx="11"/>
          </p:nvPr>
        </p:nvSpPr>
        <p:spPr>
          <a:xfrm>
            <a:off x="479425" y="3201174"/>
            <a:ext cx="11233150" cy="2262158"/>
          </a:xfrm>
        </p:spPr>
        <p:txBody>
          <a:bodyPr/>
          <a:lstStyle/>
          <a:p>
            <a:r>
              <a:rPr lang="en-US" sz="1600" dirty="0" smtClean="0"/>
              <a:t>This was a </a:t>
            </a:r>
            <a:r>
              <a:rPr lang="en-US" sz="1600" dirty="0"/>
              <a:t>five arm trial with the following groups:</a:t>
            </a:r>
          </a:p>
          <a:p>
            <a:pPr marL="285750" indent="-285750">
              <a:buFont typeface="Arial" panose="020B0604020202020204" pitchFamily="34" charset="0"/>
              <a:buChar char="•"/>
            </a:pPr>
            <a:r>
              <a:rPr lang="en-US" sz="1600" dirty="0" smtClean="0"/>
              <a:t>Control </a:t>
            </a:r>
            <a:r>
              <a:rPr lang="en-US" sz="1600" dirty="0"/>
              <a:t>(C) = Detailed charges table only</a:t>
            </a:r>
          </a:p>
          <a:p>
            <a:pPr marL="285750" indent="-285750">
              <a:buFont typeface="Arial" panose="020B0604020202020204" pitchFamily="34" charset="0"/>
              <a:buChar char="•"/>
            </a:pPr>
            <a:r>
              <a:rPr lang="en-US" sz="1600" dirty="0" smtClean="0"/>
              <a:t>Treatment </a:t>
            </a:r>
            <a:r>
              <a:rPr lang="en-US" sz="1600" dirty="0"/>
              <a:t>1 (T1) = Detailed charges table + Plan summary </a:t>
            </a:r>
          </a:p>
          <a:p>
            <a:pPr marL="285750" indent="-285750">
              <a:buFont typeface="Arial" panose="020B0604020202020204" pitchFamily="34" charset="0"/>
              <a:buChar char="•"/>
            </a:pPr>
            <a:r>
              <a:rPr lang="en-US" sz="1600" dirty="0" smtClean="0"/>
              <a:t>Treatment </a:t>
            </a:r>
            <a:r>
              <a:rPr lang="en-US" sz="1600" dirty="0"/>
              <a:t>2 (T2) = Detailed charges table + Could you save money?</a:t>
            </a:r>
          </a:p>
          <a:p>
            <a:pPr marL="285750" indent="-285750">
              <a:buFont typeface="Arial" panose="020B0604020202020204" pitchFamily="34" charset="0"/>
              <a:buChar char="•"/>
            </a:pPr>
            <a:r>
              <a:rPr lang="en-US" sz="1600" dirty="0" smtClean="0"/>
              <a:t>Treatment </a:t>
            </a:r>
            <a:r>
              <a:rPr lang="en-US" sz="1600" dirty="0"/>
              <a:t>3 (T3) = Detailed charges table + Plan summary + Could you save money?</a:t>
            </a:r>
          </a:p>
          <a:p>
            <a:pPr marL="285750" indent="-285750">
              <a:buFont typeface="Arial" panose="020B0604020202020204" pitchFamily="34" charset="0"/>
              <a:buChar char="•"/>
            </a:pPr>
            <a:r>
              <a:rPr lang="en-US" sz="1600" dirty="0" smtClean="0"/>
              <a:t>Treatment </a:t>
            </a:r>
            <a:r>
              <a:rPr lang="en-US" sz="1600" dirty="0"/>
              <a:t>4 (T4) = Detailed charges table + Plan summary + Could you save money? + Definitions</a:t>
            </a:r>
          </a:p>
          <a:p>
            <a:endParaRPr lang="en-AU" sz="1600" dirty="0"/>
          </a:p>
        </p:txBody>
      </p:sp>
      <p:sp>
        <p:nvSpPr>
          <p:cNvPr id="2" name="Title 1"/>
          <p:cNvSpPr>
            <a:spLocks noGrp="1"/>
          </p:cNvSpPr>
          <p:nvPr>
            <p:ph type="title"/>
          </p:nvPr>
        </p:nvSpPr>
        <p:spPr>
          <a:xfrm>
            <a:off x="479425" y="1673522"/>
            <a:ext cx="11233150" cy="1329595"/>
          </a:xfrm>
        </p:spPr>
        <p:txBody>
          <a:bodyPr/>
          <a:lstStyle/>
          <a:p>
            <a:r>
              <a:rPr lang="en-AU" dirty="0" smtClean="0"/>
              <a:t>Group B: </a:t>
            </a:r>
            <a:r>
              <a:rPr lang="en-US" dirty="0"/>
              <a:t>Trial 1 (Plan summaries, market engagement and definitions)</a:t>
            </a:r>
            <a:endParaRPr lang="en-AU" dirty="0"/>
          </a:p>
        </p:txBody>
      </p:sp>
    </p:spTree>
    <p:extLst>
      <p:ext uri="{BB962C8B-B14F-4D97-AF65-F5344CB8AC3E}">
        <p14:creationId xmlns:p14="http://schemas.microsoft.com/office/powerpoint/2010/main" val="20717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351821"/>
            <a:ext cx="412751" cy="123111"/>
          </a:xfrm>
        </p:spPr>
        <p:txBody>
          <a:bodyPr/>
          <a:lstStyle/>
          <a:p>
            <a:fld id="{0500C9E6-702F-A843-8A04-80C500C6891A}" type="slidenum">
              <a:rPr lang="en-AU" smtClean="0"/>
              <a:t>6</a:t>
            </a:fld>
            <a:endParaRPr lang="en-AU"/>
          </a:p>
        </p:txBody>
      </p:sp>
      <p:sp>
        <p:nvSpPr>
          <p:cNvPr id="9" name="Rectangle 8" descr="Dark Navy background"/>
          <p:cNvSpPr/>
          <p:nvPr/>
        </p:nvSpPr>
        <p:spPr>
          <a:xfrm>
            <a:off x="7010399" y="0"/>
            <a:ext cx="5181601" cy="6848430"/>
          </a:xfrm>
          <a:prstGeom prst="rect">
            <a:avLst/>
          </a:prstGeom>
          <a:solidFill>
            <a:srgbClr val="142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7454727" y="5149271"/>
            <a:ext cx="4329699" cy="1100301"/>
          </a:xfrm>
          <a:prstGeom prst="rect">
            <a:avLst/>
          </a:prstGeom>
        </p:spPr>
        <p:txBody>
          <a:bodyPr wrap="square">
            <a:spAutoFit/>
          </a:bodyPr>
          <a:lstStyle/>
          <a:p>
            <a:pPr>
              <a:spcBef>
                <a:spcPts val="700"/>
              </a:spcBef>
            </a:pPr>
            <a:r>
              <a:rPr lang="en-US" sz="1200" dirty="0">
                <a:solidFill>
                  <a:schemeClr val="bg1"/>
                </a:solidFill>
              </a:rPr>
              <a:t>Comprehension covers a number of features:</a:t>
            </a:r>
          </a:p>
          <a:p>
            <a:pPr marL="171450" indent="-171450">
              <a:spcBef>
                <a:spcPts val="700"/>
              </a:spcBef>
              <a:buFont typeface="Arial" panose="020B0604020202020204" pitchFamily="34" charset="0"/>
              <a:buChar char="•"/>
            </a:pPr>
            <a:r>
              <a:rPr lang="en-US" sz="1200" dirty="0">
                <a:solidFill>
                  <a:schemeClr val="bg1"/>
                </a:solidFill>
              </a:rPr>
              <a:t>How the bill is calculated</a:t>
            </a:r>
          </a:p>
          <a:p>
            <a:pPr marL="171450" indent="-171450">
              <a:spcBef>
                <a:spcPts val="700"/>
              </a:spcBef>
              <a:buFont typeface="Arial" panose="020B0604020202020204" pitchFamily="34" charset="0"/>
              <a:buChar char="•"/>
            </a:pPr>
            <a:r>
              <a:rPr lang="en-US" sz="1200" dirty="0">
                <a:solidFill>
                  <a:schemeClr val="bg1"/>
                </a:solidFill>
              </a:rPr>
              <a:t>Switching and market engagement</a:t>
            </a:r>
          </a:p>
          <a:p>
            <a:pPr marL="171450" indent="-171450">
              <a:spcBef>
                <a:spcPts val="700"/>
              </a:spcBef>
              <a:buFont typeface="Arial" panose="020B0604020202020204" pitchFamily="34" charset="0"/>
              <a:buChar char="•"/>
            </a:pPr>
            <a:r>
              <a:rPr lang="en-US" sz="1200" dirty="0">
                <a:solidFill>
                  <a:schemeClr val="bg1"/>
                </a:solidFill>
              </a:rPr>
              <a:t>Energy use and solar exports</a:t>
            </a:r>
          </a:p>
        </p:txBody>
      </p:sp>
      <p:sp>
        <p:nvSpPr>
          <p:cNvPr id="17" name="Rectangle 16"/>
          <p:cNvSpPr/>
          <p:nvPr/>
        </p:nvSpPr>
        <p:spPr>
          <a:xfrm>
            <a:off x="7976594" y="4672843"/>
            <a:ext cx="3515970" cy="430887"/>
          </a:xfrm>
          <a:prstGeom prst="rect">
            <a:avLst/>
          </a:prstGeom>
        </p:spPr>
        <p:txBody>
          <a:bodyPr wrap="square" lIns="0" tIns="0" rIns="0" bIns="0">
            <a:spAutoFit/>
          </a:bodyPr>
          <a:lstStyle/>
          <a:p>
            <a:pPr lvl="0">
              <a:spcBef>
                <a:spcPts val="700"/>
              </a:spcBef>
            </a:pPr>
            <a:r>
              <a:rPr lang="en-US" sz="1400" b="1" dirty="0" smtClean="0">
                <a:solidFill>
                  <a:schemeClr val="bg2"/>
                </a:solidFill>
              </a:rPr>
              <a:t>Bill comprehension: How do </a:t>
            </a:r>
            <a:r>
              <a:rPr lang="en-US" sz="1400" b="1" dirty="0">
                <a:solidFill>
                  <a:schemeClr val="bg2"/>
                </a:solidFill>
              </a:rPr>
              <a:t>we </a:t>
            </a:r>
            <a:r>
              <a:rPr lang="en-US" sz="1400" b="1" dirty="0" err="1">
                <a:solidFill>
                  <a:schemeClr val="bg2"/>
                </a:solidFill>
              </a:rPr>
              <a:t>maximise</a:t>
            </a:r>
            <a:r>
              <a:rPr lang="en-US" sz="1400" b="1" dirty="0">
                <a:solidFill>
                  <a:schemeClr val="bg2"/>
                </a:solidFill>
              </a:rPr>
              <a:t> comprehension of bill content? </a:t>
            </a:r>
            <a:endParaRPr lang="en-US" sz="1400" b="1" dirty="0" smtClean="0">
              <a:solidFill>
                <a:schemeClr val="bg2"/>
              </a:solidFill>
            </a:endParaRPr>
          </a:p>
        </p:txBody>
      </p:sp>
      <p:grpSp>
        <p:nvGrpSpPr>
          <p:cNvPr id="68" name="Group 67" descr="Circled question mark icon"/>
          <p:cNvGrpSpPr/>
          <p:nvPr/>
        </p:nvGrpSpPr>
        <p:grpSpPr>
          <a:xfrm>
            <a:off x="7344559" y="4563765"/>
            <a:ext cx="540000" cy="540000"/>
            <a:chOff x="4481169" y="1791251"/>
            <a:chExt cx="540000" cy="540000"/>
          </a:xfrm>
          <a:solidFill>
            <a:schemeClr val="accent5"/>
          </a:solidFill>
        </p:grpSpPr>
        <p:sp>
          <p:nvSpPr>
            <p:cNvPr id="69" name="Oval 68"/>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0" name="Group 69"/>
            <p:cNvGrpSpPr>
              <a:grpSpLocks noChangeAspect="1"/>
            </p:cNvGrpSpPr>
            <p:nvPr/>
          </p:nvGrpSpPr>
          <p:grpSpPr>
            <a:xfrm>
              <a:off x="4561948" y="1867713"/>
              <a:ext cx="378441" cy="381517"/>
              <a:chOff x="-205521" y="5663615"/>
              <a:chExt cx="195263" cy="196850"/>
            </a:xfrm>
            <a:grpFill/>
          </p:grpSpPr>
          <p:sp>
            <p:nvSpPr>
              <p:cNvPr id="71"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72"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2" name="Rectangle 11"/>
          <p:cNvSpPr/>
          <p:nvPr/>
        </p:nvSpPr>
        <p:spPr>
          <a:xfrm>
            <a:off x="7454727" y="3684580"/>
            <a:ext cx="4259340" cy="461665"/>
          </a:xfrm>
          <a:prstGeom prst="rect">
            <a:avLst/>
          </a:prstGeom>
        </p:spPr>
        <p:txBody>
          <a:bodyPr wrap="square">
            <a:spAutoFit/>
          </a:bodyPr>
          <a:lstStyle/>
          <a:p>
            <a:pPr lvl="0">
              <a:spcBef>
                <a:spcPts val="700"/>
              </a:spcBef>
            </a:pPr>
            <a:r>
              <a:rPr lang="en-US" sz="1200" dirty="0">
                <a:solidFill>
                  <a:schemeClr val="bg1"/>
                </a:solidFill>
              </a:rPr>
              <a:t>This covers bill length and layout, as well as inclusion of plain English definitions of technical terms.</a:t>
            </a:r>
          </a:p>
        </p:txBody>
      </p:sp>
      <p:sp>
        <p:nvSpPr>
          <p:cNvPr id="16" name="Rectangle 15"/>
          <p:cNvSpPr/>
          <p:nvPr/>
        </p:nvSpPr>
        <p:spPr>
          <a:xfrm>
            <a:off x="7983155" y="3192773"/>
            <a:ext cx="3316668" cy="430887"/>
          </a:xfrm>
          <a:prstGeom prst="rect">
            <a:avLst/>
          </a:prstGeom>
        </p:spPr>
        <p:txBody>
          <a:bodyPr wrap="square" lIns="0" tIns="0" rIns="0" bIns="0">
            <a:spAutoFit/>
          </a:bodyPr>
          <a:lstStyle/>
          <a:p>
            <a:pPr lvl="0">
              <a:spcBef>
                <a:spcPts val="700"/>
              </a:spcBef>
            </a:pPr>
            <a:r>
              <a:rPr lang="en-US" sz="1400" b="1" dirty="0" smtClean="0">
                <a:solidFill>
                  <a:schemeClr val="bg2"/>
                </a:solidFill>
              </a:rPr>
              <a:t>Bill simplification: How </a:t>
            </a:r>
            <a:r>
              <a:rPr lang="en-US" sz="1400" b="1" dirty="0">
                <a:solidFill>
                  <a:schemeClr val="bg2"/>
                </a:solidFill>
              </a:rPr>
              <a:t>do we reduce information overload in bills? </a:t>
            </a:r>
            <a:endParaRPr lang="en-US" sz="1400" b="1" dirty="0" smtClean="0">
              <a:solidFill>
                <a:schemeClr val="bg2"/>
              </a:solidFill>
            </a:endParaRPr>
          </a:p>
        </p:txBody>
      </p:sp>
      <p:grpSp>
        <p:nvGrpSpPr>
          <p:cNvPr id="62" name="Group 61" descr="Circled question mark icon"/>
          <p:cNvGrpSpPr/>
          <p:nvPr/>
        </p:nvGrpSpPr>
        <p:grpSpPr>
          <a:xfrm>
            <a:off x="7334293" y="3085947"/>
            <a:ext cx="540000" cy="540000"/>
            <a:chOff x="4481169" y="1791251"/>
            <a:chExt cx="540000" cy="540000"/>
          </a:xfrm>
          <a:solidFill>
            <a:schemeClr val="accent5"/>
          </a:solidFill>
        </p:grpSpPr>
        <p:sp>
          <p:nvSpPr>
            <p:cNvPr id="63" name="Oval 62"/>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4" name="Group 63"/>
            <p:cNvGrpSpPr>
              <a:grpSpLocks noChangeAspect="1"/>
            </p:cNvGrpSpPr>
            <p:nvPr/>
          </p:nvGrpSpPr>
          <p:grpSpPr>
            <a:xfrm>
              <a:off x="4561948" y="1867713"/>
              <a:ext cx="378441" cy="381517"/>
              <a:chOff x="-205521" y="5663615"/>
              <a:chExt cx="195263" cy="196850"/>
            </a:xfrm>
            <a:grpFill/>
          </p:grpSpPr>
          <p:sp>
            <p:nvSpPr>
              <p:cNvPr id="65"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66"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1" name="Rectangle 10"/>
          <p:cNvSpPr/>
          <p:nvPr/>
        </p:nvSpPr>
        <p:spPr>
          <a:xfrm>
            <a:off x="7415072" y="2164226"/>
            <a:ext cx="4304139" cy="646331"/>
          </a:xfrm>
          <a:prstGeom prst="rect">
            <a:avLst/>
          </a:prstGeom>
        </p:spPr>
        <p:txBody>
          <a:bodyPr wrap="square">
            <a:spAutoFit/>
          </a:bodyPr>
          <a:lstStyle/>
          <a:p>
            <a:pPr lvl="0">
              <a:spcBef>
                <a:spcPts val="700"/>
              </a:spcBef>
            </a:pPr>
            <a:r>
              <a:rPr lang="en-US" sz="1200" dirty="0">
                <a:solidFill>
                  <a:schemeClr val="bg1"/>
                </a:solidFill>
              </a:rPr>
              <a:t>This covers how consumers engage with their energy bills (what elements they read, and what they use their bills for) and the impact of some new types of bill content.</a:t>
            </a:r>
          </a:p>
        </p:txBody>
      </p:sp>
      <p:sp>
        <p:nvSpPr>
          <p:cNvPr id="7" name="Text Placeholder 4"/>
          <p:cNvSpPr>
            <a:spLocks noGrp="1"/>
          </p:cNvSpPr>
          <p:nvPr>
            <p:ph type="body" sz="quarter" idx="14"/>
          </p:nvPr>
        </p:nvSpPr>
        <p:spPr>
          <a:xfrm>
            <a:off x="7976594" y="1706394"/>
            <a:ext cx="3053958" cy="483353"/>
          </a:xfrm>
        </p:spPr>
        <p:txBody>
          <a:bodyPr lIns="0" tIns="0" rIns="0" bIns="0" numCol="1"/>
          <a:lstStyle/>
          <a:p>
            <a:r>
              <a:rPr lang="en-US" b="1" dirty="0" smtClean="0">
                <a:solidFill>
                  <a:schemeClr val="bg2"/>
                </a:solidFill>
              </a:rPr>
              <a:t>Bill content: What </a:t>
            </a:r>
            <a:r>
              <a:rPr lang="en-US" b="1" dirty="0">
                <a:solidFill>
                  <a:schemeClr val="bg2"/>
                </a:solidFill>
              </a:rPr>
              <a:t>is the priority content for inclusion on the bill? </a:t>
            </a:r>
            <a:endParaRPr lang="en-US" sz="1200" dirty="0">
              <a:solidFill>
                <a:schemeClr val="tx1"/>
              </a:solidFill>
            </a:endParaRPr>
          </a:p>
          <a:p>
            <a:endParaRPr lang="en-AU" sz="1200" dirty="0">
              <a:solidFill>
                <a:schemeClr val="tx1"/>
              </a:solidFill>
            </a:endParaRPr>
          </a:p>
        </p:txBody>
      </p:sp>
      <p:grpSp>
        <p:nvGrpSpPr>
          <p:cNvPr id="42" name="Group 41" descr="Circled question mark icon"/>
          <p:cNvGrpSpPr/>
          <p:nvPr/>
        </p:nvGrpSpPr>
        <p:grpSpPr>
          <a:xfrm>
            <a:off x="7344027" y="1608130"/>
            <a:ext cx="540000" cy="540000"/>
            <a:chOff x="4481169" y="1791251"/>
            <a:chExt cx="540000" cy="540000"/>
          </a:xfrm>
          <a:solidFill>
            <a:schemeClr val="accent5"/>
          </a:solidFill>
        </p:grpSpPr>
        <p:sp>
          <p:nvSpPr>
            <p:cNvPr id="43" name="Oval 42"/>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p:cNvGrpSpPr>
              <a:grpSpLocks noChangeAspect="1"/>
            </p:cNvGrpSpPr>
            <p:nvPr/>
          </p:nvGrpSpPr>
          <p:grpSpPr>
            <a:xfrm>
              <a:off x="4561948" y="1867713"/>
              <a:ext cx="378441" cy="381517"/>
              <a:chOff x="-205521" y="5663615"/>
              <a:chExt cx="195263" cy="196850"/>
            </a:xfrm>
            <a:grpFill/>
          </p:grpSpPr>
          <p:sp>
            <p:nvSpPr>
              <p:cNvPr id="45"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46"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5" name="Text Placeholder 4"/>
          <p:cNvSpPr>
            <a:spLocks noGrp="1"/>
          </p:cNvSpPr>
          <p:nvPr>
            <p:ph type="body" sz="quarter" idx="14"/>
          </p:nvPr>
        </p:nvSpPr>
        <p:spPr>
          <a:xfrm>
            <a:off x="7415072" y="1114565"/>
            <a:ext cx="4822337" cy="329653"/>
          </a:xfrm>
        </p:spPr>
        <p:txBody>
          <a:bodyPr numCol="1" spcCol="360000"/>
          <a:lstStyle/>
          <a:p>
            <a:r>
              <a:rPr lang="en-US" b="1" dirty="0">
                <a:solidFill>
                  <a:schemeClr val="bg1"/>
                </a:solidFill>
              </a:rPr>
              <a:t>These gaps </a:t>
            </a:r>
            <a:r>
              <a:rPr lang="en-US" b="1" dirty="0" smtClean="0">
                <a:solidFill>
                  <a:schemeClr val="bg1"/>
                </a:solidFill>
              </a:rPr>
              <a:t>shaped our three </a:t>
            </a:r>
            <a:r>
              <a:rPr lang="en-US" b="1" dirty="0">
                <a:solidFill>
                  <a:schemeClr val="bg1"/>
                </a:solidFill>
              </a:rPr>
              <a:t>research </a:t>
            </a:r>
            <a:r>
              <a:rPr lang="en-US" b="1" dirty="0" smtClean="0">
                <a:solidFill>
                  <a:schemeClr val="bg1"/>
                </a:solidFill>
              </a:rPr>
              <a:t>questions:</a:t>
            </a:r>
          </a:p>
          <a:p>
            <a:endParaRPr lang="en-AU" b="1" dirty="0">
              <a:solidFill>
                <a:schemeClr val="bg1"/>
              </a:solidFill>
            </a:endParaRPr>
          </a:p>
        </p:txBody>
      </p:sp>
      <p:grpSp>
        <p:nvGrpSpPr>
          <p:cNvPr id="6" name="Group 5" descr="Row of various icons"/>
          <p:cNvGrpSpPr/>
          <p:nvPr/>
        </p:nvGrpSpPr>
        <p:grpSpPr>
          <a:xfrm>
            <a:off x="514583" y="1568136"/>
            <a:ext cx="518081" cy="4508125"/>
            <a:chOff x="514583" y="1568136"/>
            <a:chExt cx="518081" cy="4508125"/>
          </a:xfrm>
        </p:grpSpPr>
        <p:grpSp>
          <p:nvGrpSpPr>
            <p:cNvPr id="5" name="Group 4"/>
            <p:cNvGrpSpPr/>
            <p:nvPr/>
          </p:nvGrpSpPr>
          <p:grpSpPr>
            <a:xfrm>
              <a:off x="557623" y="5644261"/>
              <a:ext cx="432000" cy="432000"/>
              <a:chOff x="557623" y="5644261"/>
              <a:chExt cx="432000" cy="432000"/>
            </a:xfrm>
          </p:grpSpPr>
          <p:sp>
            <p:nvSpPr>
              <p:cNvPr id="24" name="Oval 23"/>
              <p:cNvSpPr/>
              <p:nvPr/>
            </p:nvSpPr>
            <p:spPr>
              <a:xfrm>
                <a:off x="557623" y="5644261"/>
                <a:ext cx="432000" cy="43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p:cNvGrpSpPr/>
              <p:nvPr/>
            </p:nvGrpSpPr>
            <p:grpSpPr>
              <a:xfrm>
                <a:off x="598554" y="5688813"/>
                <a:ext cx="342900" cy="342900"/>
                <a:chOff x="1844676" y="2517775"/>
                <a:chExt cx="430213" cy="431801"/>
              </a:xfrm>
            </p:grpSpPr>
            <p:sp>
              <p:nvSpPr>
                <p:cNvPr id="60" name="Freeform 354"/>
                <p:cNvSpPr>
                  <a:spLocks/>
                </p:cNvSpPr>
                <p:nvPr/>
              </p:nvSpPr>
              <p:spPr bwMode="auto">
                <a:xfrm>
                  <a:off x="1922463" y="2597150"/>
                  <a:ext cx="274638" cy="273050"/>
                </a:xfrm>
                <a:custGeom>
                  <a:avLst/>
                  <a:gdLst>
                    <a:gd name="T0" fmla="*/ 56 w 56"/>
                    <a:gd name="T1" fmla="*/ 28 h 56"/>
                    <a:gd name="T2" fmla="*/ 28 w 56"/>
                    <a:gd name="T3" fmla="*/ 0 h 56"/>
                    <a:gd name="T4" fmla="*/ 28 w 56"/>
                    <a:gd name="T5" fmla="*/ 0 h 56"/>
                    <a:gd name="T6" fmla="*/ 0 w 56"/>
                    <a:gd name="T7" fmla="*/ 28 h 56"/>
                    <a:gd name="T8" fmla="*/ 0 w 56"/>
                    <a:gd name="T9" fmla="*/ 28 h 56"/>
                    <a:gd name="T10" fmla="*/ 28 w 56"/>
                    <a:gd name="T11" fmla="*/ 56 h 56"/>
                    <a:gd name="T12" fmla="*/ 28 w 56"/>
                    <a:gd name="T13" fmla="*/ 56 h 56"/>
                    <a:gd name="T14" fmla="*/ 56 w 56"/>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6">
                      <a:moveTo>
                        <a:pt x="56" y="28"/>
                      </a:moveTo>
                      <a:cubicBezTo>
                        <a:pt x="56" y="13"/>
                        <a:pt x="43" y="0"/>
                        <a:pt x="28" y="0"/>
                      </a:cubicBezTo>
                      <a:cubicBezTo>
                        <a:pt x="28" y="0"/>
                        <a:pt x="28" y="0"/>
                        <a:pt x="28" y="0"/>
                      </a:cubicBezTo>
                      <a:cubicBezTo>
                        <a:pt x="13" y="0"/>
                        <a:pt x="0" y="13"/>
                        <a:pt x="0" y="28"/>
                      </a:cubicBezTo>
                      <a:cubicBezTo>
                        <a:pt x="0" y="28"/>
                        <a:pt x="0" y="28"/>
                        <a:pt x="0" y="28"/>
                      </a:cubicBezTo>
                      <a:cubicBezTo>
                        <a:pt x="0" y="43"/>
                        <a:pt x="13" y="56"/>
                        <a:pt x="28" y="56"/>
                      </a:cubicBezTo>
                      <a:cubicBezTo>
                        <a:pt x="28" y="56"/>
                        <a:pt x="28" y="56"/>
                        <a:pt x="28" y="56"/>
                      </a:cubicBezTo>
                      <a:cubicBezTo>
                        <a:pt x="43" y="56"/>
                        <a:pt x="56" y="43"/>
                        <a:pt x="56" y="28"/>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1" name="Line 355"/>
                <p:cNvSpPr>
                  <a:spLocks noChangeShapeType="1"/>
                </p:cNvSpPr>
                <p:nvPr/>
              </p:nvSpPr>
              <p:spPr bwMode="auto">
                <a:xfrm>
                  <a:off x="2058988" y="2909888"/>
                  <a:ext cx="0" cy="39688"/>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Line 356"/>
                <p:cNvSpPr>
                  <a:spLocks noChangeShapeType="1"/>
                </p:cNvSpPr>
                <p:nvPr/>
              </p:nvSpPr>
              <p:spPr bwMode="auto">
                <a:xfrm>
                  <a:off x="2187576" y="2860675"/>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Line 357"/>
                <p:cNvSpPr>
                  <a:spLocks noChangeShapeType="1"/>
                </p:cNvSpPr>
                <p:nvPr/>
              </p:nvSpPr>
              <p:spPr bwMode="auto">
                <a:xfrm>
                  <a:off x="2235201" y="2733675"/>
                  <a:ext cx="396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6" name="Line 358"/>
                <p:cNvSpPr>
                  <a:spLocks noChangeShapeType="1"/>
                </p:cNvSpPr>
                <p:nvPr/>
              </p:nvSpPr>
              <p:spPr bwMode="auto">
                <a:xfrm flipV="1">
                  <a:off x="2187576" y="2576513"/>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Line 359"/>
                <p:cNvSpPr>
                  <a:spLocks noChangeShapeType="1"/>
                </p:cNvSpPr>
                <p:nvPr/>
              </p:nvSpPr>
              <p:spPr bwMode="auto">
                <a:xfrm flipV="1">
                  <a:off x="2058988" y="2517775"/>
                  <a:ext cx="0" cy="39688"/>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Line 360"/>
                <p:cNvSpPr>
                  <a:spLocks noChangeShapeType="1"/>
                </p:cNvSpPr>
                <p:nvPr/>
              </p:nvSpPr>
              <p:spPr bwMode="auto">
                <a:xfrm flipH="1" flipV="1">
                  <a:off x="1903413" y="2576513"/>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 name="Line 361"/>
                <p:cNvSpPr>
                  <a:spLocks noChangeShapeType="1"/>
                </p:cNvSpPr>
                <p:nvPr/>
              </p:nvSpPr>
              <p:spPr bwMode="auto">
                <a:xfrm flipH="1">
                  <a:off x="1844676" y="2733675"/>
                  <a:ext cx="396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 name="Line 362"/>
                <p:cNvSpPr>
                  <a:spLocks noChangeShapeType="1"/>
                </p:cNvSpPr>
                <p:nvPr/>
              </p:nvSpPr>
              <p:spPr bwMode="auto">
                <a:xfrm flipH="1">
                  <a:off x="1903413" y="2860675"/>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55" name="Group 54"/>
            <p:cNvGrpSpPr/>
            <p:nvPr/>
          </p:nvGrpSpPr>
          <p:grpSpPr>
            <a:xfrm>
              <a:off x="547638" y="4852635"/>
              <a:ext cx="451970" cy="451970"/>
              <a:chOff x="523828" y="5150349"/>
              <a:chExt cx="451970" cy="451970"/>
            </a:xfrm>
          </p:grpSpPr>
          <p:sp>
            <p:nvSpPr>
              <p:cNvPr id="23" name="Oval 22"/>
              <p:cNvSpPr/>
              <p:nvPr/>
            </p:nvSpPr>
            <p:spPr>
              <a:xfrm>
                <a:off x="524943" y="5159142"/>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9" name="Picture 58" descr="Scale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28" y="5150349"/>
                <a:ext cx="451970" cy="451970"/>
              </a:xfrm>
              <a:prstGeom prst="rect">
                <a:avLst/>
              </a:prstGeom>
            </p:spPr>
          </p:pic>
        </p:grpSp>
        <p:grpSp>
          <p:nvGrpSpPr>
            <p:cNvPr id="28" name="Group 27"/>
            <p:cNvGrpSpPr/>
            <p:nvPr/>
          </p:nvGrpSpPr>
          <p:grpSpPr>
            <a:xfrm>
              <a:off x="557623" y="4080979"/>
              <a:ext cx="432000" cy="432000"/>
              <a:chOff x="488882" y="3400253"/>
              <a:chExt cx="432000" cy="432000"/>
            </a:xfrm>
            <a:solidFill>
              <a:schemeClr val="bg2"/>
            </a:solidFill>
          </p:grpSpPr>
          <p:sp>
            <p:nvSpPr>
              <p:cNvPr id="21" name="Oval 20"/>
              <p:cNvSpPr/>
              <p:nvPr/>
            </p:nvSpPr>
            <p:spPr>
              <a:xfrm>
                <a:off x="488882" y="3400253"/>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501"/>
              <p:cNvSpPr>
                <a:spLocks noChangeAspect="1"/>
              </p:cNvSpPr>
              <p:nvPr/>
            </p:nvSpPr>
            <p:spPr bwMode="auto">
              <a:xfrm>
                <a:off x="579136" y="3489329"/>
                <a:ext cx="252000" cy="252000"/>
              </a:xfrm>
              <a:custGeom>
                <a:avLst/>
                <a:gdLst>
                  <a:gd name="T0" fmla="*/ 66 w 321"/>
                  <a:gd name="T1" fmla="*/ 321 h 321"/>
                  <a:gd name="T2" fmla="*/ 0 w 321"/>
                  <a:gd name="T3" fmla="*/ 255 h 321"/>
                  <a:gd name="T4" fmla="*/ 96 w 321"/>
                  <a:gd name="T5" fmla="*/ 161 h 321"/>
                  <a:gd name="T6" fmla="*/ 0 w 321"/>
                  <a:gd name="T7" fmla="*/ 66 h 321"/>
                  <a:gd name="T8" fmla="*/ 66 w 321"/>
                  <a:gd name="T9" fmla="*/ 0 h 321"/>
                  <a:gd name="T10" fmla="*/ 160 w 321"/>
                  <a:gd name="T11" fmla="*/ 94 h 321"/>
                  <a:gd name="T12" fmla="*/ 257 w 321"/>
                  <a:gd name="T13" fmla="*/ 0 h 321"/>
                  <a:gd name="T14" fmla="*/ 321 w 321"/>
                  <a:gd name="T15" fmla="*/ 66 h 321"/>
                  <a:gd name="T16" fmla="*/ 226 w 321"/>
                  <a:gd name="T17" fmla="*/ 161 h 321"/>
                  <a:gd name="T18" fmla="*/ 321 w 321"/>
                  <a:gd name="T19" fmla="*/ 255 h 321"/>
                  <a:gd name="T20" fmla="*/ 257 w 321"/>
                  <a:gd name="T21" fmla="*/ 321 h 321"/>
                  <a:gd name="T22" fmla="*/ 160 w 321"/>
                  <a:gd name="T23" fmla="*/ 227 h 321"/>
                  <a:gd name="T24" fmla="*/ 66 w 321"/>
                  <a:gd name="T25" fmla="*/ 321 h 321"/>
                  <a:gd name="T26" fmla="*/ 66 w 321"/>
                  <a:gd name="T2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321">
                    <a:moveTo>
                      <a:pt x="66" y="321"/>
                    </a:moveTo>
                    <a:lnTo>
                      <a:pt x="0" y="255"/>
                    </a:lnTo>
                    <a:lnTo>
                      <a:pt x="96" y="161"/>
                    </a:lnTo>
                    <a:lnTo>
                      <a:pt x="0" y="66"/>
                    </a:lnTo>
                    <a:lnTo>
                      <a:pt x="66" y="0"/>
                    </a:lnTo>
                    <a:lnTo>
                      <a:pt x="160" y="94"/>
                    </a:lnTo>
                    <a:lnTo>
                      <a:pt x="257" y="0"/>
                    </a:lnTo>
                    <a:lnTo>
                      <a:pt x="321" y="66"/>
                    </a:lnTo>
                    <a:lnTo>
                      <a:pt x="226" y="161"/>
                    </a:lnTo>
                    <a:lnTo>
                      <a:pt x="321" y="255"/>
                    </a:lnTo>
                    <a:lnTo>
                      <a:pt x="257" y="321"/>
                    </a:lnTo>
                    <a:lnTo>
                      <a:pt x="160" y="227"/>
                    </a:lnTo>
                    <a:lnTo>
                      <a:pt x="66" y="321"/>
                    </a:lnTo>
                    <a:lnTo>
                      <a:pt x="66" y="321"/>
                    </a:lnTo>
                    <a:close/>
                  </a:path>
                </a:pathLst>
              </a:custGeom>
              <a:grpFill/>
              <a:ln w="19050">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557623" y="3411236"/>
              <a:ext cx="432000" cy="432000"/>
              <a:chOff x="461205" y="4473892"/>
              <a:chExt cx="432000" cy="432000"/>
            </a:xfrm>
          </p:grpSpPr>
          <p:sp>
            <p:nvSpPr>
              <p:cNvPr id="22" name="Oval 21"/>
              <p:cNvSpPr/>
              <p:nvPr/>
            </p:nvSpPr>
            <p:spPr>
              <a:xfrm>
                <a:off x="461205" y="4473892"/>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5" name="Picture 1024" descr="Char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45" y="4543738"/>
                <a:ext cx="313696" cy="313696"/>
              </a:xfrm>
              <a:prstGeom prst="rect">
                <a:avLst/>
              </a:prstGeom>
            </p:spPr>
          </p:pic>
        </p:grpSp>
        <p:grpSp>
          <p:nvGrpSpPr>
            <p:cNvPr id="14" name="Group 13"/>
            <p:cNvGrpSpPr/>
            <p:nvPr/>
          </p:nvGrpSpPr>
          <p:grpSpPr>
            <a:xfrm>
              <a:off x="557623" y="2798159"/>
              <a:ext cx="432000" cy="432000"/>
              <a:chOff x="488882" y="2772355"/>
              <a:chExt cx="432000" cy="432000"/>
            </a:xfrm>
          </p:grpSpPr>
          <p:sp>
            <p:nvSpPr>
              <p:cNvPr id="20" name="Oval 19"/>
              <p:cNvSpPr/>
              <p:nvPr/>
            </p:nvSpPr>
            <p:spPr>
              <a:xfrm>
                <a:off x="488882" y="2772355"/>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7" name="Group 1026"/>
              <p:cNvGrpSpPr/>
              <p:nvPr/>
            </p:nvGrpSpPr>
            <p:grpSpPr>
              <a:xfrm>
                <a:off x="625608" y="2869238"/>
                <a:ext cx="196850" cy="256887"/>
                <a:chOff x="-429218" y="3615342"/>
                <a:chExt cx="334963" cy="277812"/>
              </a:xfrm>
            </p:grpSpPr>
            <p:sp>
              <p:nvSpPr>
                <p:cNvPr id="38" name="Freeform 32"/>
                <p:cNvSpPr>
                  <a:spLocks/>
                </p:cNvSpPr>
                <p:nvPr/>
              </p:nvSpPr>
              <p:spPr bwMode="auto">
                <a:xfrm>
                  <a:off x="-429218" y="3615342"/>
                  <a:ext cx="138113" cy="100013"/>
                </a:xfrm>
                <a:custGeom>
                  <a:avLst/>
                  <a:gdLst>
                    <a:gd name="T0" fmla="*/ 0 w 87"/>
                    <a:gd name="T1" fmla="*/ 38 h 63"/>
                    <a:gd name="T2" fmla="*/ 25 w 87"/>
                    <a:gd name="T3" fmla="*/ 63 h 63"/>
                    <a:gd name="T4" fmla="*/ 87 w 87"/>
                    <a:gd name="T5" fmla="*/ 0 h 63"/>
                  </a:gdLst>
                  <a:ahLst/>
                  <a:cxnLst>
                    <a:cxn ang="0">
                      <a:pos x="T0" y="T1"/>
                    </a:cxn>
                    <a:cxn ang="0">
                      <a:pos x="T2" y="T3"/>
                    </a:cxn>
                    <a:cxn ang="0">
                      <a:pos x="T4" y="T5"/>
                    </a:cxn>
                  </a:cxnLst>
                  <a:rect l="0" t="0" r="r" b="b"/>
                  <a:pathLst>
                    <a:path w="87" h="63">
                      <a:moveTo>
                        <a:pt x="0" y="38"/>
                      </a:moveTo>
                      <a:lnTo>
                        <a:pt x="25" y="63"/>
                      </a:lnTo>
                      <a:lnTo>
                        <a:pt x="8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33"/>
                <p:cNvSpPr>
                  <a:spLocks/>
                </p:cNvSpPr>
                <p:nvPr/>
              </p:nvSpPr>
              <p:spPr bwMode="auto">
                <a:xfrm>
                  <a:off x="-429218" y="3794729"/>
                  <a:ext cx="138113" cy="98425"/>
                </a:xfrm>
                <a:custGeom>
                  <a:avLst/>
                  <a:gdLst>
                    <a:gd name="T0" fmla="*/ 0 w 87"/>
                    <a:gd name="T1" fmla="*/ 37 h 62"/>
                    <a:gd name="T2" fmla="*/ 25 w 87"/>
                    <a:gd name="T3" fmla="*/ 62 h 62"/>
                    <a:gd name="T4" fmla="*/ 87 w 87"/>
                    <a:gd name="T5" fmla="*/ 0 h 62"/>
                  </a:gdLst>
                  <a:ahLst/>
                  <a:cxnLst>
                    <a:cxn ang="0">
                      <a:pos x="T0" y="T1"/>
                    </a:cxn>
                    <a:cxn ang="0">
                      <a:pos x="T2" y="T3"/>
                    </a:cxn>
                    <a:cxn ang="0">
                      <a:pos x="T4" y="T5"/>
                    </a:cxn>
                  </a:cxnLst>
                  <a:rect l="0" t="0" r="r" b="b"/>
                  <a:pathLst>
                    <a:path w="87" h="62">
                      <a:moveTo>
                        <a:pt x="0" y="37"/>
                      </a:moveTo>
                      <a:lnTo>
                        <a:pt x="25" y="62"/>
                      </a:lnTo>
                      <a:lnTo>
                        <a:pt x="8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34"/>
                <p:cNvSpPr>
                  <a:spLocks noChangeShapeType="1"/>
                </p:cNvSpPr>
                <p:nvPr/>
              </p:nvSpPr>
              <p:spPr bwMode="auto">
                <a:xfrm>
                  <a:off x="-253005" y="3694717"/>
                  <a:ext cx="1587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Line 35"/>
                <p:cNvSpPr>
                  <a:spLocks noChangeShapeType="1"/>
                </p:cNvSpPr>
                <p:nvPr/>
              </p:nvSpPr>
              <p:spPr bwMode="auto">
                <a:xfrm>
                  <a:off x="-253005" y="3874104"/>
                  <a:ext cx="1587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29" name="Group 28"/>
            <p:cNvGrpSpPr/>
            <p:nvPr/>
          </p:nvGrpSpPr>
          <p:grpSpPr>
            <a:xfrm>
              <a:off x="514583" y="2161206"/>
              <a:ext cx="518081" cy="518081"/>
              <a:chOff x="447733" y="2116082"/>
              <a:chExt cx="518081" cy="518081"/>
            </a:xfrm>
          </p:grpSpPr>
          <p:sp>
            <p:nvSpPr>
              <p:cNvPr id="19" name="Oval 18"/>
              <p:cNvSpPr/>
              <p:nvPr/>
            </p:nvSpPr>
            <p:spPr>
              <a:xfrm>
                <a:off x="488882" y="2153044"/>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Picture 30" descr="Speaker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733" y="2116082"/>
                <a:ext cx="518081" cy="518081"/>
              </a:xfrm>
              <a:prstGeom prst="rect">
                <a:avLst/>
              </a:prstGeom>
            </p:spPr>
          </p:pic>
        </p:grpSp>
        <p:grpSp>
          <p:nvGrpSpPr>
            <p:cNvPr id="54" name="Group 53"/>
            <p:cNvGrpSpPr/>
            <p:nvPr/>
          </p:nvGrpSpPr>
          <p:grpSpPr>
            <a:xfrm>
              <a:off x="557623" y="1568136"/>
              <a:ext cx="432000" cy="443181"/>
              <a:chOff x="488882" y="1511647"/>
              <a:chExt cx="432000" cy="443181"/>
            </a:xfrm>
          </p:grpSpPr>
          <p:sp>
            <p:nvSpPr>
              <p:cNvPr id="18" name="Oval 17"/>
              <p:cNvSpPr/>
              <p:nvPr/>
            </p:nvSpPr>
            <p:spPr>
              <a:xfrm>
                <a:off x="488882" y="1511647"/>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Book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429" y="1554038"/>
                <a:ext cx="400790" cy="400790"/>
              </a:xfrm>
              <a:prstGeom prst="rect">
                <a:avLst/>
              </a:prstGeom>
            </p:spPr>
          </p:pic>
        </p:grpSp>
      </p:grpSp>
      <p:sp>
        <p:nvSpPr>
          <p:cNvPr id="4" name="Rectangle 3"/>
          <p:cNvSpPr/>
          <p:nvPr/>
        </p:nvSpPr>
        <p:spPr>
          <a:xfrm>
            <a:off x="1015548" y="1521197"/>
            <a:ext cx="5556397" cy="4811574"/>
          </a:xfrm>
          <a:prstGeom prst="rect">
            <a:avLst/>
          </a:prstGeom>
        </p:spPr>
        <p:txBody>
          <a:bodyPr wrap="square" numCol="1">
            <a:spAutoFit/>
          </a:bodyPr>
          <a:lstStyle/>
          <a:p>
            <a:pPr lvl="0" algn="just">
              <a:lnSpc>
                <a:spcPts val="1600"/>
              </a:lnSpc>
            </a:pPr>
            <a:r>
              <a:rPr lang="en-US" sz="1200" b="1" dirty="0">
                <a:latin typeface="Helvetica" panose="020B0604020202020204" pitchFamily="34" charset="0"/>
                <a:ea typeface="Times New Roman" panose="02020603050405020304" pitchFamily="18" charset="0"/>
                <a:cs typeface="Times New Roman" panose="02020603050405020304" pitchFamily="18" charset="0"/>
              </a:rPr>
              <a:t>Simple definitions </a:t>
            </a:r>
            <a:r>
              <a:rPr lang="en-US" sz="1200" dirty="0">
                <a:latin typeface="Helvetica" panose="020B0604020202020204" pitchFamily="34" charset="0"/>
                <a:ea typeface="Times New Roman" panose="02020603050405020304" pitchFamily="18" charset="0"/>
                <a:cs typeface="Times New Roman" panose="02020603050405020304" pitchFamily="18" charset="0"/>
              </a:rPr>
              <a:t>of technical terms, </a:t>
            </a:r>
            <a:r>
              <a:rPr lang="en-US" sz="1200" dirty="0" err="1">
                <a:latin typeface="Helvetica" panose="020B0604020202020204" pitchFamily="34" charset="0"/>
                <a:ea typeface="Times New Roman" panose="02020603050405020304" pitchFamily="18" charset="0"/>
                <a:cs typeface="Times New Roman" panose="02020603050405020304" pitchFamily="18" charset="0"/>
              </a:rPr>
              <a:t>e.g</a:t>
            </a:r>
            <a:r>
              <a:rPr lang="en-US" sz="1200" dirty="0">
                <a:latin typeface="Helvetica" panose="020B0604020202020204" pitchFamily="34" charset="0"/>
                <a:ea typeface="Times New Roman" panose="02020603050405020304" pitchFamily="18" charset="0"/>
                <a:cs typeface="Times New Roman" panose="02020603050405020304" pitchFamily="18" charset="0"/>
              </a:rPr>
              <a:t>, kilowatt-hours, tariffs, should be tested to improve comprehension of </a:t>
            </a:r>
            <a:r>
              <a:rPr lang="en-US" sz="1200" dirty="0" smtClean="0">
                <a:latin typeface="Helvetica" panose="020B0604020202020204" pitchFamily="34" charset="0"/>
                <a:ea typeface="Times New Roman" panose="02020603050405020304" pitchFamily="18" charset="0"/>
                <a:cs typeface="Times New Roman" panose="02020603050405020304" pitchFamily="18" charset="0"/>
              </a:rPr>
              <a:t>bills. </a:t>
            </a:r>
            <a:endParaRPr lang="en-US" sz="1200" dirty="0">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presentation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calls to action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(for switching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behaviour</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should be tested to improve understanding of consumers while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minimising</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distrust.</a:t>
            </a:r>
            <a:endPar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standardised</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summary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plan characteristics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placed on the front page should be tested for its potential to improve comprehension of a plan. </a:t>
            </a:r>
          </a:p>
          <a:p>
            <a:pPr lvl="0" algn="just">
              <a:lnSpc>
                <a:spcPts val="1600"/>
              </a:lnSpc>
            </a:pPr>
            <a:endParaRPr lang="en-US" sz="1200" dirty="0">
              <a:solidFill>
                <a:srgbClr val="000000"/>
              </a:solidFill>
              <a:latin typeface="Helvetica" panose="020B0604020202020204" pitchFamily="34"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Different displays of total usage in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historical usage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graphs should be tested to improve comprehension of bills.</a:t>
            </a:r>
            <a:endPar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impact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taking non-essential information off bills</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and/or delivering it through alternative means (such as a link from the bill to a website) should be tested to determine whether it would improve comprehension.</a:t>
            </a: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efficacy and format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peer comparison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(benchmarking) energy usage graphs should be tested to improve comprehension for consumers and reduce costs for businesses receiving complaints. </a:t>
            </a: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600"/>
              </a:lnSpc>
            </a:pP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Communication of solar power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 bills should be tested to help consumers more accurately evaluate the value of their solar system and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optimise</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their consumption</a:t>
            </a:r>
            <a:r>
              <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p>
        </p:txBody>
      </p:sp>
      <p:sp>
        <p:nvSpPr>
          <p:cNvPr id="8" name="Text Placeholder 4"/>
          <p:cNvSpPr>
            <a:spLocks noGrp="1"/>
          </p:cNvSpPr>
          <p:nvPr>
            <p:ph type="body" sz="quarter" idx="14"/>
          </p:nvPr>
        </p:nvSpPr>
        <p:spPr>
          <a:xfrm>
            <a:off x="461205" y="1114565"/>
            <a:ext cx="4822337" cy="329653"/>
          </a:xfrm>
        </p:spPr>
        <p:txBody>
          <a:bodyPr numCol="1" spcCol="360000"/>
          <a:lstStyle/>
          <a:p>
            <a:r>
              <a:rPr lang="en-US" b="1" dirty="0" smtClean="0"/>
              <a:t>The gaps in the literature that we identified included:</a:t>
            </a:r>
            <a:endParaRPr lang="en-US" b="1" dirty="0"/>
          </a:p>
          <a:p>
            <a:pPr algn="just"/>
            <a:endParaRPr lang="en-US" b="1" dirty="0"/>
          </a:p>
          <a:p>
            <a:endParaRPr lang="en-AU" b="1" dirty="0"/>
          </a:p>
        </p:txBody>
      </p:sp>
      <p:sp>
        <p:nvSpPr>
          <p:cNvPr id="2" name="Title 1"/>
          <p:cNvSpPr>
            <a:spLocks noGrp="1"/>
          </p:cNvSpPr>
          <p:nvPr>
            <p:ph type="title"/>
          </p:nvPr>
        </p:nvSpPr>
        <p:spPr>
          <a:xfrm>
            <a:off x="479425" y="486189"/>
            <a:ext cx="5931535" cy="387798"/>
          </a:xfrm>
        </p:spPr>
        <p:txBody>
          <a:bodyPr/>
          <a:lstStyle/>
          <a:p>
            <a:r>
              <a:rPr lang="en-AU" dirty="0" smtClean="0"/>
              <a:t>We identified gaps in the literature</a:t>
            </a:r>
            <a:endParaRPr lang="en-AU" dirty="0"/>
          </a:p>
        </p:txBody>
      </p:sp>
    </p:spTree>
    <p:extLst>
      <p:ext uri="{BB962C8B-B14F-4D97-AF65-F5344CB8AC3E}">
        <p14:creationId xmlns:p14="http://schemas.microsoft.com/office/powerpoint/2010/main" val="27517506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 = Detailed charges table only</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60</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table data"/>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10627"/>
            <a:ext cx="5256530" cy="3078480"/>
          </a:xfrm>
          <a:prstGeom prst="rect">
            <a:avLst/>
          </a:prstGeom>
          <a:noFill/>
          <a:ln>
            <a:noFill/>
          </a:ln>
        </p:spPr>
      </p:pic>
    </p:spTree>
    <p:extLst>
      <p:ext uri="{BB962C8B-B14F-4D97-AF65-F5344CB8AC3E}">
        <p14:creationId xmlns:p14="http://schemas.microsoft.com/office/powerpoint/2010/main" val="455422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1 (T1) = Detailed charges table + Plan summary </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61</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table data"/>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05021"/>
            <a:ext cx="5256530" cy="4490720"/>
          </a:xfrm>
          <a:prstGeom prst="rect">
            <a:avLst/>
          </a:prstGeom>
          <a:noFill/>
          <a:ln>
            <a:noFill/>
          </a:ln>
        </p:spPr>
      </p:pic>
    </p:spTree>
    <p:extLst>
      <p:ext uri="{BB962C8B-B14F-4D97-AF65-F5344CB8AC3E}">
        <p14:creationId xmlns:p14="http://schemas.microsoft.com/office/powerpoint/2010/main" val="178639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US" dirty="0"/>
              <a:t>Treatment 2 (T2) = Detailed charges table + Could you save money?</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62</a:t>
            </a:fld>
            <a:endParaRPr lang="en-AU"/>
          </a:p>
        </p:txBody>
      </p:sp>
      <p:pic>
        <p:nvPicPr>
          <p:cNvPr id="5" name="Picture 4" descr="Image of table data"/>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23269"/>
            <a:ext cx="5256530" cy="4300220"/>
          </a:xfrm>
          <a:prstGeom prst="rect">
            <a:avLst/>
          </a:prstGeom>
          <a:noFill/>
          <a:ln>
            <a:noFill/>
          </a:ln>
        </p:spPr>
      </p:pic>
    </p:spTree>
    <p:extLst>
      <p:ext uri="{BB962C8B-B14F-4D97-AF65-F5344CB8AC3E}">
        <p14:creationId xmlns:p14="http://schemas.microsoft.com/office/powerpoint/2010/main" val="814560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US" dirty="0"/>
              <a:t>Treatment 3 (T3) = Detailed charges table + Plan summary + Could you save money?</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63</a:t>
            </a:fld>
            <a:endParaRPr lang="en-AU"/>
          </a:p>
        </p:txBody>
      </p:sp>
      <p:pic>
        <p:nvPicPr>
          <p:cNvPr id="5" name="Picture 4" descr="Image of table dat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251847"/>
            <a:ext cx="4653778" cy="5040000"/>
          </a:xfrm>
          <a:prstGeom prst="rect">
            <a:avLst/>
          </a:prstGeom>
          <a:noFill/>
          <a:ln>
            <a:noFill/>
          </a:ln>
        </p:spPr>
      </p:pic>
    </p:spTree>
    <p:extLst>
      <p:ext uri="{BB962C8B-B14F-4D97-AF65-F5344CB8AC3E}">
        <p14:creationId xmlns:p14="http://schemas.microsoft.com/office/powerpoint/2010/main" val="14426967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1163395"/>
          </a:xfrm>
        </p:spPr>
        <p:txBody>
          <a:bodyPr/>
          <a:lstStyle/>
          <a:p>
            <a:r>
              <a:rPr lang="en-AU" dirty="0"/>
              <a:t>Treatment 4 (T4) = Detailed charges table + Plan summary + Could you save money? + Definitions</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64</a:t>
            </a:fld>
            <a:endParaRPr lang="en-AU"/>
          </a:p>
        </p:txBody>
      </p:sp>
      <p:pic>
        <p:nvPicPr>
          <p:cNvPr id="5" name="Picture 4" descr="Image of table dat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352033"/>
            <a:ext cx="3576607" cy="5040000"/>
          </a:xfrm>
          <a:prstGeom prst="rect">
            <a:avLst/>
          </a:prstGeom>
          <a:noFill/>
          <a:ln>
            <a:noFill/>
          </a:ln>
        </p:spPr>
      </p:pic>
    </p:spTree>
    <p:extLst>
      <p:ext uri="{BB962C8B-B14F-4D97-AF65-F5344CB8AC3E}">
        <p14:creationId xmlns:p14="http://schemas.microsoft.com/office/powerpoint/2010/main" val="36414802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65</a:t>
            </a:fld>
            <a:endParaRPr lang="en-AU"/>
          </a:p>
        </p:txBody>
      </p:sp>
      <p:sp>
        <p:nvSpPr>
          <p:cNvPr id="4" name="Text Placeholder 3"/>
          <p:cNvSpPr>
            <a:spLocks noGrp="1"/>
          </p:cNvSpPr>
          <p:nvPr>
            <p:ph type="body" sz="quarter" idx="11"/>
          </p:nvPr>
        </p:nvSpPr>
        <p:spPr>
          <a:xfrm>
            <a:off x="479425" y="2924175"/>
            <a:ext cx="11233150" cy="2477601"/>
          </a:xfrm>
        </p:spPr>
        <p:txBody>
          <a:bodyPr/>
          <a:lstStyle/>
          <a:p>
            <a:r>
              <a:rPr lang="en-AU" dirty="0"/>
              <a:t>This </a:t>
            </a:r>
            <a:r>
              <a:rPr lang="en-AU" dirty="0" smtClean="0"/>
              <a:t>was a </a:t>
            </a:r>
            <a:r>
              <a:rPr lang="en-AU" dirty="0"/>
              <a:t>five arm trial with the following groups:</a:t>
            </a:r>
          </a:p>
          <a:p>
            <a:pPr marL="285750" indent="-285750">
              <a:buFont typeface="Arial" panose="020B0604020202020204" pitchFamily="34" charset="0"/>
              <a:buChar char="•"/>
            </a:pPr>
            <a:r>
              <a:rPr lang="en-AU" dirty="0" smtClean="0"/>
              <a:t>Control </a:t>
            </a:r>
            <a:r>
              <a:rPr lang="en-AU" dirty="0"/>
              <a:t>(C) = usage chart only</a:t>
            </a:r>
          </a:p>
          <a:p>
            <a:pPr marL="285750" indent="-285750">
              <a:buFont typeface="Arial" panose="020B0604020202020204" pitchFamily="34" charset="0"/>
              <a:buChar char="•"/>
            </a:pPr>
            <a:r>
              <a:rPr lang="en-AU" dirty="0" smtClean="0"/>
              <a:t>Treatment </a:t>
            </a:r>
            <a:r>
              <a:rPr lang="en-AU" dirty="0"/>
              <a:t>1 (T1) = usage chart + benchmark table</a:t>
            </a:r>
          </a:p>
          <a:p>
            <a:pPr marL="285750" indent="-285750">
              <a:buFont typeface="Arial" panose="020B0604020202020204" pitchFamily="34" charset="0"/>
              <a:buChar char="•"/>
            </a:pPr>
            <a:r>
              <a:rPr lang="en-AU" dirty="0" smtClean="0"/>
              <a:t>Treatment </a:t>
            </a:r>
            <a:r>
              <a:rPr lang="en-AU" dirty="0"/>
              <a:t>2 (T2) = usage chart + benchmark vertical bar graph</a:t>
            </a:r>
          </a:p>
          <a:p>
            <a:pPr marL="285750" indent="-285750">
              <a:buFont typeface="Arial" panose="020B0604020202020204" pitchFamily="34" charset="0"/>
              <a:buChar char="•"/>
            </a:pPr>
            <a:r>
              <a:rPr lang="en-AU" dirty="0" smtClean="0"/>
              <a:t>Treatment </a:t>
            </a:r>
            <a:r>
              <a:rPr lang="en-AU" dirty="0"/>
              <a:t>3 (T3) = usage chart + benchmark infographic</a:t>
            </a:r>
          </a:p>
          <a:p>
            <a:pPr marL="285750" indent="-285750">
              <a:buFont typeface="Arial" panose="020B0604020202020204" pitchFamily="34" charset="0"/>
              <a:buChar char="•"/>
            </a:pPr>
            <a:r>
              <a:rPr lang="en-AU" dirty="0" smtClean="0"/>
              <a:t>Treatment </a:t>
            </a:r>
            <a:r>
              <a:rPr lang="en-AU" dirty="0"/>
              <a:t>4 (T4) = usage chart + benchmark simple infographic</a:t>
            </a:r>
          </a:p>
          <a:p>
            <a:endParaRPr lang="en-AU" dirty="0"/>
          </a:p>
        </p:txBody>
      </p:sp>
      <p:sp>
        <p:nvSpPr>
          <p:cNvPr id="2" name="Title 1"/>
          <p:cNvSpPr>
            <a:spLocks noGrp="1"/>
          </p:cNvSpPr>
          <p:nvPr>
            <p:ph type="title"/>
          </p:nvPr>
        </p:nvSpPr>
        <p:spPr>
          <a:xfrm>
            <a:off x="479425" y="1673522"/>
            <a:ext cx="11233150" cy="664797"/>
          </a:xfrm>
        </p:spPr>
        <p:txBody>
          <a:bodyPr/>
          <a:lstStyle/>
          <a:p>
            <a:r>
              <a:rPr lang="en-AU" dirty="0" smtClean="0"/>
              <a:t>Group </a:t>
            </a:r>
            <a:r>
              <a:rPr lang="en-AU" dirty="0"/>
              <a:t>B: Trial 2 (Benchmarks)</a:t>
            </a:r>
          </a:p>
        </p:txBody>
      </p:sp>
    </p:spTree>
    <p:extLst>
      <p:ext uri="{BB962C8B-B14F-4D97-AF65-F5344CB8AC3E}">
        <p14:creationId xmlns:p14="http://schemas.microsoft.com/office/powerpoint/2010/main" val="2042390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 = usage chart only</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66</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p:nvPr/>
        </p:nvPicPr>
        <p:blipFill>
          <a:blip r:embed="rId2">
            <a:extLst>
              <a:ext uri="{28A0092B-C50C-407E-A947-70E740481C1C}">
                <a14:useLocalDpi xmlns:a14="http://schemas.microsoft.com/office/drawing/2010/main" val="0"/>
              </a:ext>
            </a:extLst>
          </a:blip>
          <a:srcRect/>
          <a:stretch>
            <a:fillRect/>
          </a:stretch>
        </p:blipFill>
        <p:spPr bwMode="auto">
          <a:xfrm>
            <a:off x="479425" y="1535797"/>
            <a:ext cx="3606800" cy="3613150"/>
          </a:xfrm>
          <a:prstGeom prst="rect">
            <a:avLst/>
          </a:prstGeom>
          <a:noFill/>
          <a:ln>
            <a:noFill/>
          </a:ln>
        </p:spPr>
      </p:pic>
    </p:spTree>
    <p:extLst>
      <p:ext uri="{BB962C8B-B14F-4D97-AF65-F5344CB8AC3E}">
        <p14:creationId xmlns:p14="http://schemas.microsoft.com/office/powerpoint/2010/main" val="3765072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Treatment 1 (T1) = usage chart + benchmark table</a:t>
            </a:r>
          </a:p>
        </p:txBody>
      </p:sp>
      <p:sp>
        <p:nvSpPr>
          <p:cNvPr id="3" name="Slide Number Placeholder 2"/>
          <p:cNvSpPr>
            <a:spLocks noGrp="1"/>
          </p:cNvSpPr>
          <p:nvPr>
            <p:ph type="sldNum" sz="quarter" idx="12"/>
          </p:nvPr>
        </p:nvSpPr>
        <p:spPr/>
        <p:txBody>
          <a:bodyPr/>
          <a:lstStyle/>
          <a:p>
            <a:fld id="{0500C9E6-702F-A843-8A04-80C500C6891A}" type="slidenum">
              <a:rPr lang="en-AU" smtClean="0"/>
              <a:t>67</a:t>
            </a:fld>
            <a:endParaRPr lang="en-AU"/>
          </a:p>
        </p:txBody>
      </p:sp>
      <p:pic>
        <p:nvPicPr>
          <p:cNvPr id="5" name="Picture 4" descr="Image of chart or 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336741"/>
            <a:ext cx="2472124" cy="5040000"/>
          </a:xfrm>
          <a:prstGeom prst="rect">
            <a:avLst/>
          </a:prstGeom>
          <a:noFill/>
          <a:ln>
            <a:noFill/>
          </a:ln>
        </p:spPr>
      </p:pic>
    </p:spTree>
    <p:extLst>
      <p:ext uri="{BB962C8B-B14F-4D97-AF65-F5344CB8AC3E}">
        <p14:creationId xmlns:p14="http://schemas.microsoft.com/office/powerpoint/2010/main" val="202427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2 (T2) = usage chart + benchmark vertical bar graph</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68</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2459382" cy="5040000"/>
          </a:xfrm>
          <a:prstGeom prst="rect">
            <a:avLst/>
          </a:prstGeom>
          <a:noFill/>
          <a:ln>
            <a:noFill/>
          </a:ln>
        </p:spPr>
      </p:pic>
    </p:spTree>
    <p:extLst>
      <p:ext uri="{BB962C8B-B14F-4D97-AF65-F5344CB8AC3E}">
        <p14:creationId xmlns:p14="http://schemas.microsoft.com/office/powerpoint/2010/main" val="27117705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Treatment 3 (T3) = usage chart + benchmark infographic</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69</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2485000" cy="5040000"/>
          </a:xfrm>
          <a:prstGeom prst="rect">
            <a:avLst/>
          </a:prstGeom>
          <a:noFill/>
          <a:ln>
            <a:noFill/>
          </a:ln>
        </p:spPr>
      </p:pic>
    </p:spTree>
    <p:extLst>
      <p:ext uri="{BB962C8B-B14F-4D97-AF65-F5344CB8AC3E}">
        <p14:creationId xmlns:p14="http://schemas.microsoft.com/office/powerpoint/2010/main" val="2874514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7</a:t>
            </a:fld>
            <a:endParaRPr lang="en-AU"/>
          </a:p>
        </p:txBody>
      </p:sp>
      <p:grpSp>
        <p:nvGrpSpPr>
          <p:cNvPr id="6" name="Group 5" descr="Exclamation icon"/>
          <p:cNvGrpSpPr/>
          <p:nvPr/>
        </p:nvGrpSpPr>
        <p:grpSpPr>
          <a:xfrm>
            <a:off x="1177880" y="6180588"/>
            <a:ext cx="9898568" cy="520903"/>
            <a:chOff x="1177880" y="6180588"/>
            <a:chExt cx="9898568" cy="520903"/>
          </a:xfrm>
        </p:grpSpPr>
        <p:sp>
          <p:nvSpPr>
            <p:cNvPr id="120" name="Rectangle 119"/>
            <p:cNvSpPr/>
            <p:nvPr/>
          </p:nvSpPr>
          <p:spPr>
            <a:xfrm>
              <a:off x="1485318" y="6239826"/>
              <a:ext cx="9591130" cy="461665"/>
            </a:xfrm>
            <a:prstGeom prst="rect">
              <a:avLst/>
            </a:prstGeom>
            <a:ln w="28575">
              <a:noFill/>
            </a:ln>
          </p:spPr>
          <p:txBody>
            <a:bodyPr wrap="square">
              <a:spAutoFit/>
            </a:bodyPr>
            <a:lstStyle/>
            <a:p>
              <a:r>
                <a:rPr lang="en-AU" sz="1200" b="1" dirty="0" smtClean="0">
                  <a:solidFill>
                    <a:schemeClr val="tx2"/>
                  </a:solidFill>
                </a:rPr>
                <a:t>Caveat: like any research, ours </a:t>
              </a:r>
              <a:r>
                <a:rPr lang="en-US" sz="1200" b="1" dirty="0" smtClean="0">
                  <a:solidFill>
                    <a:schemeClr val="tx2"/>
                  </a:solidFill>
                </a:rPr>
                <a:t>has limitations. We’ve highlighted these as relevant in the report. Please also see </a:t>
              </a:r>
              <a:br>
                <a:rPr lang="en-US" sz="1200" b="1" dirty="0" smtClean="0">
                  <a:solidFill>
                    <a:schemeClr val="tx2"/>
                  </a:solidFill>
                </a:rPr>
              </a:br>
              <a:r>
                <a:rPr lang="en-US" sz="1200" b="1" dirty="0" smtClean="0">
                  <a:solidFill>
                    <a:schemeClr val="tx2"/>
                  </a:solidFill>
                </a:rPr>
                <a:t>Section G: Limitations and next steps.</a:t>
              </a:r>
              <a:endParaRPr lang="en-AU" sz="1200" b="1" dirty="0">
                <a:solidFill>
                  <a:schemeClr val="tx2"/>
                </a:solidFill>
              </a:endParaRPr>
            </a:p>
          </p:txBody>
        </p:sp>
        <p:grpSp>
          <p:nvGrpSpPr>
            <p:cNvPr id="121" name="Group 120"/>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122"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23" name="Group 122"/>
              <p:cNvGrpSpPr/>
              <p:nvPr/>
            </p:nvGrpSpPr>
            <p:grpSpPr>
              <a:xfrm>
                <a:off x="9151509" y="6077685"/>
                <a:ext cx="42051" cy="182037"/>
                <a:chOff x="9955172" y="6297400"/>
                <a:chExt cx="42051" cy="182037"/>
              </a:xfrm>
              <a:grpFill/>
            </p:grpSpPr>
            <p:sp>
              <p:nvSpPr>
                <p:cNvPr id="124"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5"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pic>
        <p:nvPicPr>
          <p:cNvPr id="4" name="Picture 3" descr="Diagram showing Group A and Group B samples, and their respective trials. &#10;All the Group A sample completed a survey and were randomly split into 3 different trials:&#10;1. Length and layout (4 groups)&#10;2. Reference price (4 groups)&#10;3. Detailed charges table (4 groups)&#10;Group A had a sample size of n=6,372.&#10;Group B did not undertake an intial survey and were split into 3 trials:&#10;1. Plan summaries, propts to switch pans and definitions (5 groups)&#10;2. Peer comparisons (5 groups)&#10;3. Energy usage and solar export charts and definitions (5 group x 2 group factorial design).&#10;Group B had a sample size of n=7,827." title="Energy Bill Trials"/>
          <p:cNvPicPr>
            <a:picLocks noChangeAspect="1"/>
          </p:cNvPicPr>
          <p:nvPr/>
        </p:nvPicPr>
        <p:blipFill>
          <a:blip r:embed="rId3"/>
          <a:stretch>
            <a:fillRect/>
          </a:stretch>
        </p:blipFill>
        <p:spPr>
          <a:xfrm>
            <a:off x="5058365" y="1260287"/>
            <a:ext cx="6594919" cy="3947818"/>
          </a:xfrm>
          <a:prstGeom prst="rect">
            <a:avLst/>
          </a:prstGeom>
        </p:spPr>
      </p:pic>
      <p:sp>
        <p:nvSpPr>
          <p:cNvPr id="5" name="Text Placeholder 4"/>
          <p:cNvSpPr>
            <a:spLocks noGrp="1"/>
          </p:cNvSpPr>
          <p:nvPr>
            <p:ph type="body" sz="quarter" idx="14"/>
          </p:nvPr>
        </p:nvSpPr>
        <p:spPr>
          <a:xfrm>
            <a:off x="479425" y="1260285"/>
            <a:ext cx="4380673" cy="4635417"/>
          </a:xfrm>
        </p:spPr>
        <p:txBody>
          <a:bodyPr/>
          <a:lstStyle/>
          <a:p>
            <a:pPr algn="just"/>
            <a:r>
              <a:rPr lang="en-US" sz="1200" dirty="0">
                <a:solidFill>
                  <a:schemeClr val="tx1"/>
                </a:solidFill>
              </a:rPr>
              <a:t>We collected 2 online sample populations targeting energy consumers living in the regions covered by the National Energy Customer Framework (QLD, NSW, SA, TAS and the ACT). We oversampled respondents from SA, TAS and the ACT. The sample characteristics are illustrated on the next slide.</a:t>
            </a:r>
          </a:p>
          <a:p>
            <a:pPr algn="just"/>
            <a:r>
              <a:rPr lang="en-US" sz="1200" dirty="0">
                <a:solidFill>
                  <a:schemeClr val="tx1"/>
                </a:solidFill>
              </a:rPr>
              <a:t>There were 6 </a:t>
            </a:r>
            <a:r>
              <a:rPr lang="en-US" sz="1200" dirty="0" err="1">
                <a:solidFill>
                  <a:schemeClr val="tx1"/>
                </a:solidFill>
              </a:rPr>
              <a:t>randomised</a:t>
            </a:r>
            <a:r>
              <a:rPr lang="en-US" sz="1200" dirty="0">
                <a:solidFill>
                  <a:schemeClr val="tx1"/>
                </a:solidFill>
              </a:rPr>
              <a:t> controlled trials (RCTs) embedded in the 2 samples. For each RCT, respondents were shown one bill design, followed by a series of questions designed to measure their comprehension (based on up to 9 questions) or intentions.</a:t>
            </a:r>
          </a:p>
          <a:p>
            <a:pPr algn="just"/>
            <a:r>
              <a:rPr lang="en-US" sz="1200" dirty="0">
                <a:solidFill>
                  <a:schemeClr val="tx1"/>
                </a:solidFill>
              </a:rPr>
              <a:t>Respondents were randomly assigned to see different bill designs independently for each trial. </a:t>
            </a:r>
            <a:endParaRPr lang="en-US" sz="1200" strike="sngStrike" dirty="0">
              <a:solidFill>
                <a:srgbClr val="FF0000"/>
              </a:solidFill>
            </a:endParaRPr>
          </a:p>
          <a:p>
            <a:pPr algn="just"/>
            <a:r>
              <a:rPr lang="en-US" sz="1200" dirty="0">
                <a:solidFill>
                  <a:schemeClr val="tx1"/>
                </a:solidFill>
              </a:rPr>
              <a:t>The first sample population of 6,372 respondents (Group A) included a survey and 3 trials. In each trial, we tested 4 bills or bill elements (hence each bill was shown to more than 1,500 respondents). The ordering of the 3 RCTs was the same for all respondents but the ordering of the survey and the 3 RCTs was </a:t>
            </a:r>
            <a:r>
              <a:rPr lang="en-US" sz="1200" dirty="0" err="1">
                <a:solidFill>
                  <a:schemeClr val="tx1"/>
                </a:solidFill>
              </a:rPr>
              <a:t>randomised</a:t>
            </a:r>
            <a:r>
              <a:rPr lang="en-US" sz="1200" dirty="0">
                <a:solidFill>
                  <a:schemeClr val="tx1"/>
                </a:solidFill>
              </a:rPr>
              <a:t>.</a:t>
            </a:r>
          </a:p>
          <a:p>
            <a:pPr algn="just"/>
            <a:r>
              <a:rPr lang="en-US" sz="1200" dirty="0">
                <a:solidFill>
                  <a:schemeClr val="tx1"/>
                </a:solidFill>
              </a:rPr>
              <a:t>The second sample of 7,827 respondents (Group B) included 3 more trials, with 5 bills or bill elements in each trial (again showing the bill to more than </a:t>
            </a:r>
            <a:r>
              <a:rPr lang="en-US" sz="1200" dirty="0" smtClean="0">
                <a:solidFill>
                  <a:schemeClr val="tx1"/>
                </a:solidFill>
              </a:rPr>
              <a:t>1,500 respondents</a:t>
            </a:r>
            <a:r>
              <a:rPr lang="en-US" sz="1200" dirty="0">
                <a:solidFill>
                  <a:schemeClr val="tx1"/>
                </a:solidFill>
              </a:rPr>
              <a:t>). The ordering of each RCT was </a:t>
            </a:r>
            <a:r>
              <a:rPr lang="en-US" sz="1200" dirty="0" err="1">
                <a:solidFill>
                  <a:schemeClr val="tx1"/>
                </a:solidFill>
              </a:rPr>
              <a:t>randomised</a:t>
            </a:r>
            <a:r>
              <a:rPr lang="en-US" sz="1200" dirty="0">
                <a:solidFill>
                  <a:schemeClr val="tx1"/>
                </a:solidFill>
              </a:rPr>
              <a:t>.</a:t>
            </a:r>
          </a:p>
        </p:txBody>
      </p:sp>
      <p:sp>
        <p:nvSpPr>
          <p:cNvPr id="2" name="Title 1"/>
          <p:cNvSpPr>
            <a:spLocks noGrp="1"/>
          </p:cNvSpPr>
          <p:nvPr>
            <p:ph type="title"/>
          </p:nvPr>
        </p:nvSpPr>
        <p:spPr/>
        <p:txBody>
          <a:bodyPr/>
          <a:lstStyle/>
          <a:p>
            <a:r>
              <a:rPr lang="en-AU" dirty="0" smtClean="0"/>
              <a:t>We conducted research with over 14,000 Australian consumers</a:t>
            </a:r>
            <a:endParaRPr lang="en-AU" dirty="0"/>
          </a:p>
        </p:txBody>
      </p:sp>
    </p:spTree>
    <p:extLst>
      <p:ext uri="{BB962C8B-B14F-4D97-AF65-F5344CB8AC3E}">
        <p14:creationId xmlns:p14="http://schemas.microsoft.com/office/powerpoint/2010/main" val="64346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Treatment 4 (T4) = usage chart + benchmark simple infographic</a:t>
            </a:r>
          </a:p>
        </p:txBody>
      </p:sp>
      <p:sp>
        <p:nvSpPr>
          <p:cNvPr id="3" name="Slide Number Placeholder 2"/>
          <p:cNvSpPr>
            <a:spLocks noGrp="1"/>
          </p:cNvSpPr>
          <p:nvPr>
            <p:ph type="sldNum" sz="quarter" idx="12"/>
          </p:nvPr>
        </p:nvSpPr>
        <p:spPr/>
        <p:txBody>
          <a:bodyPr/>
          <a:lstStyle/>
          <a:p>
            <a:fld id="{0500C9E6-702F-A843-8A04-80C500C6891A}" type="slidenum">
              <a:rPr lang="en-AU" smtClean="0"/>
              <a:t>70</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2472125" cy="5040000"/>
          </a:xfrm>
          <a:prstGeom prst="rect">
            <a:avLst/>
          </a:prstGeom>
          <a:noFill/>
          <a:ln>
            <a:noFill/>
          </a:ln>
        </p:spPr>
      </p:pic>
    </p:spTree>
    <p:extLst>
      <p:ext uri="{BB962C8B-B14F-4D97-AF65-F5344CB8AC3E}">
        <p14:creationId xmlns:p14="http://schemas.microsoft.com/office/powerpoint/2010/main" val="5256323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6FAA3-5F10-EC41-882E-FB4187E570D3}" type="slidenum">
              <a:rPr kumimoji="0" lang="en-AU" sz="800" b="0" i="0" u="none" strike="noStrike" kern="1200" cap="none" spc="0" normalizeH="0" baseline="0" noProof="0" smtClean="0">
                <a:ln>
                  <a:noFill/>
                </a:ln>
                <a:solidFill>
                  <a:srgbClr val="142E3B"/>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AU" sz="800" b="0" i="0" u="none" strike="noStrike" kern="1200" cap="none" spc="0" normalizeH="0" baseline="0" noProof="0">
              <a:ln>
                <a:noFill/>
              </a:ln>
              <a:solidFill>
                <a:srgbClr val="142E3B"/>
              </a:solidFill>
              <a:effectLst/>
              <a:uLnTx/>
              <a:uFillTx/>
              <a:latin typeface="Helvetica"/>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459648303"/>
              </p:ext>
            </p:extLst>
          </p:nvPr>
        </p:nvGraphicFramePr>
        <p:xfrm>
          <a:off x="479425" y="3757836"/>
          <a:ext cx="11233150" cy="2144340"/>
        </p:xfrm>
        <a:graphic>
          <a:graphicData uri="http://schemas.openxmlformats.org/drawingml/2006/table">
            <a:tbl>
              <a:tblPr firstRow="1" firstCol="1" bandRow="1">
                <a:tableStyleId>{5C22544A-7EE6-4342-B048-85BDC9FD1C3A}</a:tableStyleId>
              </a:tblPr>
              <a:tblGrid>
                <a:gridCol w="6991418">
                  <a:extLst>
                    <a:ext uri="{9D8B030D-6E8A-4147-A177-3AD203B41FA5}">
                      <a16:colId xmlns:a16="http://schemas.microsoft.com/office/drawing/2014/main" val="1728190510"/>
                    </a:ext>
                  </a:extLst>
                </a:gridCol>
                <a:gridCol w="2237361">
                  <a:extLst>
                    <a:ext uri="{9D8B030D-6E8A-4147-A177-3AD203B41FA5}">
                      <a16:colId xmlns:a16="http://schemas.microsoft.com/office/drawing/2014/main" val="1427550357"/>
                    </a:ext>
                  </a:extLst>
                </a:gridCol>
                <a:gridCol w="2004371">
                  <a:extLst>
                    <a:ext uri="{9D8B030D-6E8A-4147-A177-3AD203B41FA5}">
                      <a16:colId xmlns:a16="http://schemas.microsoft.com/office/drawing/2014/main" val="2795914376"/>
                    </a:ext>
                  </a:extLst>
                </a:gridCol>
              </a:tblGrid>
              <a:tr h="367028">
                <a:tc>
                  <a:txBody>
                    <a:bodyPr/>
                    <a:lstStyle/>
                    <a:p>
                      <a:endParaRPr lang="en-AU" sz="1600" dirty="0">
                        <a:solidFill>
                          <a:srgbClr val="142E3B"/>
                        </a:solidFill>
                        <a:effectLst/>
                        <a:latin typeface="Times New Roman" panose="02020603050405020304" pitchFamily="18" charset="0"/>
                      </a:endParaRPr>
                    </a:p>
                  </a:txBody>
                  <a:tcPr marL="30083" marR="30083" marT="0" marB="0">
                    <a:lnL w="12700" cmpd="sng">
                      <a:noFill/>
                    </a:lnL>
                    <a:lnR w="12700" cmpd="sng">
                      <a:noFill/>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dirty="0">
                          <a:solidFill>
                            <a:srgbClr val="142E3B"/>
                          </a:solidFill>
                          <a:effectLst/>
                        </a:rPr>
                        <a:t>B0 = Without definitions</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lnL w="12700" cmpd="sng">
                      <a:noFill/>
                    </a:lnL>
                    <a:lnR w="12700" cmpd="sng">
                      <a:noFill/>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dirty="0">
                          <a:solidFill>
                            <a:srgbClr val="142E3B"/>
                          </a:solidFill>
                          <a:effectLst/>
                        </a:rPr>
                        <a:t>B1 =With definitions</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lnL w="12700" cmpd="sng">
                      <a:noFill/>
                    </a:lnL>
                    <a:lnR w="12700" cmpd="sng">
                      <a:noFill/>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576223"/>
                  </a:ext>
                </a:extLst>
              </a:tr>
              <a:tr h="347588">
                <a:tc>
                  <a:txBody>
                    <a:bodyPr/>
                    <a:lstStyle/>
                    <a:p>
                      <a:pPr>
                        <a:lnSpc>
                          <a:spcPts val="1600"/>
                        </a:lnSpc>
                        <a:spcBef>
                          <a:spcPts val="600"/>
                        </a:spcBef>
                        <a:spcAft>
                          <a:spcPts val="600"/>
                        </a:spcAft>
                      </a:pPr>
                      <a:r>
                        <a:rPr lang="en-AU" sz="1600" dirty="0">
                          <a:solidFill>
                            <a:srgbClr val="142E3B"/>
                          </a:solidFill>
                          <a:effectLst/>
                        </a:rPr>
                        <a:t>A0 = Complex consumption chart, solar generation table</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dirty="0">
                          <a:solidFill>
                            <a:srgbClr val="142E3B"/>
                          </a:solidFill>
                          <a:effectLst/>
                        </a:rPr>
                        <a:t>A0B0</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A0B1</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5323929"/>
                  </a:ext>
                </a:extLst>
              </a:tr>
              <a:tr h="347588">
                <a:tc>
                  <a:txBody>
                    <a:bodyPr/>
                    <a:lstStyle/>
                    <a:p>
                      <a:pPr>
                        <a:lnSpc>
                          <a:spcPts val="1600"/>
                        </a:lnSpc>
                        <a:spcBef>
                          <a:spcPts val="600"/>
                        </a:spcBef>
                        <a:spcAft>
                          <a:spcPts val="600"/>
                        </a:spcAft>
                      </a:pPr>
                      <a:r>
                        <a:rPr lang="en-AU" sz="1600" dirty="0">
                          <a:solidFill>
                            <a:srgbClr val="142E3B"/>
                          </a:solidFill>
                          <a:effectLst/>
                        </a:rPr>
                        <a:t>A1 = Simple consumption column chart, solar generation table</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A1B0</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A1B1</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568484"/>
                  </a:ext>
                </a:extLst>
              </a:tr>
              <a:tr h="347588">
                <a:tc>
                  <a:txBody>
                    <a:bodyPr/>
                    <a:lstStyle/>
                    <a:p>
                      <a:pPr>
                        <a:lnSpc>
                          <a:spcPts val="1600"/>
                        </a:lnSpc>
                        <a:spcBef>
                          <a:spcPts val="600"/>
                        </a:spcBef>
                        <a:spcAft>
                          <a:spcPts val="600"/>
                        </a:spcAft>
                      </a:pPr>
                      <a:r>
                        <a:rPr lang="en-AU" sz="1600">
                          <a:solidFill>
                            <a:srgbClr val="142E3B"/>
                          </a:solidFill>
                          <a:effectLst/>
                        </a:rPr>
                        <a:t>A2 = Two column charts</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A2B0</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A2B1</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4221688"/>
                  </a:ext>
                </a:extLst>
              </a:tr>
              <a:tr h="347588">
                <a:tc>
                  <a:txBody>
                    <a:bodyPr/>
                    <a:lstStyle/>
                    <a:p>
                      <a:pPr>
                        <a:lnSpc>
                          <a:spcPts val="1600"/>
                        </a:lnSpc>
                        <a:spcBef>
                          <a:spcPts val="600"/>
                        </a:spcBef>
                        <a:spcAft>
                          <a:spcPts val="600"/>
                        </a:spcAft>
                      </a:pPr>
                      <a:r>
                        <a:rPr lang="en-AU" sz="1600">
                          <a:solidFill>
                            <a:srgbClr val="142E3B"/>
                          </a:solidFill>
                          <a:effectLst/>
                        </a:rPr>
                        <a:t>A3 = Combined bar chart</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A3B0</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a:solidFill>
                            <a:srgbClr val="142E3B"/>
                          </a:solidFill>
                          <a:effectLst/>
                        </a:rPr>
                        <a:t>A3B1</a:t>
                      </a:r>
                      <a:endParaRPr lang="en-AU" sz="160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020443"/>
                  </a:ext>
                </a:extLst>
              </a:tr>
              <a:tr h="347588">
                <a:tc>
                  <a:txBody>
                    <a:bodyPr/>
                    <a:lstStyle/>
                    <a:p>
                      <a:pPr>
                        <a:lnSpc>
                          <a:spcPts val="1600"/>
                        </a:lnSpc>
                        <a:spcBef>
                          <a:spcPts val="600"/>
                        </a:spcBef>
                        <a:spcAft>
                          <a:spcPts val="600"/>
                        </a:spcAft>
                      </a:pPr>
                      <a:r>
                        <a:rPr lang="en-AU" sz="1600" dirty="0">
                          <a:solidFill>
                            <a:srgbClr val="142E3B"/>
                          </a:solidFill>
                          <a:effectLst/>
                        </a:rPr>
                        <a:t>A4 = Combined line chart</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dirty="0">
                          <a:solidFill>
                            <a:srgbClr val="142E3B"/>
                          </a:solidFill>
                          <a:effectLst/>
                        </a:rPr>
                        <a:t>A4B0</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600"/>
                        </a:lnSpc>
                        <a:spcBef>
                          <a:spcPts val="600"/>
                        </a:spcBef>
                        <a:spcAft>
                          <a:spcPts val="600"/>
                        </a:spcAft>
                      </a:pPr>
                      <a:r>
                        <a:rPr lang="en-AU" sz="1600" dirty="0">
                          <a:solidFill>
                            <a:srgbClr val="142E3B"/>
                          </a:solidFill>
                          <a:effectLst/>
                        </a:rPr>
                        <a:t>A4B1</a:t>
                      </a:r>
                      <a:endParaRPr lang="en-AU" sz="1600" dirty="0">
                        <a:solidFill>
                          <a:srgbClr val="142E3B"/>
                        </a:solidFill>
                        <a:effectLst/>
                        <a:latin typeface="Helvetica" panose="020B0604020202020204" pitchFamily="34" charset="0"/>
                        <a:ea typeface="Times New Roman" panose="02020603050405020304" pitchFamily="18" charset="0"/>
                        <a:cs typeface="Times New Roman" panose="02020603050405020304" pitchFamily="18" charset="0"/>
                      </a:endParaRPr>
                    </a:p>
                  </a:txBody>
                  <a:tcPr marL="30083" marR="300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613315"/>
                  </a:ext>
                </a:extLst>
              </a:tr>
            </a:tbl>
          </a:graphicData>
        </a:graphic>
      </p:graphicFrame>
      <p:sp>
        <p:nvSpPr>
          <p:cNvPr id="4" name="Text Placeholder 3"/>
          <p:cNvSpPr>
            <a:spLocks noGrp="1"/>
          </p:cNvSpPr>
          <p:nvPr>
            <p:ph type="body" sz="quarter" idx="11"/>
          </p:nvPr>
        </p:nvSpPr>
        <p:spPr>
          <a:xfrm>
            <a:off x="479425" y="3105390"/>
            <a:ext cx="11233150" cy="492443"/>
          </a:xfrm>
        </p:spPr>
        <p:txBody>
          <a:bodyPr/>
          <a:lstStyle/>
          <a:p>
            <a:r>
              <a:rPr lang="en-US" sz="1600" dirty="0"/>
              <a:t>This </a:t>
            </a:r>
            <a:r>
              <a:rPr lang="en-US" sz="1600" dirty="0" smtClean="0"/>
              <a:t>was a </a:t>
            </a:r>
            <a:r>
              <a:rPr lang="en-US" sz="1600" dirty="0"/>
              <a:t>5x2 factorial </a:t>
            </a:r>
            <a:r>
              <a:rPr lang="en-US" sz="1600" dirty="0" smtClean="0"/>
              <a:t>design</a:t>
            </a:r>
            <a:r>
              <a:rPr lang="en-US" sz="1600" dirty="0"/>
              <a:t> </a:t>
            </a:r>
            <a:r>
              <a:rPr lang="en-US" sz="1600" dirty="0" smtClean="0"/>
              <a:t>trial. The first ‘level’ had 5 groups for the different usage and solar charts. The second ‘level’ had 2 groups for with/without definitions. This means respondents were divided into 10 groups as shown below.</a:t>
            </a:r>
            <a:endParaRPr lang="en-AU" sz="1600" dirty="0"/>
          </a:p>
        </p:txBody>
      </p:sp>
      <p:sp>
        <p:nvSpPr>
          <p:cNvPr id="2" name="Title 1"/>
          <p:cNvSpPr>
            <a:spLocks noGrp="1"/>
          </p:cNvSpPr>
          <p:nvPr>
            <p:ph type="title"/>
          </p:nvPr>
        </p:nvSpPr>
        <p:spPr>
          <a:xfrm>
            <a:off x="479425" y="1673522"/>
            <a:ext cx="11233150" cy="1329595"/>
          </a:xfrm>
        </p:spPr>
        <p:txBody>
          <a:bodyPr/>
          <a:lstStyle/>
          <a:p>
            <a:r>
              <a:rPr lang="en-AU" dirty="0" smtClean="0"/>
              <a:t>Group B: </a:t>
            </a:r>
            <a:r>
              <a:rPr lang="en-US" dirty="0" smtClean="0"/>
              <a:t>Trial </a:t>
            </a:r>
            <a:r>
              <a:rPr lang="en-US" dirty="0"/>
              <a:t>3 (Energy consumption and generation charts and definitions)</a:t>
            </a:r>
            <a:endParaRPr lang="en-AU" dirty="0"/>
          </a:p>
        </p:txBody>
      </p:sp>
    </p:spTree>
    <p:extLst>
      <p:ext uri="{BB962C8B-B14F-4D97-AF65-F5344CB8AC3E}">
        <p14:creationId xmlns:p14="http://schemas.microsoft.com/office/powerpoint/2010/main" val="6533093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A0 = Complex consumption chart, solar generation table</a:t>
            </a:r>
          </a:p>
        </p:txBody>
      </p:sp>
      <p:sp>
        <p:nvSpPr>
          <p:cNvPr id="3" name="Slide Number Placeholder 2"/>
          <p:cNvSpPr>
            <a:spLocks noGrp="1"/>
          </p:cNvSpPr>
          <p:nvPr>
            <p:ph type="sldNum" sz="quarter" idx="12"/>
          </p:nvPr>
        </p:nvSpPr>
        <p:spPr/>
        <p:txBody>
          <a:bodyPr/>
          <a:lstStyle/>
          <a:p>
            <a:fld id="{0500C9E6-702F-A843-8A04-80C500C6891A}" type="slidenum">
              <a:rPr lang="en-AU" smtClean="0"/>
              <a:t>72</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5256530" cy="2637155"/>
          </a:xfrm>
          <a:prstGeom prst="rect">
            <a:avLst/>
          </a:prstGeom>
          <a:noFill/>
          <a:ln>
            <a:noFill/>
          </a:ln>
        </p:spPr>
      </p:pic>
    </p:spTree>
    <p:extLst>
      <p:ext uri="{BB962C8B-B14F-4D97-AF65-F5344CB8AC3E}">
        <p14:creationId xmlns:p14="http://schemas.microsoft.com/office/powerpoint/2010/main" val="22228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775597"/>
          </a:xfrm>
        </p:spPr>
        <p:txBody>
          <a:bodyPr/>
          <a:lstStyle/>
          <a:p>
            <a:r>
              <a:rPr lang="en-AU" dirty="0"/>
              <a:t>A1 = Simple consumption column chart, solar generation table</a:t>
            </a:r>
            <a:br>
              <a:rPr lang="en-AU" dirty="0"/>
            </a:b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73</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5256530" cy="2625725"/>
          </a:xfrm>
          <a:prstGeom prst="rect">
            <a:avLst/>
          </a:prstGeom>
          <a:noFill/>
          <a:ln>
            <a:noFill/>
          </a:ln>
        </p:spPr>
      </p:pic>
    </p:spTree>
    <p:extLst>
      <p:ext uri="{BB962C8B-B14F-4D97-AF65-F5344CB8AC3E}">
        <p14:creationId xmlns:p14="http://schemas.microsoft.com/office/powerpoint/2010/main" val="3718352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A2 = Two column charts</a:t>
            </a:r>
          </a:p>
        </p:txBody>
      </p:sp>
      <p:sp>
        <p:nvSpPr>
          <p:cNvPr id="3" name="Slide Number Placeholder 2"/>
          <p:cNvSpPr>
            <a:spLocks noGrp="1"/>
          </p:cNvSpPr>
          <p:nvPr>
            <p:ph type="sldNum" sz="quarter" idx="12"/>
          </p:nvPr>
        </p:nvSpPr>
        <p:spPr/>
        <p:txBody>
          <a:bodyPr/>
          <a:lstStyle/>
          <a:p>
            <a:fld id="{0500C9E6-702F-A843-8A04-80C500C6891A}" type="slidenum">
              <a:rPr lang="en-AU" smtClean="0"/>
              <a:t>74</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5256530" cy="2632710"/>
          </a:xfrm>
          <a:prstGeom prst="rect">
            <a:avLst/>
          </a:prstGeom>
          <a:noFill/>
          <a:ln>
            <a:noFill/>
          </a:ln>
        </p:spPr>
      </p:pic>
    </p:spTree>
    <p:extLst>
      <p:ext uri="{BB962C8B-B14F-4D97-AF65-F5344CB8AC3E}">
        <p14:creationId xmlns:p14="http://schemas.microsoft.com/office/powerpoint/2010/main" val="11039494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A3 = Combined bar chart</a:t>
            </a:r>
          </a:p>
        </p:txBody>
      </p:sp>
      <p:sp>
        <p:nvSpPr>
          <p:cNvPr id="3" name="Slide Number Placeholder 2"/>
          <p:cNvSpPr>
            <a:spLocks noGrp="1"/>
          </p:cNvSpPr>
          <p:nvPr>
            <p:ph type="sldNum" sz="quarter" idx="12"/>
          </p:nvPr>
        </p:nvSpPr>
        <p:spPr/>
        <p:txBody>
          <a:bodyPr/>
          <a:lstStyle/>
          <a:p>
            <a:fld id="{0500C9E6-702F-A843-8A04-80C500C6891A}" type="slidenum">
              <a:rPr lang="en-AU" smtClean="0"/>
              <a:t>75</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5034526" cy="5040000"/>
          </a:xfrm>
          <a:prstGeom prst="rect">
            <a:avLst/>
          </a:prstGeom>
          <a:noFill/>
          <a:ln>
            <a:noFill/>
          </a:ln>
        </p:spPr>
      </p:pic>
    </p:spTree>
    <p:extLst>
      <p:ext uri="{BB962C8B-B14F-4D97-AF65-F5344CB8AC3E}">
        <p14:creationId xmlns:p14="http://schemas.microsoft.com/office/powerpoint/2010/main" val="2323635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A4 = Combined line chart</a:t>
            </a:r>
          </a:p>
        </p:txBody>
      </p:sp>
      <p:sp>
        <p:nvSpPr>
          <p:cNvPr id="3" name="Slide Number Placeholder 2"/>
          <p:cNvSpPr>
            <a:spLocks noGrp="1"/>
          </p:cNvSpPr>
          <p:nvPr>
            <p:ph type="sldNum" sz="quarter" idx="12"/>
          </p:nvPr>
        </p:nvSpPr>
        <p:spPr/>
        <p:txBody>
          <a:bodyPr/>
          <a:lstStyle/>
          <a:p>
            <a:fld id="{0500C9E6-702F-A843-8A04-80C500C6891A}" type="slidenum">
              <a:rPr lang="en-AU" smtClean="0"/>
              <a:t>76</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chart or graph"/>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0902"/>
            <a:ext cx="5256530" cy="2628265"/>
          </a:xfrm>
          <a:prstGeom prst="rect">
            <a:avLst/>
          </a:prstGeom>
          <a:noFill/>
          <a:ln>
            <a:noFill/>
          </a:ln>
        </p:spPr>
      </p:pic>
    </p:spTree>
    <p:extLst>
      <p:ext uri="{BB962C8B-B14F-4D97-AF65-F5344CB8AC3E}">
        <p14:creationId xmlns:p14="http://schemas.microsoft.com/office/powerpoint/2010/main" val="3303893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 With definitions (placed beneath A~)</a:t>
            </a:r>
            <a:endParaRPr lang="en-AU" dirty="0"/>
          </a:p>
        </p:txBody>
      </p:sp>
      <p:sp>
        <p:nvSpPr>
          <p:cNvPr id="3" name="Slide Number Placeholder 2"/>
          <p:cNvSpPr>
            <a:spLocks noGrp="1"/>
          </p:cNvSpPr>
          <p:nvPr>
            <p:ph type="sldNum" sz="quarter" idx="12"/>
          </p:nvPr>
        </p:nvSpPr>
        <p:spPr/>
        <p:txBody>
          <a:bodyPr/>
          <a:lstStyle/>
          <a:p>
            <a:fld id="{0500C9E6-702F-A843-8A04-80C500C6891A}" type="slidenum">
              <a:rPr lang="en-AU" smtClean="0"/>
              <a:t>77</a:t>
            </a:fld>
            <a:endParaRPr lang="en-AU"/>
          </a:p>
        </p:txBody>
      </p:sp>
      <p:sp>
        <p:nvSpPr>
          <p:cNvPr id="4" name="Text Placeholder 3"/>
          <p:cNvSpPr>
            <a:spLocks noGrp="1"/>
          </p:cNvSpPr>
          <p:nvPr>
            <p:ph type="body" sz="quarter" idx="13"/>
          </p:nvPr>
        </p:nvSpPr>
        <p:spPr/>
        <p:txBody>
          <a:bodyPr/>
          <a:lstStyle/>
          <a:p>
            <a:endParaRPr lang="en-AU"/>
          </a:p>
        </p:txBody>
      </p:sp>
      <p:pic>
        <p:nvPicPr>
          <p:cNvPr id="5" name="Picture 4" descr="Image of table data"/>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89979"/>
            <a:ext cx="5256530" cy="1192530"/>
          </a:xfrm>
          <a:prstGeom prst="rect">
            <a:avLst/>
          </a:prstGeom>
          <a:noFill/>
          <a:ln>
            <a:noFill/>
          </a:ln>
        </p:spPr>
      </p:pic>
    </p:spTree>
    <p:extLst>
      <p:ext uri="{BB962C8B-B14F-4D97-AF65-F5344CB8AC3E}">
        <p14:creationId xmlns:p14="http://schemas.microsoft.com/office/powerpoint/2010/main" val="133054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8</a:t>
            </a:fld>
            <a:endParaRPr lang="en-AU"/>
          </a:p>
        </p:txBody>
      </p:sp>
      <p:pic>
        <p:nvPicPr>
          <p:cNvPr id="54" name="Picture 53" descr="There is an outline icon of 3 human figures of different heights standing next to each each other. There is a table which shows the age bracket of respondents, and the percentage of the sample who were in each age bracket. The results are as follows:&#10;13-24: 14.9%&#10;25-34: 19%&#10;35-44: 21%&#10;45-54: 12.2%&#10;55-64: 12.3%&#10;65-74: 14.5%&#10;75+: " title="Age of respondents"/>
          <p:cNvPicPr>
            <a:picLocks noChangeAspect="1"/>
          </p:cNvPicPr>
          <p:nvPr/>
        </p:nvPicPr>
        <p:blipFill>
          <a:blip r:embed="rId3"/>
          <a:stretch>
            <a:fillRect/>
          </a:stretch>
        </p:blipFill>
        <p:spPr>
          <a:xfrm>
            <a:off x="8130624" y="2459280"/>
            <a:ext cx="3621338" cy="3834716"/>
          </a:xfrm>
          <a:prstGeom prst="rect">
            <a:avLst/>
          </a:prstGeom>
        </p:spPr>
      </p:pic>
      <p:pic>
        <p:nvPicPr>
          <p:cNvPr id="53" name="Picture 52" descr="There is an icon of a pencil next to the heading Educational attainment. There are percentages of the level of education attainment by respondents:&#10;Year 10 or below - 11%&#10;Year 11 or 12 - 54%&#10;Post school education - 35%" title="Educational Attainment"/>
          <p:cNvPicPr>
            <a:picLocks noChangeAspect="1"/>
          </p:cNvPicPr>
          <p:nvPr/>
        </p:nvPicPr>
        <p:blipFill>
          <a:blip r:embed="rId4"/>
          <a:stretch>
            <a:fillRect/>
          </a:stretch>
        </p:blipFill>
        <p:spPr>
          <a:xfrm>
            <a:off x="7949237" y="1272617"/>
            <a:ext cx="3852774" cy="1532897"/>
          </a:xfrm>
          <a:prstGeom prst="rect">
            <a:avLst/>
          </a:prstGeom>
        </p:spPr>
      </p:pic>
      <p:pic>
        <p:nvPicPr>
          <p:cNvPr id="5" name="Picture 4" descr="The picture shows the symbols for Males, Female and other. The gender of partipants was as folows:&#10;55.5% female&#10;44.5% male &#10;1% other. " title="Gender"/>
          <p:cNvPicPr>
            <a:picLocks noChangeAspect="1"/>
          </p:cNvPicPr>
          <p:nvPr/>
        </p:nvPicPr>
        <p:blipFill>
          <a:blip r:embed="rId5"/>
          <a:stretch>
            <a:fillRect/>
          </a:stretch>
        </p:blipFill>
        <p:spPr>
          <a:xfrm>
            <a:off x="4713248" y="4100429"/>
            <a:ext cx="4035902" cy="2469094"/>
          </a:xfrm>
          <a:prstGeom prst="rect">
            <a:avLst/>
          </a:prstGeom>
        </p:spPr>
      </p:pic>
      <p:pic>
        <p:nvPicPr>
          <p:cNvPr id="52" name="Picture 51" descr="There is an icon of a house next to the words home ownership. Under the title is a table which shows the percentage of survey repondents who are in different  housing situations:&#10;Rent: 40.9%&#10;Own: 32.3%&#10;Mortgage: 24%&#10;Other: 2.9% " title="Home Ownership"/>
          <p:cNvPicPr>
            <a:picLocks noChangeAspect="1"/>
          </p:cNvPicPr>
          <p:nvPr/>
        </p:nvPicPr>
        <p:blipFill>
          <a:blip r:embed="rId6"/>
          <a:stretch>
            <a:fillRect/>
          </a:stretch>
        </p:blipFill>
        <p:spPr>
          <a:xfrm>
            <a:off x="4517731" y="1765431"/>
            <a:ext cx="3275436" cy="1944588"/>
          </a:xfrm>
          <a:prstGeom prst="rect">
            <a:avLst/>
          </a:prstGeom>
        </p:spPr>
      </p:pic>
      <p:pic>
        <p:nvPicPr>
          <p:cNvPr id="55" name="Picture 54" descr="&#10;The image shows an icon of two messages, depicting dialogue. Next to this is text stating 'Main home language' depicitng the main home language of survey participants. The results were:&#10;English: 96.7%&#10;Other: 3.3%" title="Main home language"/>
          <p:cNvPicPr>
            <a:picLocks noChangeAspect="1"/>
          </p:cNvPicPr>
          <p:nvPr/>
        </p:nvPicPr>
        <p:blipFill>
          <a:blip r:embed="rId7"/>
          <a:stretch>
            <a:fillRect/>
          </a:stretch>
        </p:blipFill>
        <p:spPr>
          <a:xfrm>
            <a:off x="517560" y="5122466"/>
            <a:ext cx="4145639" cy="1060796"/>
          </a:xfrm>
          <a:prstGeom prst="rect">
            <a:avLst/>
          </a:prstGeom>
        </p:spPr>
      </p:pic>
      <p:pic>
        <p:nvPicPr>
          <p:cNvPr id="4" name="Picture 3" descr="The image shows an outline of Australian states and territories with the percentage of the sample size that came from each jurisdiction:&#10;- Queensland: 32.9%,&#10;- New South Wales: 32.8%&#10;- Australian Capital Territory: 4.4%&#10;- South Australia: 22.4%, and&#10;- Tasmania: 7.6%." title="Location of survey participants"/>
          <p:cNvPicPr>
            <a:picLocks noChangeAspect="1"/>
          </p:cNvPicPr>
          <p:nvPr/>
        </p:nvPicPr>
        <p:blipFill>
          <a:blip r:embed="rId8"/>
          <a:stretch>
            <a:fillRect/>
          </a:stretch>
        </p:blipFill>
        <p:spPr>
          <a:xfrm>
            <a:off x="315367" y="1469120"/>
            <a:ext cx="4291956" cy="3523793"/>
          </a:xfrm>
          <a:prstGeom prst="rect">
            <a:avLst/>
          </a:prstGeom>
        </p:spPr>
      </p:pic>
      <p:sp>
        <p:nvSpPr>
          <p:cNvPr id="33" name="Rectangle 32"/>
          <p:cNvSpPr/>
          <p:nvPr/>
        </p:nvSpPr>
        <p:spPr>
          <a:xfrm>
            <a:off x="340351" y="6405360"/>
            <a:ext cx="3816622" cy="276999"/>
          </a:xfrm>
          <a:prstGeom prst="rect">
            <a:avLst/>
          </a:prstGeom>
        </p:spPr>
        <p:txBody>
          <a:bodyPr wrap="none">
            <a:spAutoFit/>
          </a:bodyPr>
          <a:lstStyle/>
          <a:p>
            <a:r>
              <a:rPr lang="en-US" sz="1200" dirty="0" smtClean="0">
                <a:solidFill>
                  <a:srgbClr val="20B9A3"/>
                </a:solidFill>
                <a:ea typeface="+mj-ea"/>
                <a:cs typeface="+mj-cs"/>
              </a:rPr>
              <a:t>* Group </a:t>
            </a:r>
            <a:r>
              <a:rPr lang="en-US" sz="1200" dirty="0">
                <a:solidFill>
                  <a:srgbClr val="20B9A3"/>
                </a:solidFill>
                <a:ea typeface="+mj-ea"/>
                <a:cs typeface="+mj-cs"/>
              </a:rPr>
              <a:t>A, n=6,372; Group B showed similar </a:t>
            </a:r>
            <a:r>
              <a:rPr lang="en-US" sz="1200" dirty="0" smtClean="0">
                <a:solidFill>
                  <a:srgbClr val="20B9A3"/>
                </a:solidFill>
                <a:ea typeface="+mj-ea"/>
                <a:cs typeface="+mj-cs"/>
              </a:rPr>
              <a:t>diversity.</a:t>
            </a:r>
            <a:endParaRPr lang="en-AU" sz="1200" dirty="0"/>
          </a:p>
        </p:txBody>
      </p:sp>
      <p:sp>
        <p:nvSpPr>
          <p:cNvPr id="2" name="Title 1"/>
          <p:cNvSpPr>
            <a:spLocks noGrp="1"/>
          </p:cNvSpPr>
          <p:nvPr>
            <p:ph type="title" idx="4294967295"/>
          </p:nvPr>
        </p:nvSpPr>
        <p:spPr>
          <a:xfrm>
            <a:off x="479425" y="476250"/>
            <a:ext cx="11233150" cy="775597"/>
          </a:xfrm>
        </p:spPr>
        <p:txBody>
          <a:bodyPr/>
          <a:lstStyle/>
          <a:p>
            <a:r>
              <a:rPr lang="en-US" dirty="0">
                <a:solidFill>
                  <a:srgbClr val="20B9A3"/>
                </a:solidFill>
              </a:rPr>
              <a:t>The survey reflected groups in varied circumstances in different parts of Australia*</a:t>
            </a:r>
            <a:endParaRPr lang="en-AU" dirty="0"/>
          </a:p>
        </p:txBody>
      </p:sp>
    </p:spTree>
    <p:extLst>
      <p:ext uri="{BB962C8B-B14F-4D97-AF65-F5344CB8AC3E}">
        <p14:creationId xmlns:p14="http://schemas.microsoft.com/office/powerpoint/2010/main" val="201571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9</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1280937873"/>
              </p:ext>
            </p:extLst>
          </p:nvPr>
        </p:nvGraphicFramePr>
        <p:xfrm>
          <a:off x="546099" y="1226471"/>
          <a:ext cx="11166476" cy="388620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layout and definitions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how the bill is calculated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energy use and solar exports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 and 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33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bg1"/>
                          </a:solidFill>
                        </a:rPr>
                        <a:t>Appendix:</a:t>
                      </a:r>
                      <a:r>
                        <a:rPr lang="en-AU" b="1" baseline="0" dirty="0" smtClean="0">
                          <a:solidFill>
                            <a:schemeClr val="bg1"/>
                          </a:solidFill>
                        </a:rPr>
                        <a:t> bill designs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048493"/>
                  </a:ext>
                </a:extLst>
              </a:tr>
            </a:tbl>
          </a:graphicData>
        </a:graphic>
      </p:graphicFrame>
      <p:sp>
        <p:nvSpPr>
          <p:cNvPr id="4" name="Title 5"/>
          <p:cNvSpPr txBox="1">
            <a:spLocks/>
          </p:cNvSpPr>
          <p:nvPr/>
        </p:nvSpPr>
        <p:spPr>
          <a:xfrm>
            <a:off x="479425" y="476250"/>
            <a:ext cx="1123315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AU" sz="2800" dirty="0" smtClean="0"/>
              <a:t>Contents</a:t>
            </a:r>
            <a:endParaRPr lang="en-AU" sz="2800" dirty="0"/>
          </a:p>
        </p:txBody>
      </p:sp>
    </p:spTree>
    <p:extLst>
      <p:ext uri="{BB962C8B-B14F-4D97-AF65-F5344CB8AC3E}">
        <p14:creationId xmlns:p14="http://schemas.microsoft.com/office/powerpoint/2010/main" val="3159931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Better Billing report draft v1" id="{F06B8E10-A969-4F69-A9AB-FAD39F2C535F}" vid="{0D8DA185-7AC2-4F54-A4DD-E931C9B5D78F}"/>
    </a:ext>
  </a:extLst>
</a:theme>
</file>

<file path=ppt/theme/theme2.xml><?xml version="1.0" encoding="utf-8"?>
<a:theme xmlns:a="http://schemas.openxmlformats.org/drawingml/2006/main" name="1_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Better Billing report draft v1" id="{F06B8E10-A969-4F69-A9AB-FAD39F2C535F}" vid="{E95B36D3-4A8D-4D73-8B3F-7756AE03BE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487C091686771947A87A7666C4187877" ma:contentTypeVersion="12" ma:contentTypeDescription="ShareHub Document" ma:contentTypeScope="" ma:versionID="a775c6abb3bdb68c83521a21a2dc791c">
  <xsd:schema xmlns:xsd="http://www.w3.org/2001/XMLSchema" xmlns:xs="http://www.w3.org/2001/XMLSchema" xmlns:p="http://schemas.microsoft.com/office/2006/metadata/properties" xmlns:ns1="35c4ed8a-af79-46b6-bfac-d65ce1a372e5" xmlns:ns3="685f9fda-bd71-4433-b331-92feb9553089" targetNamespace="http://schemas.microsoft.com/office/2006/metadata/properties" ma:root="true" ma:fieldsID="26240a530c1fbebcc403f4525383168d" ns1:_="" ns3:_="">
    <xsd:import namespace="35c4ed8a-af79-46b6-bfac-d65ce1a372e5"/>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i755b1c31c454897b397742914183978"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4ed8a-af79-46b6-bfac-d65ce1a372e5"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39;#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4cb544f-6220-4a09-bb74-8e00bed6f1ab}" ma:internalName="TaxCatchAll" ma:showField="CatchAllData" ma:web="35c4ed8a-af79-46b6-bfac-d65ce1a372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4cb544f-6220-4a09-bb74-8e00bed6f1ab}" ma:internalName="TaxCatchAllLabel" ma:readOnly="true" ma:showField="CatchAllDataLabel" ma:web="35c4ed8a-af79-46b6-bfac-d65ce1a372e5">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i755b1c31c454897b397742914183978" ma:index="17" nillable="true" ma:taxonomy="true" ma:internalName="i755b1c31c454897b397742914183978" ma:taxonomyFieldName="ESearchTags" ma:displayName="Tags" ma:fieldId="{2755b1c3-1c45-4897-b397-742914183978}"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MCNotes xmlns="35c4ed8a-af79-46b6-bfac-d65ce1a372e5" xsi:nil="true"/>
    <TaxCatchAll xmlns="35c4ed8a-af79-46b6-bfac-d65ce1a372e5">
      <Value>12</Value>
      <Value>39</Value>
    </TaxCatchAll>
    <i755b1c31c454897b397742914183978 xmlns="35c4ed8a-af79-46b6-bfac-d65ce1a372e5">
      <Terms xmlns="http://schemas.microsoft.com/office/infopath/2007/PartnerControls">
        <TermInfo xmlns="http://schemas.microsoft.com/office/infopath/2007/PartnerControls">
          <TermName xmlns="http://schemas.microsoft.com/office/infopath/2007/PartnerControls">Cabinet</TermName>
          <TermId xmlns="http://schemas.microsoft.com/office/infopath/2007/PartnerControls">84cba657-17c1-4642-9e59-a0df180c2be5</TermId>
        </TermInfo>
      </Terms>
    </i755b1c31c454897b397742914183978>
    <mc5611b894cf49d8aeeb8ebf39dc09bc xmlns="35c4ed8a-af79-46b6-bfac-d65ce1a372e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jd1c641577414dfdab1686c9d5d0dbd0 xmlns="35c4ed8a-af79-46b6-bfac-d65ce1a372e5">
      <Terms xmlns="http://schemas.microsoft.com/office/infopath/2007/PartnerControls"/>
    </jd1c641577414dfdab1686c9d5d0dbd0>
    <NonRecordJustification xmlns="685f9fda-bd71-4433-b331-92feb9553089">None</NonRecordJustification>
    <ShareHubID xmlns="35c4ed8a-af79-46b6-bfac-d65ce1a372e5">DOC21-247264</ShareHubID>
  </documentManagement>
</p:properties>
</file>

<file path=customXml/itemProps1.xml><?xml version="1.0" encoding="utf-8"?>
<ds:datastoreItem xmlns:ds="http://schemas.openxmlformats.org/officeDocument/2006/customXml" ds:itemID="{457E4095-92AF-41FD-8A8F-B2050665B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4ed8a-af79-46b6-bfac-d65ce1a372e5"/>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88366E-10D2-495C-A49B-96839C47E3AA}">
  <ds:schemaRefs>
    <ds:schemaRef ds:uri="http://schemas.microsoft.com/sharepoint/v3/contenttype/forms"/>
  </ds:schemaRefs>
</ds:datastoreItem>
</file>

<file path=customXml/itemProps3.xml><?xml version="1.0" encoding="utf-8"?>
<ds:datastoreItem xmlns:ds="http://schemas.openxmlformats.org/officeDocument/2006/customXml" ds:itemID="{BC55CC9D-6051-4D79-A344-C66D4F17E25E}">
  <ds:schemaRefs>
    <ds:schemaRef ds:uri="http://purl.org/dc/terms/"/>
    <ds:schemaRef ds:uri="685f9fda-bd71-4433-b331-92feb9553089"/>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5c4ed8a-af79-46b6-bfac-d65ce1a372e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AER Better Billing report draft v1</Template>
  <TotalTime>9241</TotalTime>
  <Words>9324</Words>
  <Application>Microsoft Office PowerPoint</Application>
  <PresentationFormat>Widescreen</PresentationFormat>
  <Paragraphs>697</Paragraphs>
  <Slides>77</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Engravers MT</vt:lpstr>
      <vt:lpstr>Helvetica</vt:lpstr>
      <vt:lpstr>System Font Regular</vt:lpstr>
      <vt:lpstr>Times New Roman</vt:lpstr>
      <vt:lpstr>Content slides</vt:lpstr>
      <vt:lpstr>1_Content slides</vt:lpstr>
      <vt:lpstr>Improving energy bills: interim report</vt:lpstr>
      <vt:lpstr>BETA and behavioural insights</vt:lpstr>
      <vt:lpstr>Executive Summary </vt:lpstr>
      <vt:lpstr>PowerPoint Presentation</vt:lpstr>
      <vt:lpstr>We undertook a review of existing literature</vt:lpstr>
      <vt:lpstr>We identified gaps in the literature</vt:lpstr>
      <vt:lpstr>We conducted research with over 14,000 Australian consumers</vt:lpstr>
      <vt:lpstr>The survey reflected groups in varied circumstances in different parts of Australia*</vt:lpstr>
      <vt:lpstr>PowerPoint Presentation</vt:lpstr>
      <vt:lpstr>Consumers use bills to pay their bills, and for various related purposes</vt:lpstr>
      <vt:lpstr>We asked consumers whether they would value new or existing elements of their bills  </vt:lpstr>
      <vt:lpstr>PowerPoint Presentation</vt:lpstr>
      <vt:lpstr>How we developed  well-designed prototype bills</vt:lpstr>
      <vt:lpstr>We tested the length and layout of well-designed bills</vt:lpstr>
      <vt:lpstr>Bill 1: Comprehensive bill (control group)</vt:lpstr>
      <vt:lpstr>Bill 2: Structured comprehensive bill (3 pages)</vt:lpstr>
      <vt:lpstr>Bill 3: Email-style bill (with link to further information)</vt:lpstr>
      <vt:lpstr>Bill 4: Basic bill (2 pages with limited content)</vt:lpstr>
      <vt:lpstr>In a well-designed bill, the overall length and layout isn’t a big barrier</vt:lpstr>
      <vt:lpstr>Why didn’t the shorter bill perform better?</vt:lpstr>
      <vt:lpstr>Small friction costs, like clicking a link, are a big deterrent</vt:lpstr>
      <vt:lpstr>Including a definitions box did not improve comprehension </vt:lpstr>
      <vt:lpstr>PowerPoint Presentation</vt:lpstr>
      <vt:lpstr>Plan summaries made it easier to understand your plan (but not to choose the best deal)</vt:lpstr>
      <vt:lpstr>Existing charges table performed as well as our re-designs</vt:lpstr>
      <vt:lpstr>PowerPoint Presentation</vt:lpstr>
      <vt:lpstr>Testing switching behaviours and market engagement </vt:lpstr>
      <vt:lpstr>We added a ‘best retailer offer’</vt:lpstr>
      <vt:lpstr>The best retailer offer increased people’s intention to switch plans</vt:lpstr>
      <vt:lpstr>We added a comparison to the government ‘reference price’</vt:lpstr>
      <vt:lpstr>Including the reference price may prompt some consumers to shop around</vt:lpstr>
      <vt:lpstr>PowerPoint Presentation</vt:lpstr>
      <vt:lpstr>Benchmarks tell you how you compare to similar households</vt:lpstr>
      <vt:lpstr>Benchmarks helped consumers compare energy usage with others (but all 4 benchmark designs performed equally well)</vt:lpstr>
      <vt:lpstr>Energy usage and solar exports</vt:lpstr>
      <vt:lpstr>Past energy usage: most charts worked equally well</vt:lpstr>
      <vt:lpstr>PowerPoint Presentation</vt:lpstr>
      <vt:lpstr>There are limitations to our research</vt:lpstr>
      <vt:lpstr>Next steps</vt:lpstr>
      <vt:lpstr>References</vt:lpstr>
      <vt:lpstr>PowerPoint Presentation</vt:lpstr>
      <vt:lpstr>PowerPoint Presentation</vt:lpstr>
      <vt:lpstr>Appendix: Bill designs</vt:lpstr>
      <vt:lpstr>Group A: Trial 1 (Length and layout)</vt:lpstr>
      <vt:lpstr>Control (C) = Comprehensive bill</vt:lpstr>
      <vt:lpstr>Treatment 1 (T1) = Structured comprehensive bill</vt:lpstr>
      <vt:lpstr>Treatment 2 (T2) = Simple email bill with link to additional information</vt:lpstr>
      <vt:lpstr>Treatment 3 (T3) = Basic bill with limited content </vt:lpstr>
      <vt:lpstr>Group A: Trial 2 (Reference price) </vt:lpstr>
      <vt:lpstr>Treatment 0 (T0) = Plan is “equal to the reference price” </vt:lpstr>
      <vt:lpstr>Treatment 1 (T1) = Plan is “11% less than the reference price”</vt:lpstr>
      <vt:lpstr>Treatment 2 (T2) = Plan is “22% less than the reference price” </vt:lpstr>
      <vt:lpstr>Treatment 3 (T3) = Plan is “5% more than the reference price” </vt:lpstr>
      <vt:lpstr>Group A: Trial 3 (Detailed charges table)  </vt:lpstr>
      <vt:lpstr>Control  (C) = Traditional table </vt:lpstr>
      <vt:lpstr>Treatment 1 (T1) = Two tables </vt:lpstr>
      <vt:lpstr>Treatment 1 (T2) = Coloured infographic and two tables </vt:lpstr>
      <vt:lpstr>Treatment 1 (T3) = Black &amp; white infographic and two tables</vt:lpstr>
      <vt:lpstr>Group B: Trial 1 (Plan summaries, market engagement and definitions)</vt:lpstr>
      <vt:lpstr>Control (C) = Detailed charges table only</vt:lpstr>
      <vt:lpstr>Treatment 1 (T1) = Detailed charges table + Plan summary </vt:lpstr>
      <vt:lpstr>Treatment 2 (T2) = Detailed charges table + Could you save money?</vt:lpstr>
      <vt:lpstr>Treatment 3 (T3) = Detailed charges table + Plan summary + Could you save money?</vt:lpstr>
      <vt:lpstr>Treatment 4 (T4) = Detailed charges table + Plan summary + Could you save money? + Definitions </vt:lpstr>
      <vt:lpstr>Group B: Trial 2 (Benchmarks)</vt:lpstr>
      <vt:lpstr>Control (C) = usage chart only</vt:lpstr>
      <vt:lpstr>Treatment 1 (T1) = usage chart + benchmark table</vt:lpstr>
      <vt:lpstr>Treatment 2 (T2) = usage chart + benchmark vertical bar graph </vt:lpstr>
      <vt:lpstr>Treatment 3 (T3) = usage chart + benchmark infographic </vt:lpstr>
      <vt:lpstr>Treatment 4 (T4) = usage chart + benchmark simple infographic</vt:lpstr>
      <vt:lpstr>Group B: Trial 3 (Energy consumption and generation charts and definitions)</vt:lpstr>
      <vt:lpstr>A0 = Complex consumption chart, solar generation table</vt:lpstr>
      <vt:lpstr>A1 = Simple consumption column chart, solar generation table </vt:lpstr>
      <vt:lpstr>A2 = Two column charts</vt:lpstr>
      <vt:lpstr>A3 = Combined bar chart</vt:lpstr>
      <vt:lpstr>A4 = Combined line chart</vt:lpstr>
      <vt:lpstr>B1 = With definitions (placed beneath A~)</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energy billing</dc:title>
  <dc:creator>Alex McKenzie</dc:creator>
  <cp:lastModifiedBy>Alex McKenzie</cp:lastModifiedBy>
  <cp:revision>551</cp:revision>
  <cp:lastPrinted>2021-08-05T07:32:40Z</cp:lastPrinted>
  <dcterms:created xsi:type="dcterms:W3CDTF">2021-07-28T12:53:24Z</dcterms:created>
  <dcterms:modified xsi:type="dcterms:W3CDTF">2021-08-29T12:30:05Z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0x0101002825A64A6E1845A99A9D8EE8A5686ECB00487C091686771947A87A7666C4187877</vt:lpwstr>
  </property>
  <property fmtid="{D5CDD505-2E9C-101B-9397-08002B2CF9AE}" pid="3" name="ESearchTags">
    <vt:lpwstr>12;#Cabinet|84cba657-17c1-4642-9e59-a0df180c2be5</vt:lpwstr>
  </property>
  <property fmtid="{D5CDD505-2E9C-101B-9397-08002B2CF9AE}" pid="4" name="HPRMSecurityLevel">
    <vt:lpwstr>39;#OFFICIAL|11463c70-78df-4e3b-b0ff-f66cd3cb26ec</vt:lpwstr>
  </property>
  <property fmtid="{D5CDD505-2E9C-101B-9397-08002B2CF9AE}" pid="5" name="HPRMSecurityCaveat">
    <vt:lpwstr/>
  </property>
  <property fmtid="{D5CDD505-2E9C-101B-9397-08002B2CF9AE}" pid="6" name="PMC.ESearch.TagGeneratedTime">
    <vt:lpwstr>2021-08-27T17:31:45</vt:lpwstr>
  </property>
</Properties>
</file>